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685" r:id="rId3"/>
    <p:sldMasterId id="2147483751" r:id="rId4"/>
    <p:sldMasterId id="2147483824" r:id="rId5"/>
  </p:sldMasterIdLst>
  <p:notesMasterIdLst>
    <p:notesMasterId r:id="rId55"/>
  </p:notesMasterIdLst>
  <p:handoutMasterIdLst>
    <p:handoutMasterId r:id="rId56"/>
  </p:handoutMasterIdLst>
  <p:sldIdLst>
    <p:sldId id="320" r:id="rId6"/>
    <p:sldId id="442" r:id="rId7"/>
    <p:sldId id="430" r:id="rId8"/>
    <p:sldId id="362" r:id="rId9"/>
    <p:sldId id="428" r:id="rId10"/>
    <p:sldId id="391" r:id="rId11"/>
    <p:sldId id="431" r:id="rId12"/>
    <p:sldId id="367" r:id="rId13"/>
    <p:sldId id="368" r:id="rId14"/>
    <p:sldId id="432" r:id="rId15"/>
    <p:sldId id="426" r:id="rId16"/>
    <p:sldId id="423" r:id="rId17"/>
    <p:sldId id="413" r:id="rId18"/>
    <p:sldId id="406" r:id="rId19"/>
    <p:sldId id="407" r:id="rId20"/>
    <p:sldId id="408" r:id="rId21"/>
    <p:sldId id="422" r:id="rId22"/>
    <p:sldId id="414" r:id="rId23"/>
    <p:sldId id="397" r:id="rId24"/>
    <p:sldId id="398" r:id="rId25"/>
    <p:sldId id="416" r:id="rId26"/>
    <p:sldId id="420" r:id="rId27"/>
    <p:sldId id="421" r:id="rId28"/>
    <p:sldId id="412" r:id="rId29"/>
    <p:sldId id="371" r:id="rId30"/>
    <p:sldId id="415" r:id="rId31"/>
    <p:sldId id="427" r:id="rId32"/>
    <p:sldId id="433" r:id="rId33"/>
    <p:sldId id="363" r:id="rId34"/>
    <p:sldId id="424" r:id="rId35"/>
    <p:sldId id="365" r:id="rId36"/>
    <p:sldId id="366" r:id="rId37"/>
    <p:sldId id="376" r:id="rId38"/>
    <p:sldId id="375" r:id="rId39"/>
    <p:sldId id="374" r:id="rId40"/>
    <p:sldId id="434" r:id="rId41"/>
    <p:sldId id="435" r:id="rId42"/>
    <p:sldId id="382" r:id="rId43"/>
    <p:sldId id="394" r:id="rId44"/>
    <p:sldId id="369" r:id="rId45"/>
    <p:sldId id="395" r:id="rId46"/>
    <p:sldId id="392" r:id="rId47"/>
    <p:sldId id="436" r:id="rId48"/>
    <p:sldId id="437" r:id="rId49"/>
    <p:sldId id="438" r:id="rId50"/>
    <p:sldId id="439" r:id="rId51"/>
    <p:sldId id="440" r:id="rId52"/>
    <p:sldId id="441" r:id="rId53"/>
    <p:sldId id="443" r:id="rId54"/>
  </p:sldIdLst>
  <p:sldSz cx="9144000" cy="6858000" type="screen4x3"/>
  <p:notesSz cx="6810375" cy="9942513"/>
  <p:defaultTextStyle>
    <a:defPPr>
      <a:defRPr lang="en-GB"/>
    </a:defPPr>
    <a:lvl1pPr algn="ctr" rtl="0" fontAlgn="base">
      <a:spcBef>
        <a:spcPct val="0"/>
      </a:spcBef>
      <a:spcAft>
        <a:spcPct val="0"/>
      </a:spcAft>
      <a:defRPr kern="1200">
        <a:solidFill>
          <a:schemeClr val="tx1"/>
        </a:solidFill>
        <a:latin typeface="Calibri" pitchFamily="34" charset="0"/>
        <a:ea typeface="+mn-ea"/>
        <a:cs typeface="Arial" pitchFamily="34" charset="0"/>
      </a:defRPr>
    </a:lvl1pPr>
    <a:lvl2pPr marL="457200" algn="ctr" rtl="0" fontAlgn="base">
      <a:spcBef>
        <a:spcPct val="0"/>
      </a:spcBef>
      <a:spcAft>
        <a:spcPct val="0"/>
      </a:spcAft>
      <a:defRPr kern="1200">
        <a:solidFill>
          <a:schemeClr val="tx1"/>
        </a:solidFill>
        <a:latin typeface="Calibri" pitchFamily="34" charset="0"/>
        <a:ea typeface="+mn-ea"/>
        <a:cs typeface="Arial" pitchFamily="34" charset="0"/>
      </a:defRPr>
    </a:lvl2pPr>
    <a:lvl3pPr marL="914400" algn="ctr"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ctr"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ctr"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OVSHI" initials="SK" lastIdx="4" clrIdx="0"/>
  <p:cmAuthor id="1" name="goenssg" initials="g"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99"/>
    <a:srgbClr val="003366"/>
    <a:srgbClr val="000000"/>
    <a:srgbClr val="004821"/>
    <a:srgbClr val="FF9900"/>
    <a:srgbClr val="99CCFF"/>
    <a:srgbClr val="CCECFF"/>
    <a:srgbClr val="CC3300"/>
    <a:srgbClr val="CC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9" autoAdjust="0"/>
    <p:restoredTop sz="93529" autoAdjust="0"/>
  </p:normalViewPr>
  <p:slideViewPr>
    <p:cSldViewPr snapToGrid="0">
      <p:cViewPr>
        <p:scale>
          <a:sx n="90" d="100"/>
          <a:sy n="90" d="100"/>
        </p:scale>
        <p:origin x="-792" y="228"/>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6" d="100"/>
          <a:sy n="76" d="100"/>
        </p:scale>
        <p:origin x="-3282" y="-84"/>
      </p:cViewPr>
      <p:guideLst>
        <p:guide orient="horz" pos="3132"/>
        <p:guide pos="2146"/>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282CD-90BD-4FAA-904F-327F72A5D8EC}" type="doc">
      <dgm:prSet loTypeId="urn:microsoft.com/office/officeart/2005/8/layout/gear1" loCatId="relationship" qsTypeId="urn:microsoft.com/office/officeart/2005/8/quickstyle/simple4" qsCatId="simple" csTypeId="urn:microsoft.com/office/officeart/2005/8/colors/accent4_3" csCatId="accent4" phldr="1"/>
      <dgm:spPr/>
    </dgm:pt>
    <dgm:pt modelId="{3CD26434-04FE-4A80-A4A3-751A790482AD}">
      <dgm:prSet phldrT="[Text]" custT="1"/>
      <dgm:spPr/>
      <dgm:t>
        <a:bodyPr/>
        <a:lstStyle/>
        <a:p>
          <a:r>
            <a:rPr lang="en-GB" sz="1000" b="1" dirty="0" smtClean="0"/>
            <a:t>Requirements</a:t>
          </a:r>
          <a:endParaRPr lang="en-GB" sz="1000" b="1" dirty="0"/>
        </a:p>
      </dgm:t>
    </dgm:pt>
    <dgm:pt modelId="{4F0ED034-BC58-4BDA-AF9F-04C175650695}" type="parTrans" cxnId="{C46BCA4E-9F19-4754-A499-349198225B30}">
      <dgm:prSet/>
      <dgm:spPr/>
      <dgm:t>
        <a:bodyPr/>
        <a:lstStyle/>
        <a:p>
          <a:endParaRPr lang="en-GB"/>
        </a:p>
      </dgm:t>
    </dgm:pt>
    <dgm:pt modelId="{EF9CC091-0AD5-4FF0-8EF8-50445589FC28}" type="sibTrans" cxnId="{C46BCA4E-9F19-4754-A499-349198225B30}">
      <dgm:prSet/>
      <dgm:spPr/>
      <dgm:t>
        <a:bodyPr/>
        <a:lstStyle/>
        <a:p>
          <a:endParaRPr lang="en-GB"/>
        </a:p>
      </dgm:t>
    </dgm:pt>
    <dgm:pt modelId="{0E343D83-01B1-430F-BD2A-2B34CA73C157}">
      <dgm:prSet phldrT="[Text]" custT="1"/>
      <dgm:spPr/>
      <dgm:t>
        <a:bodyPr anchor="ctr"/>
        <a:lstStyle/>
        <a:p>
          <a:r>
            <a:rPr lang="en-GB" sz="900" b="1"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rPr>
            <a:t>Scrum</a:t>
          </a:r>
          <a:endParaRPr lang="en-GB" sz="900" b="1" dirty="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6FB4F6DA-7419-462E-89BF-BFF77B2E1D2B}" type="parTrans" cxnId="{A9826B9B-31AE-4DBD-9D2E-6830B9E12626}">
      <dgm:prSet/>
      <dgm:spPr/>
      <dgm:t>
        <a:bodyPr/>
        <a:lstStyle/>
        <a:p>
          <a:endParaRPr lang="en-GB"/>
        </a:p>
      </dgm:t>
    </dgm:pt>
    <dgm:pt modelId="{12A2E3CE-C87C-48BE-A77D-B50722F4B6DF}" type="sibTrans" cxnId="{A9826B9B-31AE-4DBD-9D2E-6830B9E12626}">
      <dgm:prSet/>
      <dgm:spPr/>
      <dgm:t>
        <a:bodyPr/>
        <a:lstStyle/>
        <a:p>
          <a:endParaRPr lang="en-GB"/>
        </a:p>
      </dgm:t>
    </dgm:pt>
    <dgm:pt modelId="{98C9F54A-8E57-43ED-9158-A07C1F26E6ED}">
      <dgm:prSet phldrT="[Text]" custT="1"/>
      <dgm:spPr/>
      <dgm:t>
        <a:bodyPr anchor="ctr"/>
        <a:lstStyle/>
        <a:p>
          <a:r>
            <a:rPr lang="en-GB" sz="900" b="1"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rPr>
            <a:t>Kanban</a:t>
          </a:r>
          <a:endParaRPr lang="en-GB" sz="900" b="1" dirty="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9DE27532-5E7C-42B8-9DB0-2681FA61BD1A}" type="parTrans" cxnId="{F62CE7FB-3C5E-43E4-B80E-B879570926E8}">
      <dgm:prSet/>
      <dgm:spPr/>
      <dgm:t>
        <a:bodyPr/>
        <a:lstStyle/>
        <a:p>
          <a:endParaRPr lang="en-GB"/>
        </a:p>
      </dgm:t>
    </dgm:pt>
    <dgm:pt modelId="{D2C79489-0D9B-4166-811C-67A58993D11D}" type="sibTrans" cxnId="{F62CE7FB-3C5E-43E4-B80E-B879570926E8}">
      <dgm:prSet/>
      <dgm:spPr/>
      <dgm:t>
        <a:bodyPr/>
        <a:lstStyle/>
        <a:p>
          <a:endParaRPr lang="en-GB"/>
        </a:p>
      </dgm:t>
    </dgm:pt>
    <dgm:pt modelId="{A2518788-35E0-4AE8-9928-1DDD2936FF9C}">
      <dgm:prSet phldrT="[Text]" custT="1"/>
      <dgm:spPr/>
      <dgm:t>
        <a:bodyPr/>
        <a:lstStyle/>
        <a:p>
          <a:r>
            <a:rPr lang="en-GB" sz="1000" b="1" smtClean="0"/>
            <a:t>Testing</a:t>
          </a:r>
          <a:endParaRPr lang="en-GB" sz="1000" b="1" dirty="0"/>
        </a:p>
      </dgm:t>
    </dgm:pt>
    <dgm:pt modelId="{7A312E10-51DD-4B88-8D63-B119DDE723BD}" type="parTrans" cxnId="{62CB4C01-C238-49E8-BA15-458483851EED}">
      <dgm:prSet/>
      <dgm:spPr/>
      <dgm:t>
        <a:bodyPr/>
        <a:lstStyle/>
        <a:p>
          <a:endParaRPr lang="en-GB"/>
        </a:p>
      </dgm:t>
    </dgm:pt>
    <dgm:pt modelId="{5B4C14BE-DCB3-48E4-9683-719A9A217B99}" type="sibTrans" cxnId="{62CB4C01-C238-49E8-BA15-458483851EED}">
      <dgm:prSet/>
      <dgm:spPr/>
      <dgm:t>
        <a:bodyPr/>
        <a:lstStyle/>
        <a:p>
          <a:endParaRPr lang="en-GB"/>
        </a:p>
      </dgm:t>
    </dgm:pt>
    <dgm:pt modelId="{022D237B-B956-42A2-A9AA-BE9BBDA34F8F}">
      <dgm:prSet phldrT="[Text]" custT="1"/>
      <dgm:spPr/>
      <dgm:t>
        <a:bodyPr/>
        <a:lstStyle/>
        <a:p>
          <a:r>
            <a:rPr lang="en-GB" sz="1000" b="1" smtClean="0"/>
            <a:t>Development</a:t>
          </a:r>
          <a:endParaRPr lang="en-GB" sz="1000" b="1" dirty="0" smtClean="0"/>
        </a:p>
      </dgm:t>
    </dgm:pt>
    <dgm:pt modelId="{6FD1BEB3-CF5F-472C-822B-34265F04CF81}" type="sibTrans" cxnId="{F08DE99C-ECB6-478B-8706-A437694D4283}">
      <dgm:prSet/>
      <dgm:spPr/>
      <dgm:t>
        <a:bodyPr/>
        <a:lstStyle/>
        <a:p>
          <a:endParaRPr lang="en-GB"/>
        </a:p>
      </dgm:t>
    </dgm:pt>
    <dgm:pt modelId="{69E840D7-2F30-4F4B-913F-2422B45EB74C}" type="parTrans" cxnId="{F08DE99C-ECB6-478B-8706-A437694D4283}">
      <dgm:prSet/>
      <dgm:spPr/>
      <dgm:t>
        <a:bodyPr/>
        <a:lstStyle/>
        <a:p>
          <a:endParaRPr lang="en-GB"/>
        </a:p>
      </dgm:t>
    </dgm:pt>
    <dgm:pt modelId="{5A57176C-0A59-468B-8C3C-65627A464D29}">
      <dgm:prSet phldrT="[Text]" custT="1"/>
      <dgm:spPr/>
      <dgm:t>
        <a:bodyPr anchor="ctr"/>
        <a:lstStyle/>
        <a:p>
          <a:r>
            <a:rPr lang="en-GB" sz="800" b="1" smtClean="0">
              <a:latin typeface="Segoe UI" panose="020B0502040204020203" pitchFamily="34" charset="0"/>
              <a:ea typeface="Segoe UI" panose="020B0502040204020203" pitchFamily="34" charset="0"/>
              <a:cs typeface="Segoe UI" panose="020B0502040204020203" pitchFamily="34" charset="0"/>
            </a:rPr>
            <a:t>Architecture</a:t>
          </a:r>
          <a:endParaRPr lang="en-GB" sz="800" b="1" dirty="0">
            <a:latin typeface="Segoe UI" panose="020B0502040204020203" pitchFamily="34" charset="0"/>
            <a:ea typeface="Segoe UI" panose="020B0502040204020203" pitchFamily="34" charset="0"/>
            <a:cs typeface="Segoe UI" panose="020B0502040204020203" pitchFamily="34" charset="0"/>
          </a:endParaRPr>
        </a:p>
      </dgm:t>
    </dgm:pt>
    <dgm:pt modelId="{042B58EE-9AB8-4BF7-9E7C-43D76CF56E69}" type="parTrans" cxnId="{66B5AD12-F980-4BA4-AAA0-6C9F5A14F2DE}">
      <dgm:prSet/>
      <dgm:spPr/>
      <dgm:t>
        <a:bodyPr/>
        <a:lstStyle/>
        <a:p>
          <a:endParaRPr lang="en-GB"/>
        </a:p>
      </dgm:t>
    </dgm:pt>
    <dgm:pt modelId="{BE009B89-A8A5-457B-AA02-C076A42754CD}" type="sibTrans" cxnId="{66B5AD12-F980-4BA4-AAA0-6C9F5A14F2DE}">
      <dgm:prSet/>
      <dgm:spPr/>
      <dgm:t>
        <a:bodyPr/>
        <a:lstStyle/>
        <a:p>
          <a:endParaRPr lang="en-GB"/>
        </a:p>
      </dgm:t>
    </dgm:pt>
    <dgm:pt modelId="{076384BB-1778-43DE-8C83-9A06262D7738}">
      <dgm:prSet phldrT="[Text]" custT="1"/>
      <dgm:spPr/>
      <dgm:t>
        <a:bodyPr anchor="ctr"/>
        <a:lstStyle/>
        <a:p>
          <a:r>
            <a:rPr lang="en-GB" sz="800" b="1" smtClean="0">
              <a:latin typeface="Segoe UI" panose="020B0502040204020203" pitchFamily="34" charset="0"/>
              <a:ea typeface="Segoe UI" panose="020B0502040204020203" pitchFamily="34" charset="0"/>
              <a:cs typeface="Segoe UI" panose="020B0502040204020203" pitchFamily="34" charset="0"/>
            </a:rPr>
            <a:t>Customer</a:t>
          </a:r>
          <a:endParaRPr lang="en-GB" sz="800" b="1" dirty="0">
            <a:latin typeface="Segoe UI" panose="020B0502040204020203" pitchFamily="34" charset="0"/>
            <a:ea typeface="Segoe UI" panose="020B0502040204020203" pitchFamily="34" charset="0"/>
            <a:cs typeface="Segoe UI" panose="020B0502040204020203" pitchFamily="34" charset="0"/>
          </a:endParaRPr>
        </a:p>
      </dgm:t>
    </dgm:pt>
    <dgm:pt modelId="{CF7F64EC-80D2-41DD-9DE6-7C6B699F9C41}" type="parTrans" cxnId="{0A8F33E0-3C5C-449D-8A14-EFF0D7A63711}">
      <dgm:prSet/>
      <dgm:spPr/>
      <dgm:t>
        <a:bodyPr/>
        <a:lstStyle/>
        <a:p>
          <a:endParaRPr lang="en-GB"/>
        </a:p>
      </dgm:t>
    </dgm:pt>
    <dgm:pt modelId="{1CBB72C5-6EE4-454D-A231-C2A5B6EA8FAD}" type="sibTrans" cxnId="{0A8F33E0-3C5C-449D-8A14-EFF0D7A63711}">
      <dgm:prSet/>
      <dgm:spPr/>
      <dgm:t>
        <a:bodyPr/>
        <a:lstStyle/>
        <a:p>
          <a:endParaRPr lang="en-GB"/>
        </a:p>
      </dgm:t>
    </dgm:pt>
    <dgm:pt modelId="{A57D162C-3A73-442F-86A3-048A1299D7D5}">
      <dgm:prSet phldrT="[Text]" custT="1"/>
      <dgm:spPr/>
      <dgm:t>
        <a:bodyPr anchor="ctr"/>
        <a:lstStyle/>
        <a:p>
          <a:r>
            <a:rPr lang="en-GB" sz="800" b="1" smtClean="0">
              <a:latin typeface="Segoe UI" panose="020B0502040204020203" pitchFamily="34" charset="0"/>
              <a:ea typeface="Segoe UI" panose="020B0502040204020203" pitchFamily="34" charset="0"/>
              <a:cs typeface="Segoe UI" panose="020B0502040204020203" pitchFamily="34" charset="0"/>
            </a:rPr>
            <a:t>Business</a:t>
          </a:r>
          <a:endParaRPr lang="en-GB" sz="800" b="1" dirty="0">
            <a:latin typeface="Segoe UI" panose="020B0502040204020203" pitchFamily="34" charset="0"/>
            <a:ea typeface="Segoe UI" panose="020B0502040204020203" pitchFamily="34" charset="0"/>
            <a:cs typeface="Segoe UI" panose="020B0502040204020203" pitchFamily="34" charset="0"/>
          </a:endParaRPr>
        </a:p>
      </dgm:t>
    </dgm:pt>
    <dgm:pt modelId="{61A30B66-1E65-475F-990E-2013E1781CE8}" type="parTrans" cxnId="{56609C16-6442-4132-8546-DEF7D32DBC93}">
      <dgm:prSet/>
      <dgm:spPr/>
      <dgm:t>
        <a:bodyPr/>
        <a:lstStyle/>
        <a:p>
          <a:endParaRPr lang="en-GB"/>
        </a:p>
      </dgm:t>
    </dgm:pt>
    <dgm:pt modelId="{D7B26BB9-2178-4A1C-A0D5-F646F3ABBF94}" type="sibTrans" cxnId="{56609C16-6442-4132-8546-DEF7D32DBC93}">
      <dgm:prSet/>
      <dgm:spPr/>
      <dgm:t>
        <a:bodyPr/>
        <a:lstStyle/>
        <a:p>
          <a:endParaRPr lang="en-GB"/>
        </a:p>
      </dgm:t>
    </dgm:pt>
    <dgm:pt modelId="{F7270D56-EFDC-49AE-B424-AC720FD67EE1}">
      <dgm:prSet phldrT="[Text]" custT="1"/>
      <dgm:spPr/>
      <dgm:t>
        <a:bodyPr anchor="ctr"/>
        <a:lstStyle/>
        <a:p>
          <a:r>
            <a:rPr lang="en-GB" sz="8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Functional</a:t>
          </a:r>
          <a:endParaRPr lang="en-GB" sz="8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dgm:t>
    </dgm:pt>
    <dgm:pt modelId="{9E579238-BA61-4D7B-BFF3-207585EB7458}" type="parTrans" cxnId="{8D0B99CF-A7BD-405B-BE45-51BB4CFC1972}">
      <dgm:prSet/>
      <dgm:spPr/>
      <dgm:t>
        <a:bodyPr/>
        <a:lstStyle/>
        <a:p>
          <a:endParaRPr lang="en-GB"/>
        </a:p>
      </dgm:t>
    </dgm:pt>
    <dgm:pt modelId="{4C4E8BE4-D5D5-44AE-A939-59155C1C7DB0}" type="sibTrans" cxnId="{8D0B99CF-A7BD-405B-BE45-51BB4CFC1972}">
      <dgm:prSet/>
      <dgm:spPr/>
      <dgm:t>
        <a:bodyPr/>
        <a:lstStyle/>
        <a:p>
          <a:endParaRPr lang="en-GB"/>
        </a:p>
      </dgm:t>
    </dgm:pt>
    <dgm:pt modelId="{8BEA0E8E-C2F0-4A6B-9637-B320CD53EBA0}">
      <dgm:prSet phldrT="[Text]" custT="1"/>
      <dgm:spPr/>
      <dgm:t>
        <a:bodyPr anchor="ctr"/>
        <a:lstStyle/>
        <a:p>
          <a:r>
            <a:rPr lang="en-GB" sz="800" b="1" smtClean="0">
              <a:solidFill>
                <a:srgbClr val="002060"/>
              </a:solidFill>
              <a:latin typeface="Segoe UI" panose="020B0502040204020203" pitchFamily="34" charset="0"/>
              <a:ea typeface="Segoe UI" panose="020B0502040204020203" pitchFamily="34" charset="0"/>
              <a:cs typeface="Segoe UI" panose="020B0502040204020203" pitchFamily="34" charset="0"/>
            </a:rPr>
            <a:t>Non-Functional</a:t>
          </a:r>
          <a:endParaRPr lang="en-GB" sz="8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dgm:t>
    </dgm:pt>
    <dgm:pt modelId="{1BEFD5D6-D6B4-4A4E-A656-2F9EE3A85CF4}" type="parTrans" cxnId="{0EE5377F-8A86-408B-B206-62E05E4CE278}">
      <dgm:prSet/>
      <dgm:spPr/>
      <dgm:t>
        <a:bodyPr/>
        <a:lstStyle/>
        <a:p>
          <a:endParaRPr lang="en-GB"/>
        </a:p>
      </dgm:t>
    </dgm:pt>
    <dgm:pt modelId="{FE216B2B-9C0A-4221-ACC1-CC3D90A59954}" type="sibTrans" cxnId="{0EE5377F-8A86-408B-B206-62E05E4CE278}">
      <dgm:prSet/>
      <dgm:spPr/>
      <dgm:t>
        <a:bodyPr/>
        <a:lstStyle/>
        <a:p>
          <a:endParaRPr lang="en-GB"/>
        </a:p>
      </dgm:t>
    </dgm:pt>
    <dgm:pt modelId="{3E708862-9106-4118-AEC8-FE35BC0CE77A}" type="pres">
      <dgm:prSet presAssocID="{0A4282CD-90BD-4FAA-904F-327F72A5D8EC}" presName="composite" presStyleCnt="0">
        <dgm:presLayoutVars>
          <dgm:chMax val="3"/>
          <dgm:animLvl val="lvl"/>
          <dgm:resizeHandles val="exact"/>
        </dgm:presLayoutVars>
      </dgm:prSet>
      <dgm:spPr/>
    </dgm:pt>
    <dgm:pt modelId="{8482589E-FB95-4EF2-917D-C90B4D712D0B}" type="pres">
      <dgm:prSet presAssocID="{A2518788-35E0-4AE8-9928-1DDD2936FF9C}" presName="gear1" presStyleLbl="node1" presStyleIdx="0" presStyleCnt="3">
        <dgm:presLayoutVars>
          <dgm:chMax val="1"/>
          <dgm:bulletEnabled val="1"/>
        </dgm:presLayoutVars>
      </dgm:prSet>
      <dgm:spPr/>
      <dgm:t>
        <a:bodyPr/>
        <a:lstStyle/>
        <a:p>
          <a:endParaRPr lang="en-GB"/>
        </a:p>
      </dgm:t>
    </dgm:pt>
    <dgm:pt modelId="{A02BC6D8-109A-4327-AD04-3619390603C0}" type="pres">
      <dgm:prSet presAssocID="{A2518788-35E0-4AE8-9928-1DDD2936FF9C}" presName="gear1srcNode" presStyleLbl="node1" presStyleIdx="0" presStyleCnt="3"/>
      <dgm:spPr/>
      <dgm:t>
        <a:bodyPr/>
        <a:lstStyle/>
        <a:p>
          <a:endParaRPr lang="en-GB"/>
        </a:p>
      </dgm:t>
    </dgm:pt>
    <dgm:pt modelId="{A65D4C5A-405A-4B50-BD67-A0F9E4730114}" type="pres">
      <dgm:prSet presAssocID="{A2518788-35E0-4AE8-9928-1DDD2936FF9C}" presName="gear1dstNode" presStyleLbl="node1" presStyleIdx="0" presStyleCnt="3"/>
      <dgm:spPr/>
      <dgm:t>
        <a:bodyPr/>
        <a:lstStyle/>
        <a:p>
          <a:endParaRPr lang="en-GB"/>
        </a:p>
      </dgm:t>
    </dgm:pt>
    <dgm:pt modelId="{24999BAC-0B7A-4BA7-AB03-D3702A2A8FA1}" type="pres">
      <dgm:prSet presAssocID="{A2518788-35E0-4AE8-9928-1DDD2936FF9C}" presName="gear1ch" presStyleLbl="fgAcc1" presStyleIdx="0" presStyleCnt="3" custScaleX="94070" custScaleY="42272" custLinFactNeighborX="3203" custLinFactNeighborY="-22662">
        <dgm:presLayoutVars>
          <dgm:chMax val="0"/>
          <dgm:bulletEnabled val="1"/>
        </dgm:presLayoutVars>
      </dgm:prSet>
      <dgm:spPr/>
      <dgm:t>
        <a:bodyPr/>
        <a:lstStyle/>
        <a:p>
          <a:endParaRPr lang="en-GB"/>
        </a:p>
      </dgm:t>
    </dgm:pt>
    <dgm:pt modelId="{303EAA72-3D02-4CCA-9C87-C265DD5109B7}" type="pres">
      <dgm:prSet presAssocID="{022D237B-B956-42A2-A9AA-BE9BBDA34F8F}" presName="gear2" presStyleLbl="node1" presStyleIdx="1" presStyleCnt="3" custScaleX="134049" custScaleY="127886" custLinFactNeighborX="-4844" custLinFactNeighborY="3350">
        <dgm:presLayoutVars>
          <dgm:chMax val="1"/>
          <dgm:bulletEnabled val="1"/>
        </dgm:presLayoutVars>
      </dgm:prSet>
      <dgm:spPr/>
      <dgm:t>
        <a:bodyPr/>
        <a:lstStyle/>
        <a:p>
          <a:endParaRPr lang="en-GB"/>
        </a:p>
      </dgm:t>
    </dgm:pt>
    <dgm:pt modelId="{7FBA269B-1667-4514-A079-D130F480412E}" type="pres">
      <dgm:prSet presAssocID="{022D237B-B956-42A2-A9AA-BE9BBDA34F8F}" presName="gear2srcNode" presStyleLbl="node1" presStyleIdx="1" presStyleCnt="3"/>
      <dgm:spPr/>
      <dgm:t>
        <a:bodyPr/>
        <a:lstStyle/>
        <a:p>
          <a:endParaRPr lang="en-GB"/>
        </a:p>
      </dgm:t>
    </dgm:pt>
    <dgm:pt modelId="{7B24F897-85FA-4654-84E9-435221154A9F}" type="pres">
      <dgm:prSet presAssocID="{022D237B-B956-42A2-A9AA-BE9BBDA34F8F}" presName="gear2dstNode" presStyleLbl="node1" presStyleIdx="1" presStyleCnt="3"/>
      <dgm:spPr/>
      <dgm:t>
        <a:bodyPr/>
        <a:lstStyle/>
        <a:p>
          <a:endParaRPr lang="en-GB"/>
        </a:p>
      </dgm:t>
    </dgm:pt>
    <dgm:pt modelId="{1A9D82D2-E5BC-46A9-9B07-4DB3EA9D94C6}" type="pres">
      <dgm:prSet presAssocID="{022D237B-B956-42A2-A9AA-BE9BBDA34F8F}" presName="gear2ch" presStyleLbl="fgAcc1" presStyleIdx="1" presStyleCnt="3" custScaleX="55841" custScaleY="40256" custLinFactNeighborX="3" custLinFactNeighborY="-31893">
        <dgm:presLayoutVars>
          <dgm:chMax val="0"/>
          <dgm:bulletEnabled val="1"/>
        </dgm:presLayoutVars>
      </dgm:prSet>
      <dgm:spPr/>
      <dgm:t>
        <a:bodyPr/>
        <a:lstStyle/>
        <a:p>
          <a:endParaRPr lang="en-GB"/>
        </a:p>
      </dgm:t>
    </dgm:pt>
    <dgm:pt modelId="{66658FEE-3C8F-414E-B89D-BE6B17250F99}" type="pres">
      <dgm:prSet presAssocID="{3CD26434-04FE-4A80-A4A3-751A790482AD}" presName="gear3" presStyleLbl="node1" presStyleIdx="2" presStyleCnt="3" custScaleX="125272" custScaleY="115436"/>
      <dgm:spPr/>
      <dgm:t>
        <a:bodyPr/>
        <a:lstStyle/>
        <a:p>
          <a:endParaRPr lang="en-GB"/>
        </a:p>
      </dgm:t>
    </dgm:pt>
    <dgm:pt modelId="{C64E83D0-883C-4875-AC16-067FE724459E}" type="pres">
      <dgm:prSet presAssocID="{3CD26434-04FE-4A80-A4A3-751A790482AD}" presName="gear3tx" presStyleLbl="node1" presStyleIdx="2" presStyleCnt="3">
        <dgm:presLayoutVars>
          <dgm:chMax val="1"/>
          <dgm:bulletEnabled val="1"/>
        </dgm:presLayoutVars>
      </dgm:prSet>
      <dgm:spPr/>
      <dgm:t>
        <a:bodyPr/>
        <a:lstStyle/>
        <a:p>
          <a:endParaRPr lang="en-GB"/>
        </a:p>
      </dgm:t>
    </dgm:pt>
    <dgm:pt modelId="{31197698-FB5C-4D43-ADEA-1B2829096483}" type="pres">
      <dgm:prSet presAssocID="{3CD26434-04FE-4A80-A4A3-751A790482AD}" presName="gear3srcNode" presStyleLbl="node1" presStyleIdx="2" presStyleCnt="3"/>
      <dgm:spPr/>
      <dgm:t>
        <a:bodyPr/>
        <a:lstStyle/>
        <a:p>
          <a:endParaRPr lang="en-GB"/>
        </a:p>
      </dgm:t>
    </dgm:pt>
    <dgm:pt modelId="{BF5A5DFC-06A4-4BC1-AAE6-9FDFF5DFE2EC}" type="pres">
      <dgm:prSet presAssocID="{3CD26434-04FE-4A80-A4A3-751A790482AD}" presName="gear3dstNode" presStyleLbl="node1" presStyleIdx="2" presStyleCnt="3"/>
      <dgm:spPr/>
      <dgm:t>
        <a:bodyPr/>
        <a:lstStyle/>
        <a:p>
          <a:endParaRPr lang="en-GB"/>
        </a:p>
      </dgm:t>
    </dgm:pt>
    <dgm:pt modelId="{73BDBBE7-6075-47E1-A877-8E88DF0F9C6E}" type="pres">
      <dgm:prSet presAssocID="{3CD26434-04FE-4A80-A4A3-751A790482AD}" presName="gear3ch" presStyleLbl="fgAcc1" presStyleIdx="2" presStyleCnt="3" custScaleX="64499" custScaleY="73157" custLinFactNeighborX="-22175" custLinFactNeighborY="-65852">
        <dgm:presLayoutVars>
          <dgm:chMax val="0"/>
          <dgm:bulletEnabled val="1"/>
        </dgm:presLayoutVars>
      </dgm:prSet>
      <dgm:spPr/>
      <dgm:t>
        <a:bodyPr/>
        <a:lstStyle/>
        <a:p>
          <a:endParaRPr lang="en-GB"/>
        </a:p>
      </dgm:t>
    </dgm:pt>
    <dgm:pt modelId="{324C53CD-4B19-4C64-891B-E99B8DD8E14C}" type="pres">
      <dgm:prSet presAssocID="{5B4C14BE-DCB3-48E4-9683-719A9A217B99}" presName="connector1" presStyleLbl="sibTrans2D1" presStyleIdx="0" presStyleCnt="3"/>
      <dgm:spPr/>
      <dgm:t>
        <a:bodyPr/>
        <a:lstStyle/>
        <a:p>
          <a:endParaRPr lang="en-GB"/>
        </a:p>
      </dgm:t>
    </dgm:pt>
    <dgm:pt modelId="{F48095FB-12B4-4866-BF64-394E77A2DD60}" type="pres">
      <dgm:prSet presAssocID="{6FD1BEB3-CF5F-472C-822B-34265F04CF81}" presName="connector2" presStyleLbl="sibTrans2D1" presStyleIdx="1" presStyleCnt="3"/>
      <dgm:spPr/>
      <dgm:t>
        <a:bodyPr/>
        <a:lstStyle/>
        <a:p>
          <a:endParaRPr lang="en-GB"/>
        </a:p>
      </dgm:t>
    </dgm:pt>
    <dgm:pt modelId="{0E27AF02-BCF1-4A9E-83ED-B4D8227FEE4E}" type="pres">
      <dgm:prSet presAssocID="{EF9CC091-0AD5-4FF0-8EF8-50445589FC28}" presName="connector3" presStyleLbl="sibTrans2D1" presStyleIdx="2" presStyleCnt="3"/>
      <dgm:spPr/>
      <dgm:t>
        <a:bodyPr/>
        <a:lstStyle/>
        <a:p>
          <a:endParaRPr lang="en-GB"/>
        </a:p>
      </dgm:t>
    </dgm:pt>
  </dgm:ptLst>
  <dgm:cxnLst>
    <dgm:cxn modelId="{66B5AD12-F980-4BA4-AAA0-6C9F5A14F2DE}" srcId="{3CD26434-04FE-4A80-A4A3-751A790482AD}" destId="{5A57176C-0A59-468B-8C3C-65627A464D29}" srcOrd="0" destOrd="0" parTransId="{042B58EE-9AB8-4BF7-9E7C-43D76CF56E69}" sibTransId="{BE009B89-A8A5-457B-AA02-C076A42754CD}"/>
    <dgm:cxn modelId="{3F9AD6F3-0357-4A19-B541-85B45B02EDA6}" type="presOf" srcId="{3CD26434-04FE-4A80-A4A3-751A790482AD}" destId="{66658FEE-3C8F-414E-B89D-BE6B17250F99}" srcOrd="0" destOrd="0" presId="urn:microsoft.com/office/officeart/2005/8/layout/gear1"/>
    <dgm:cxn modelId="{C46BCA4E-9F19-4754-A499-349198225B30}" srcId="{0A4282CD-90BD-4FAA-904F-327F72A5D8EC}" destId="{3CD26434-04FE-4A80-A4A3-751A790482AD}" srcOrd="2" destOrd="0" parTransId="{4F0ED034-BC58-4BDA-AF9F-04C175650695}" sibTransId="{EF9CC091-0AD5-4FF0-8EF8-50445589FC28}"/>
    <dgm:cxn modelId="{BF616F7B-5CB3-4C4E-916F-77E9675888C1}" type="presOf" srcId="{3CD26434-04FE-4A80-A4A3-751A790482AD}" destId="{31197698-FB5C-4D43-ADEA-1B2829096483}" srcOrd="2" destOrd="0" presId="urn:microsoft.com/office/officeart/2005/8/layout/gear1"/>
    <dgm:cxn modelId="{56609C16-6442-4132-8546-DEF7D32DBC93}" srcId="{3CD26434-04FE-4A80-A4A3-751A790482AD}" destId="{A57D162C-3A73-442F-86A3-048A1299D7D5}" srcOrd="2" destOrd="0" parTransId="{61A30B66-1E65-475F-990E-2013E1781CE8}" sibTransId="{D7B26BB9-2178-4A1C-A0D5-F646F3ABBF94}"/>
    <dgm:cxn modelId="{43FB897F-2B4D-4C7C-8F3D-03F84D66D43A}" type="presOf" srcId="{5A57176C-0A59-468B-8C3C-65627A464D29}" destId="{73BDBBE7-6075-47E1-A877-8E88DF0F9C6E}" srcOrd="0" destOrd="0" presId="urn:microsoft.com/office/officeart/2005/8/layout/gear1"/>
    <dgm:cxn modelId="{20FDA065-F89C-4D9A-8BDF-73F208BED805}" type="presOf" srcId="{8BEA0E8E-C2F0-4A6B-9637-B320CD53EBA0}" destId="{24999BAC-0B7A-4BA7-AB03-D3702A2A8FA1}" srcOrd="0" destOrd="1" presId="urn:microsoft.com/office/officeart/2005/8/layout/gear1"/>
    <dgm:cxn modelId="{0EE5377F-8A86-408B-B206-62E05E4CE278}" srcId="{A2518788-35E0-4AE8-9928-1DDD2936FF9C}" destId="{8BEA0E8E-C2F0-4A6B-9637-B320CD53EBA0}" srcOrd="1" destOrd="0" parTransId="{1BEFD5D6-D6B4-4A4E-A656-2F9EE3A85CF4}" sibTransId="{FE216B2B-9C0A-4221-ACC1-CC3D90A59954}"/>
    <dgm:cxn modelId="{8D0B99CF-A7BD-405B-BE45-51BB4CFC1972}" srcId="{A2518788-35E0-4AE8-9928-1DDD2936FF9C}" destId="{F7270D56-EFDC-49AE-B424-AC720FD67EE1}" srcOrd="0" destOrd="0" parTransId="{9E579238-BA61-4D7B-BFF3-207585EB7458}" sibTransId="{4C4E8BE4-D5D5-44AE-A939-59155C1C7DB0}"/>
    <dgm:cxn modelId="{21017F16-EB45-40FF-A99B-357A5E5AE06C}" type="presOf" srcId="{022D237B-B956-42A2-A9AA-BE9BBDA34F8F}" destId="{7FBA269B-1667-4514-A079-D130F480412E}" srcOrd="1" destOrd="0" presId="urn:microsoft.com/office/officeart/2005/8/layout/gear1"/>
    <dgm:cxn modelId="{0E8126A6-9465-479F-8574-3E4C6818113B}" type="presOf" srcId="{076384BB-1778-43DE-8C83-9A06262D7738}" destId="{73BDBBE7-6075-47E1-A877-8E88DF0F9C6E}" srcOrd="0" destOrd="1" presId="urn:microsoft.com/office/officeart/2005/8/layout/gear1"/>
    <dgm:cxn modelId="{0A8F33E0-3C5C-449D-8A14-EFF0D7A63711}" srcId="{3CD26434-04FE-4A80-A4A3-751A790482AD}" destId="{076384BB-1778-43DE-8C83-9A06262D7738}" srcOrd="1" destOrd="0" parTransId="{CF7F64EC-80D2-41DD-9DE6-7C6B699F9C41}" sibTransId="{1CBB72C5-6EE4-454D-A231-C2A5B6EA8FAD}"/>
    <dgm:cxn modelId="{F62CE7FB-3C5E-43E4-B80E-B879570926E8}" srcId="{022D237B-B956-42A2-A9AA-BE9BBDA34F8F}" destId="{98C9F54A-8E57-43ED-9158-A07C1F26E6ED}" srcOrd="1" destOrd="0" parTransId="{9DE27532-5E7C-42B8-9DB0-2681FA61BD1A}" sibTransId="{D2C79489-0D9B-4166-811C-67A58993D11D}"/>
    <dgm:cxn modelId="{F08DE99C-ECB6-478B-8706-A437694D4283}" srcId="{0A4282CD-90BD-4FAA-904F-327F72A5D8EC}" destId="{022D237B-B956-42A2-A9AA-BE9BBDA34F8F}" srcOrd="1" destOrd="0" parTransId="{69E840D7-2F30-4F4B-913F-2422B45EB74C}" sibTransId="{6FD1BEB3-CF5F-472C-822B-34265F04CF81}"/>
    <dgm:cxn modelId="{2BAB24E1-6FFC-4ED7-B5C0-5645A8D0F6EE}" type="presOf" srcId="{A2518788-35E0-4AE8-9928-1DDD2936FF9C}" destId="{8482589E-FB95-4EF2-917D-C90B4D712D0B}" srcOrd="0" destOrd="0" presId="urn:microsoft.com/office/officeart/2005/8/layout/gear1"/>
    <dgm:cxn modelId="{2FCCE6D8-7704-4EC7-9DA6-C16FACF160C9}" type="presOf" srcId="{A2518788-35E0-4AE8-9928-1DDD2936FF9C}" destId="{A65D4C5A-405A-4B50-BD67-A0F9E4730114}" srcOrd="2" destOrd="0" presId="urn:microsoft.com/office/officeart/2005/8/layout/gear1"/>
    <dgm:cxn modelId="{3F69126F-3B86-490A-A20F-1DF467C4C3C6}" type="presOf" srcId="{5B4C14BE-DCB3-48E4-9683-719A9A217B99}" destId="{324C53CD-4B19-4C64-891B-E99B8DD8E14C}" srcOrd="0" destOrd="0" presId="urn:microsoft.com/office/officeart/2005/8/layout/gear1"/>
    <dgm:cxn modelId="{40D258D3-B4B3-4C38-8C96-375038D2CAD0}" type="presOf" srcId="{0E343D83-01B1-430F-BD2A-2B34CA73C157}" destId="{1A9D82D2-E5BC-46A9-9B07-4DB3EA9D94C6}" srcOrd="0" destOrd="0" presId="urn:microsoft.com/office/officeart/2005/8/layout/gear1"/>
    <dgm:cxn modelId="{5F2DAA8B-0DC3-4A87-87DC-FFCDF2DD8954}" type="presOf" srcId="{0A4282CD-90BD-4FAA-904F-327F72A5D8EC}" destId="{3E708862-9106-4118-AEC8-FE35BC0CE77A}" srcOrd="0" destOrd="0" presId="urn:microsoft.com/office/officeart/2005/8/layout/gear1"/>
    <dgm:cxn modelId="{859063C5-E1BA-4188-B6B4-830FD060CFCB}" type="presOf" srcId="{EF9CC091-0AD5-4FF0-8EF8-50445589FC28}" destId="{0E27AF02-BCF1-4A9E-83ED-B4D8227FEE4E}" srcOrd="0" destOrd="0" presId="urn:microsoft.com/office/officeart/2005/8/layout/gear1"/>
    <dgm:cxn modelId="{BFBBFA52-9547-4082-8A0F-15D11166A708}" type="presOf" srcId="{3CD26434-04FE-4A80-A4A3-751A790482AD}" destId="{BF5A5DFC-06A4-4BC1-AAE6-9FDFF5DFE2EC}" srcOrd="3" destOrd="0" presId="urn:microsoft.com/office/officeart/2005/8/layout/gear1"/>
    <dgm:cxn modelId="{1468AD01-240A-4D22-AAA7-1A3CDE3DC51E}" type="presOf" srcId="{022D237B-B956-42A2-A9AA-BE9BBDA34F8F}" destId="{303EAA72-3D02-4CCA-9C87-C265DD5109B7}" srcOrd="0" destOrd="0" presId="urn:microsoft.com/office/officeart/2005/8/layout/gear1"/>
    <dgm:cxn modelId="{4C75AB89-FFC3-4FC0-9C4F-967E818DF57B}" type="presOf" srcId="{6FD1BEB3-CF5F-472C-822B-34265F04CF81}" destId="{F48095FB-12B4-4866-BF64-394E77A2DD60}" srcOrd="0" destOrd="0" presId="urn:microsoft.com/office/officeart/2005/8/layout/gear1"/>
    <dgm:cxn modelId="{747222EE-DFA4-443A-AA2A-8683055D01E5}" type="presOf" srcId="{F7270D56-EFDC-49AE-B424-AC720FD67EE1}" destId="{24999BAC-0B7A-4BA7-AB03-D3702A2A8FA1}" srcOrd="0" destOrd="0" presId="urn:microsoft.com/office/officeart/2005/8/layout/gear1"/>
    <dgm:cxn modelId="{A9826B9B-31AE-4DBD-9D2E-6830B9E12626}" srcId="{022D237B-B956-42A2-A9AA-BE9BBDA34F8F}" destId="{0E343D83-01B1-430F-BD2A-2B34CA73C157}" srcOrd="0" destOrd="0" parTransId="{6FB4F6DA-7419-462E-89BF-BFF77B2E1D2B}" sibTransId="{12A2E3CE-C87C-48BE-A77D-B50722F4B6DF}"/>
    <dgm:cxn modelId="{3379EC86-5D92-4FB0-864B-5B5DFF63EDDC}" type="presOf" srcId="{98C9F54A-8E57-43ED-9158-A07C1F26E6ED}" destId="{1A9D82D2-E5BC-46A9-9B07-4DB3EA9D94C6}" srcOrd="0" destOrd="1" presId="urn:microsoft.com/office/officeart/2005/8/layout/gear1"/>
    <dgm:cxn modelId="{68FAA670-CD2C-4DAE-802B-D8E9867A81EC}" type="presOf" srcId="{A2518788-35E0-4AE8-9928-1DDD2936FF9C}" destId="{A02BC6D8-109A-4327-AD04-3619390603C0}" srcOrd="1" destOrd="0" presId="urn:microsoft.com/office/officeart/2005/8/layout/gear1"/>
    <dgm:cxn modelId="{62CB4C01-C238-49E8-BA15-458483851EED}" srcId="{0A4282CD-90BD-4FAA-904F-327F72A5D8EC}" destId="{A2518788-35E0-4AE8-9928-1DDD2936FF9C}" srcOrd="0" destOrd="0" parTransId="{7A312E10-51DD-4B88-8D63-B119DDE723BD}" sibTransId="{5B4C14BE-DCB3-48E4-9683-719A9A217B99}"/>
    <dgm:cxn modelId="{29087A4A-D674-4C69-AA8B-3CCB8733FC3B}" type="presOf" srcId="{022D237B-B956-42A2-A9AA-BE9BBDA34F8F}" destId="{7B24F897-85FA-4654-84E9-435221154A9F}" srcOrd="2" destOrd="0" presId="urn:microsoft.com/office/officeart/2005/8/layout/gear1"/>
    <dgm:cxn modelId="{04DC9245-231F-43B7-9946-D1BA1824D45A}" type="presOf" srcId="{3CD26434-04FE-4A80-A4A3-751A790482AD}" destId="{C64E83D0-883C-4875-AC16-067FE724459E}" srcOrd="1" destOrd="0" presId="urn:microsoft.com/office/officeart/2005/8/layout/gear1"/>
    <dgm:cxn modelId="{CC104F3A-136F-4ED9-88F8-256EEE79467F}" type="presOf" srcId="{A57D162C-3A73-442F-86A3-048A1299D7D5}" destId="{73BDBBE7-6075-47E1-A877-8E88DF0F9C6E}" srcOrd="0" destOrd="2" presId="urn:microsoft.com/office/officeart/2005/8/layout/gear1"/>
    <dgm:cxn modelId="{CE54F735-9C5D-4740-BDAA-E8EB52E7BF4F}" type="presParOf" srcId="{3E708862-9106-4118-AEC8-FE35BC0CE77A}" destId="{8482589E-FB95-4EF2-917D-C90B4D712D0B}" srcOrd="0" destOrd="0" presId="urn:microsoft.com/office/officeart/2005/8/layout/gear1"/>
    <dgm:cxn modelId="{6B81CEFE-285D-42E5-8C33-EA772086017B}" type="presParOf" srcId="{3E708862-9106-4118-AEC8-FE35BC0CE77A}" destId="{A02BC6D8-109A-4327-AD04-3619390603C0}" srcOrd="1" destOrd="0" presId="urn:microsoft.com/office/officeart/2005/8/layout/gear1"/>
    <dgm:cxn modelId="{4F95B53B-3F48-432A-AD3B-4E7D35D5CF4F}" type="presParOf" srcId="{3E708862-9106-4118-AEC8-FE35BC0CE77A}" destId="{A65D4C5A-405A-4B50-BD67-A0F9E4730114}" srcOrd="2" destOrd="0" presId="urn:microsoft.com/office/officeart/2005/8/layout/gear1"/>
    <dgm:cxn modelId="{A7C0528A-59DD-47D3-B5E9-C32D5B414B0B}" type="presParOf" srcId="{3E708862-9106-4118-AEC8-FE35BC0CE77A}" destId="{24999BAC-0B7A-4BA7-AB03-D3702A2A8FA1}" srcOrd="3" destOrd="0" presId="urn:microsoft.com/office/officeart/2005/8/layout/gear1"/>
    <dgm:cxn modelId="{1F7C3CD4-DB7F-44B5-9AB8-4BD597F9B246}" type="presParOf" srcId="{3E708862-9106-4118-AEC8-FE35BC0CE77A}" destId="{303EAA72-3D02-4CCA-9C87-C265DD5109B7}" srcOrd="4" destOrd="0" presId="urn:microsoft.com/office/officeart/2005/8/layout/gear1"/>
    <dgm:cxn modelId="{94471887-F742-4A2E-B2FC-9EA9027B57E4}" type="presParOf" srcId="{3E708862-9106-4118-AEC8-FE35BC0CE77A}" destId="{7FBA269B-1667-4514-A079-D130F480412E}" srcOrd="5" destOrd="0" presId="urn:microsoft.com/office/officeart/2005/8/layout/gear1"/>
    <dgm:cxn modelId="{B61F5E65-2A70-4BCE-A653-5D78C71DE8CF}" type="presParOf" srcId="{3E708862-9106-4118-AEC8-FE35BC0CE77A}" destId="{7B24F897-85FA-4654-84E9-435221154A9F}" srcOrd="6" destOrd="0" presId="urn:microsoft.com/office/officeart/2005/8/layout/gear1"/>
    <dgm:cxn modelId="{4992CA39-180A-4186-841F-DA69E16D83DD}" type="presParOf" srcId="{3E708862-9106-4118-AEC8-FE35BC0CE77A}" destId="{1A9D82D2-E5BC-46A9-9B07-4DB3EA9D94C6}" srcOrd="7" destOrd="0" presId="urn:microsoft.com/office/officeart/2005/8/layout/gear1"/>
    <dgm:cxn modelId="{8ACD3AD0-443C-454C-946B-22BC315F366A}" type="presParOf" srcId="{3E708862-9106-4118-AEC8-FE35BC0CE77A}" destId="{66658FEE-3C8F-414E-B89D-BE6B17250F99}" srcOrd="8" destOrd="0" presId="urn:microsoft.com/office/officeart/2005/8/layout/gear1"/>
    <dgm:cxn modelId="{34F62C76-AA14-4904-8D64-F62F362E5476}" type="presParOf" srcId="{3E708862-9106-4118-AEC8-FE35BC0CE77A}" destId="{C64E83D0-883C-4875-AC16-067FE724459E}" srcOrd="9" destOrd="0" presId="urn:microsoft.com/office/officeart/2005/8/layout/gear1"/>
    <dgm:cxn modelId="{34975BE7-BA21-4472-84B5-248321893384}" type="presParOf" srcId="{3E708862-9106-4118-AEC8-FE35BC0CE77A}" destId="{31197698-FB5C-4D43-ADEA-1B2829096483}" srcOrd="10" destOrd="0" presId="urn:microsoft.com/office/officeart/2005/8/layout/gear1"/>
    <dgm:cxn modelId="{DBE0A180-8A76-4F30-978D-20859DF8F067}" type="presParOf" srcId="{3E708862-9106-4118-AEC8-FE35BC0CE77A}" destId="{BF5A5DFC-06A4-4BC1-AAE6-9FDFF5DFE2EC}" srcOrd="11" destOrd="0" presId="urn:microsoft.com/office/officeart/2005/8/layout/gear1"/>
    <dgm:cxn modelId="{82311083-65A6-4CD2-9882-FDC7772AC317}" type="presParOf" srcId="{3E708862-9106-4118-AEC8-FE35BC0CE77A}" destId="{73BDBBE7-6075-47E1-A877-8E88DF0F9C6E}" srcOrd="12" destOrd="0" presId="urn:microsoft.com/office/officeart/2005/8/layout/gear1"/>
    <dgm:cxn modelId="{B4056460-BE74-4A49-90EA-327AF771C826}" type="presParOf" srcId="{3E708862-9106-4118-AEC8-FE35BC0CE77A}" destId="{324C53CD-4B19-4C64-891B-E99B8DD8E14C}" srcOrd="13" destOrd="0" presId="urn:microsoft.com/office/officeart/2005/8/layout/gear1"/>
    <dgm:cxn modelId="{057E005A-208A-4DA9-BC59-7875900350BB}" type="presParOf" srcId="{3E708862-9106-4118-AEC8-FE35BC0CE77A}" destId="{F48095FB-12B4-4866-BF64-394E77A2DD60}" srcOrd="14" destOrd="0" presId="urn:microsoft.com/office/officeart/2005/8/layout/gear1"/>
    <dgm:cxn modelId="{D4F582F8-8859-4AA0-8BB4-D77E11A150AB}" type="presParOf" srcId="{3E708862-9106-4118-AEC8-FE35BC0CE77A}" destId="{0E27AF02-BCF1-4A9E-83ED-B4D8227FEE4E}"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A68342-CE55-4680-8439-B0F047850F7F}"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GB"/>
        </a:p>
      </dgm:t>
    </dgm:pt>
    <dgm:pt modelId="{D90B2032-0471-4D04-9F5A-51E224E1A44E}">
      <dgm:prSet phldrT="[Text]" custT="1"/>
      <dgm:spPr/>
      <dgm:t>
        <a:bodyPr/>
        <a:lstStyle/>
        <a:p>
          <a:r>
            <a:rPr lang="en-GB" sz="1200" b="1" smtClean="0">
              <a:latin typeface="Segoe UI" panose="020B0502040204020203" pitchFamily="34" charset="0"/>
              <a:ea typeface="Segoe UI" panose="020B0502040204020203" pitchFamily="34" charset="0"/>
              <a:cs typeface="Segoe UI" panose="020B0502040204020203" pitchFamily="34" charset="0"/>
            </a:rPr>
            <a:t>Testing Requested</a:t>
          </a:r>
          <a:endParaRPr lang="en-GB" sz="1200" b="1" dirty="0">
            <a:latin typeface="Segoe UI" panose="020B0502040204020203" pitchFamily="34" charset="0"/>
            <a:ea typeface="Segoe UI" panose="020B0502040204020203" pitchFamily="34" charset="0"/>
            <a:cs typeface="Segoe UI" panose="020B0502040204020203" pitchFamily="34" charset="0"/>
          </a:endParaRPr>
        </a:p>
      </dgm:t>
    </dgm:pt>
    <dgm:pt modelId="{26EA1FB2-2B45-4092-88B6-CDCD712C83EB}" type="parTrans" cxnId="{B73DBDEF-421F-41FB-AC4F-4A1F8BF162D1}">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5ED3717E-7BC6-4C55-888A-E940F0A8FF52}" type="sibTrans" cxnId="{B73DBDEF-421F-41FB-AC4F-4A1F8BF162D1}">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09525C2-1FA2-467F-9A2E-8A7238C24827}">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Pre-agreed security engagement schedule</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41EDA6CB-2351-48E9-9B73-B78994F6B4C5}" type="parTrans" cxnId="{23BB6322-F8FE-433E-9C91-52AD65142F3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AB67BF3C-9CDD-4894-A609-8E5C73B20DB0}" type="sibTrans" cxnId="{23BB6322-F8FE-433E-9C91-52AD65142F3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3FD2C927-A03A-4EA6-8ABB-267542A4F8D8}">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Scope, primary &amp; secondary objectives defined per engagement</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8C94D69E-D767-4974-B8A9-89DFDFC2B0D1}" type="parTrans" cxnId="{DF28B631-6E2A-428B-B36E-363A1287610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4A2045B-CA8C-4F61-A022-D40B07264C5A}" type="sibTrans" cxnId="{DF28B631-6E2A-428B-B36E-363A1287610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38BBEE8C-B9F5-4541-A74B-CAEDC35CB1F8}">
      <dgm:prSet phldrT="[Text]" custT="1"/>
      <dgm:spPr/>
      <dgm:t>
        <a:bodyPr/>
        <a:lstStyle/>
        <a:p>
          <a:r>
            <a:rPr lang="en-GB" sz="1200" b="1" dirty="0" smtClean="0">
              <a:latin typeface="Segoe UI" panose="020B0502040204020203" pitchFamily="34" charset="0"/>
              <a:ea typeface="Segoe UI" panose="020B0502040204020203" pitchFamily="34" charset="0"/>
              <a:cs typeface="Segoe UI" panose="020B0502040204020203" pitchFamily="34" charset="0"/>
            </a:rPr>
            <a:t>Testing Execution</a:t>
          </a:r>
          <a:endParaRPr lang="en-GB" sz="1200" b="1" dirty="0">
            <a:latin typeface="Segoe UI" panose="020B0502040204020203" pitchFamily="34" charset="0"/>
            <a:ea typeface="Segoe UI" panose="020B0502040204020203" pitchFamily="34" charset="0"/>
            <a:cs typeface="Segoe UI" panose="020B0502040204020203" pitchFamily="34" charset="0"/>
          </a:endParaRPr>
        </a:p>
      </dgm:t>
    </dgm:pt>
    <dgm:pt modelId="{CF2127ED-3E9D-40EA-9215-CD920A7ADA85}" type="parTrans" cxnId="{8439CBB9-C2F3-4FA6-8BF4-7F1E83207D6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6737042-327A-49F3-BD14-B22642C447FE}" type="sibTrans" cxnId="{8439CBB9-C2F3-4FA6-8BF4-7F1E83207D6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AE4CF7D-FA1D-4E23-8ABE-627F35B5BF24}">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Supplier on-site for duration of execution</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13F527C8-158C-4CEF-8793-E6B386AF0A33}" type="parTrans" cxnId="{E1EAA775-EF9E-4BC5-930E-A955532EFD10}">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2B5F5AD-3ADD-4BE6-B407-E79973ECD34D}" type="sibTrans" cxnId="{E1EAA775-EF9E-4BC5-930E-A955532EFD10}">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7D80C202-78B0-4379-A23B-7A25AD4C6061}">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Supplier has required system access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AE55D95C-6AAD-44BC-AF21-C014430F00CE}" type="parTrans" cxnId="{DA2918CE-C008-41F3-9F20-3CB8301B816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1CD6F4F-6F6D-4C8C-BD54-66100A479477}" type="sibTrans" cxnId="{DA2918CE-C008-41F3-9F20-3CB8301B816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BF5A8899-51DC-4439-A527-FB3413B423FF}">
      <dgm:prSet phldrT="[Text]" custT="1"/>
      <dgm:spPr/>
      <dgm:t>
        <a:bodyPr/>
        <a:lstStyle/>
        <a:p>
          <a:r>
            <a:rPr lang="en-GB" sz="1200" b="1" dirty="0" smtClean="0">
              <a:latin typeface="Segoe UI" panose="020B0502040204020203" pitchFamily="34" charset="0"/>
              <a:ea typeface="Segoe UI" panose="020B0502040204020203" pitchFamily="34" charset="0"/>
              <a:cs typeface="Segoe UI" panose="020B0502040204020203" pitchFamily="34" charset="0"/>
            </a:rPr>
            <a:t>Testing Reporting</a:t>
          </a:r>
          <a:endParaRPr lang="en-GB" sz="1200" b="1" dirty="0">
            <a:latin typeface="Segoe UI" panose="020B0502040204020203" pitchFamily="34" charset="0"/>
            <a:ea typeface="Segoe UI" panose="020B0502040204020203" pitchFamily="34" charset="0"/>
            <a:cs typeface="Segoe UI" panose="020B0502040204020203" pitchFamily="34" charset="0"/>
          </a:endParaRPr>
        </a:p>
      </dgm:t>
    </dgm:pt>
    <dgm:pt modelId="{80C6BD34-AAC4-4423-A92A-8642D758235B}" type="parTrans" cxnId="{0525A8E2-1F5E-49E6-B9E1-4846A091085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33E5440-88D1-40E8-923B-5B6C066BE968}" type="sibTrans" cxnId="{0525A8E2-1F5E-49E6-B9E1-4846A091085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C8E90F27-E7C1-42DB-8082-6805B9F9DB65}">
      <dgm:prSet phldrT="[Tex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NESI raised per engagement</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0FF6BB16-E16D-4983-A004-0DBBBEE814DC}" type="parTrans" cxnId="{0F5A0BE4-E396-4227-BC00-BAFC7A4CE62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C6D95384-D690-421C-969D-D7AD933F50D4}" type="sibTrans" cxnId="{0F5A0BE4-E396-4227-BC00-BAFC7A4CE62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2F473C45-D07C-4B70-A13C-72D113160BA0}">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Supplier engaged</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EAC544DB-32E2-4332-993D-9FD727DE7E65}" type="parTrans" cxnId="{7807D900-8F36-4637-8473-99684DB2A52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2750FB0-80EB-480C-A06D-F1C74A19A3D6}" type="sibTrans" cxnId="{7807D900-8F36-4637-8473-99684DB2A52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B5935B5-F611-429F-B84C-89155E7E4021}">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Security Services Operations (SOC) informed</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AE88A1FE-37E9-484A-B114-0D4C0BE0CBF3}" type="parTrans" cxnId="{23B78E0E-F2E0-4498-94B7-7F8540AF21A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8DF4F2ED-0743-4091-8BCB-D5DC69301823}" type="sibTrans" cxnId="{23B78E0E-F2E0-4498-94B7-7F8540AF21A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5AA5DABE-BBD8-4A40-A5DE-0BDD08E6C01B}">
      <dgm:prSe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Defects raised directly into JIRA ( with support)</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B18C2F9F-C7C0-408C-B1E7-BAB14399C046}" type="parTrans" cxnId="{5674844B-1880-41F3-8D0B-1FA5A47B944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CFF0812A-E36B-4BB6-9A1A-6C073C7D1334}" type="sibTrans" cxnId="{5674844B-1880-41F3-8D0B-1FA5A47B944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42E43F1-76BA-424F-B27C-169CCD87209D}">
      <dgm:prSe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Summary report supplied at the end of engagement</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EDC6C1E1-97C3-40EF-96DE-C53193C3E547}" type="parTrans" cxnId="{4DDF2349-FA4B-4FE7-8081-8173D57FA78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51A1B72-BC84-435A-8A25-23FFAF9606DC}" type="sibTrans" cxnId="{4DDF2349-FA4B-4FE7-8081-8173D57FA78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C8297D9-C8D7-4090-93FA-4698C180EEC5}">
      <dgm:prSet phldrT="[Tex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Supplier access to scope, objectives, environment information, solution designs, previous runs, defect information &amp; security policies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AE17BE3B-D28D-4175-93A8-312CD221C692}" type="parTrans" cxnId="{E4134BAC-7EEA-470F-8137-1168552EDC78}">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56C58ED-8E54-4842-A6CB-4C509F643B4D}" type="sibTrans" cxnId="{E4134BAC-7EEA-470F-8137-1168552EDC78}">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E71C354-F460-48F1-B933-3A48B6E826C5}">
      <dgm:prSe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NESI updated with execution results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B8E98A1A-782C-430E-8CB7-9297DA1573C6}" type="parTrans" cxnId="{A580B003-61E1-440B-B0F4-32E2226B34D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AEC89C0-24BB-4895-BA36-6E68B670361A}" type="sibTrans" cxnId="{A580B003-61E1-440B-B0F4-32E2226B34D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4AE5B74-162D-42AF-9FF1-A8F82A618D29}">
      <dgm:prSet custT="1"/>
      <dgm:spPr/>
      <dgm:t>
        <a:bodyPr/>
        <a:lstStyle/>
        <a:p>
          <a:r>
            <a:rPr lang="en-GB" sz="900" smtClean="0">
              <a:latin typeface="Segoe UI" panose="020B0502040204020203" pitchFamily="34" charset="0"/>
              <a:ea typeface="Segoe UI" panose="020B0502040204020203" pitchFamily="34" charset="0"/>
              <a:cs typeface="Segoe UI" panose="020B0502040204020203" pitchFamily="34" charset="0"/>
            </a:rPr>
            <a:t>Continuous triage &amp; defect closure calls with central security</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9DB55355-AD55-4F1B-9D4A-C6975F593F5D}" type="parTrans" cxnId="{7735FB9D-BF0C-4F68-A91E-063031C4FB6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C7590FE4-E401-40FD-B8E3-93E0A76489B1}" type="sibTrans" cxnId="{7735FB9D-BF0C-4F68-A91E-063031C4FB6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4B89F5A-55DD-44B1-8137-C80B294BFA03}" type="pres">
      <dgm:prSet presAssocID="{C5A68342-CE55-4680-8439-B0F047850F7F}" presName="linearFlow" presStyleCnt="0">
        <dgm:presLayoutVars>
          <dgm:dir/>
          <dgm:animLvl val="lvl"/>
          <dgm:resizeHandles val="exact"/>
        </dgm:presLayoutVars>
      </dgm:prSet>
      <dgm:spPr/>
      <dgm:t>
        <a:bodyPr/>
        <a:lstStyle/>
        <a:p>
          <a:endParaRPr lang="en-GB"/>
        </a:p>
      </dgm:t>
    </dgm:pt>
    <dgm:pt modelId="{BCE23E07-8B75-41B0-A2E5-4B4AB3E81AFE}" type="pres">
      <dgm:prSet presAssocID="{D90B2032-0471-4D04-9F5A-51E224E1A44E}" presName="composite" presStyleCnt="0"/>
      <dgm:spPr/>
      <dgm:t>
        <a:bodyPr/>
        <a:lstStyle/>
        <a:p>
          <a:endParaRPr lang="en-GB"/>
        </a:p>
      </dgm:t>
    </dgm:pt>
    <dgm:pt modelId="{895DFC4C-FEAA-4014-BE19-4A3BD19E3AF6}" type="pres">
      <dgm:prSet presAssocID="{D90B2032-0471-4D04-9F5A-51E224E1A44E}" presName="parentText" presStyleLbl="alignNode1" presStyleIdx="0" presStyleCnt="3">
        <dgm:presLayoutVars>
          <dgm:chMax val="1"/>
          <dgm:bulletEnabled val="1"/>
        </dgm:presLayoutVars>
      </dgm:prSet>
      <dgm:spPr/>
      <dgm:t>
        <a:bodyPr/>
        <a:lstStyle/>
        <a:p>
          <a:endParaRPr lang="en-GB"/>
        </a:p>
      </dgm:t>
    </dgm:pt>
    <dgm:pt modelId="{94538F46-4421-4DC9-B7CB-1EB86251844A}" type="pres">
      <dgm:prSet presAssocID="{D90B2032-0471-4D04-9F5A-51E224E1A44E}" presName="descendantText" presStyleLbl="alignAcc1" presStyleIdx="0" presStyleCnt="3">
        <dgm:presLayoutVars>
          <dgm:bulletEnabled val="1"/>
        </dgm:presLayoutVars>
      </dgm:prSet>
      <dgm:spPr/>
      <dgm:t>
        <a:bodyPr/>
        <a:lstStyle/>
        <a:p>
          <a:endParaRPr lang="en-GB"/>
        </a:p>
      </dgm:t>
    </dgm:pt>
    <dgm:pt modelId="{D7342133-06B0-4475-97F4-0E0EB114863C}" type="pres">
      <dgm:prSet presAssocID="{5ED3717E-7BC6-4C55-888A-E940F0A8FF52}" presName="sp" presStyleCnt="0"/>
      <dgm:spPr/>
      <dgm:t>
        <a:bodyPr/>
        <a:lstStyle/>
        <a:p>
          <a:endParaRPr lang="en-GB"/>
        </a:p>
      </dgm:t>
    </dgm:pt>
    <dgm:pt modelId="{D843D2FD-3AE7-439B-A4BC-2FAAED8CC2CD}" type="pres">
      <dgm:prSet presAssocID="{38BBEE8C-B9F5-4541-A74B-CAEDC35CB1F8}" presName="composite" presStyleCnt="0"/>
      <dgm:spPr/>
      <dgm:t>
        <a:bodyPr/>
        <a:lstStyle/>
        <a:p>
          <a:endParaRPr lang="en-GB"/>
        </a:p>
      </dgm:t>
    </dgm:pt>
    <dgm:pt modelId="{CB5049B1-A533-4AFD-9A86-96003D5BDC34}" type="pres">
      <dgm:prSet presAssocID="{38BBEE8C-B9F5-4541-A74B-CAEDC35CB1F8}" presName="parentText" presStyleLbl="alignNode1" presStyleIdx="1" presStyleCnt="3">
        <dgm:presLayoutVars>
          <dgm:chMax val="1"/>
          <dgm:bulletEnabled val="1"/>
        </dgm:presLayoutVars>
      </dgm:prSet>
      <dgm:spPr/>
      <dgm:t>
        <a:bodyPr/>
        <a:lstStyle/>
        <a:p>
          <a:endParaRPr lang="en-GB"/>
        </a:p>
      </dgm:t>
    </dgm:pt>
    <dgm:pt modelId="{0C919883-F064-4609-99F2-A39D825CFA62}" type="pres">
      <dgm:prSet presAssocID="{38BBEE8C-B9F5-4541-A74B-CAEDC35CB1F8}" presName="descendantText" presStyleLbl="alignAcc1" presStyleIdx="1" presStyleCnt="3">
        <dgm:presLayoutVars>
          <dgm:bulletEnabled val="1"/>
        </dgm:presLayoutVars>
      </dgm:prSet>
      <dgm:spPr/>
      <dgm:t>
        <a:bodyPr/>
        <a:lstStyle/>
        <a:p>
          <a:endParaRPr lang="en-GB"/>
        </a:p>
      </dgm:t>
    </dgm:pt>
    <dgm:pt modelId="{B9DDD9E6-AA72-4A56-B0C4-A5CC1E686B6D}" type="pres">
      <dgm:prSet presAssocID="{E6737042-327A-49F3-BD14-B22642C447FE}" presName="sp" presStyleCnt="0"/>
      <dgm:spPr/>
      <dgm:t>
        <a:bodyPr/>
        <a:lstStyle/>
        <a:p>
          <a:endParaRPr lang="en-GB"/>
        </a:p>
      </dgm:t>
    </dgm:pt>
    <dgm:pt modelId="{750C6DE1-4FC9-4E03-861B-C1201AD38067}" type="pres">
      <dgm:prSet presAssocID="{BF5A8899-51DC-4439-A527-FB3413B423FF}" presName="composite" presStyleCnt="0"/>
      <dgm:spPr/>
      <dgm:t>
        <a:bodyPr/>
        <a:lstStyle/>
        <a:p>
          <a:endParaRPr lang="en-GB"/>
        </a:p>
      </dgm:t>
    </dgm:pt>
    <dgm:pt modelId="{794A728A-59DE-430B-B299-71668BACA1B3}" type="pres">
      <dgm:prSet presAssocID="{BF5A8899-51DC-4439-A527-FB3413B423FF}" presName="parentText" presStyleLbl="alignNode1" presStyleIdx="2" presStyleCnt="3">
        <dgm:presLayoutVars>
          <dgm:chMax val="1"/>
          <dgm:bulletEnabled val="1"/>
        </dgm:presLayoutVars>
      </dgm:prSet>
      <dgm:spPr/>
      <dgm:t>
        <a:bodyPr/>
        <a:lstStyle/>
        <a:p>
          <a:endParaRPr lang="en-GB"/>
        </a:p>
      </dgm:t>
    </dgm:pt>
    <dgm:pt modelId="{A186A564-9F64-4413-9B66-AA5AD495260E}" type="pres">
      <dgm:prSet presAssocID="{BF5A8899-51DC-4439-A527-FB3413B423FF}" presName="descendantText" presStyleLbl="alignAcc1" presStyleIdx="2" presStyleCnt="3">
        <dgm:presLayoutVars>
          <dgm:bulletEnabled val="1"/>
        </dgm:presLayoutVars>
      </dgm:prSet>
      <dgm:spPr/>
      <dgm:t>
        <a:bodyPr/>
        <a:lstStyle/>
        <a:p>
          <a:endParaRPr lang="en-GB"/>
        </a:p>
      </dgm:t>
    </dgm:pt>
  </dgm:ptLst>
  <dgm:cxnLst>
    <dgm:cxn modelId="{494AABF3-FBD0-4D17-AD1D-FE51B92A969D}" type="presOf" srcId="{FC8297D9-C8D7-4090-93FA-4698C180EEC5}" destId="{0C919883-F064-4609-99F2-A39D825CFA62}" srcOrd="0" destOrd="1" presId="urn:microsoft.com/office/officeart/2005/8/layout/chevron2"/>
    <dgm:cxn modelId="{23BB6322-F8FE-433E-9C91-52AD65142F3F}" srcId="{D90B2032-0471-4D04-9F5A-51E224E1A44E}" destId="{009525C2-1FA2-467F-9A2E-8A7238C24827}" srcOrd="0" destOrd="0" parTransId="{41EDA6CB-2351-48E9-9B73-B78994F6B4C5}" sibTransId="{AB67BF3C-9CDD-4894-A609-8E5C73B20DB0}"/>
    <dgm:cxn modelId="{EB607288-C80F-4A00-8595-DB3128463C19}" type="presOf" srcId="{2F473C45-D07C-4B70-A13C-72D113160BA0}" destId="{94538F46-4421-4DC9-B7CB-1EB86251844A}" srcOrd="0" destOrd="3" presId="urn:microsoft.com/office/officeart/2005/8/layout/chevron2"/>
    <dgm:cxn modelId="{A580B003-61E1-440B-B0F4-32E2226B34D9}" srcId="{BF5A8899-51DC-4439-A527-FB3413B423FF}" destId="{1E71C354-F460-48F1-B933-3A48B6E826C5}" srcOrd="2" destOrd="0" parTransId="{B8E98A1A-782C-430E-8CB7-9297DA1573C6}" sibTransId="{0AEC89C0-24BB-4895-BA36-6E68B670361A}"/>
    <dgm:cxn modelId="{9DBC9623-5692-4A2C-85DB-2EB7B3CF498E}" type="presOf" srcId="{5AA5DABE-BBD8-4A40-A5DE-0BDD08E6C01B}" destId="{A186A564-9F64-4413-9B66-AA5AD495260E}" srcOrd="0" destOrd="0" presId="urn:microsoft.com/office/officeart/2005/8/layout/chevron2"/>
    <dgm:cxn modelId="{AD75AE98-4DF4-4DE8-9709-66B0B689064E}" type="presOf" srcId="{C8E90F27-E7C1-42DB-8082-6805B9F9DB65}" destId="{94538F46-4421-4DC9-B7CB-1EB86251844A}" srcOrd="0" destOrd="1" presId="urn:microsoft.com/office/officeart/2005/8/layout/chevron2"/>
    <dgm:cxn modelId="{A42AA844-37B3-467D-B322-47E0B7F0C174}" type="presOf" srcId="{7D80C202-78B0-4379-A23B-7A25AD4C6061}" destId="{0C919883-F064-4609-99F2-A39D825CFA62}" srcOrd="0" destOrd="2" presId="urn:microsoft.com/office/officeart/2005/8/layout/chevron2"/>
    <dgm:cxn modelId="{7807D900-8F36-4637-8473-99684DB2A52B}" srcId="{D90B2032-0471-4D04-9F5A-51E224E1A44E}" destId="{2F473C45-D07C-4B70-A13C-72D113160BA0}" srcOrd="3" destOrd="0" parTransId="{EAC544DB-32E2-4332-993D-9FD727DE7E65}" sibTransId="{F2750FB0-80EB-480C-A06D-F1C74A19A3D6}"/>
    <dgm:cxn modelId="{23B78E0E-F2E0-4498-94B7-7F8540AF21A9}" srcId="{D90B2032-0471-4D04-9F5A-51E224E1A44E}" destId="{4B5935B5-F611-429F-B84C-89155E7E4021}" srcOrd="4" destOrd="0" parTransId="{AE88A1FE-37E9-484A-B114-0D4C0BE0CBF3}" sibTransId="{8DF4F2ED-0743-4091-8BCB-D5DC69301823}"/>
    <dgm:cxn modelId="{BD51544D-4932-4891-A7DF-CA35288EC62B}" type="presOf" srcId="{EAE4CF7D-FA1D-4E23-8ABE-627F35B5BF24}" destId="{0C919883-F064-4609-99F2-A39D825CFA62}" srcOrd="0" destOrd="0" presId="urn:microsoft.com/office/officeart/2005/8/layout/chevron2"/>
    <dgm:cxn modelId="{6DF314FF-5117-4A96-8D8B-7F82C895811D}" type="presOf" srcId="{C5A68342-CE55-4680-8439-B0F047850F7F}" destId="{04B89F5A-55DD-44B1-8137-C80B294BFA03}" srcOrd="0" destOrd="0" presId="urn:microsoft.com/office/officeart/2005/8/layout/chevron2"/>
    <dgm:cxn modelId="{E0BFEF11-B5DB-445A-A1EE-3333B907C10E}" type="presOf" srcId="{1E71C354-F460-48F1-B933-3A48B6E826C5}" destId="{A186A564-9F64-4413-9B66-AA5AD495260E}" srcOrd="0" destOrd="2" presId="urn:microsoft.com/office/officeart/2005/8/layout/chevron2"/>
    <dgm:cxn modelId="{0F5A0BE4-E396-4227-BC00-BAFC7A4CE62E}" srcId="{D90B2032-0471-4D04-9F5A-51E224E1A44E}" destId="{C8E90F27-E7C1-42DB-8082-6805B9F9DB65}" srcOrd="1" destOrd="0" parTransId="{0FF6BB16-E16D-4983-A004-0DBBBEE814DC}" sibTransId="{C6D95384-D690-421C-969D-D7AD933F50D4}"/>
    <dgm:cxn modelId="{5674844B-1880-41F3-8D0B-1FA5A47B9449}" srcId="{BF5A8899-51DC-4439-A527-FB3413B423FF}" destId="{5AA5DABE-BBD8-4A40-A5DE-0BDD08E6C01B}" srcOrd="0" destOrd="0" parTransId="{B18C2F9F-C7C0-408C-B1E7-BAB14399C046}" sibTransId="{CFF0812A-E36B-4BB6-9A1A-6C073C7D1334}"/>
    <dgm:cxn modelId="{B73DBDEF-421F-41FB-AC4F-4A1F8BF162D1}" srcId="{C5A68342-CE55-4680-8439-B0F047850F7F}" destId="{D90B2032-0471-4D04-9F5A-51E224E1A44E}" srcOrd="0" destOrd="0" parTransId="{26EA1FB2-2B45-4092-88B6-CDCD712C83EB}" sibTransId="{5ED3717E-7BC6-4C55-888A-E940F0A8FF52}"/>
    <dgm:cxn modelId="{4DDF2349-FA4B-4FE7-8081-8173D57FA78C}" srcId="{BF5A8899-51DC-4439-A527-FB3413B423FF}" destId="{442E43F1-76BA-424F-B27C-169CCD87209D}" srcOrd="1" destOrd="0" parTransId="{EDC6C1E1-97C3-40EF-96DE-C53193C3E547}" sibTransId="{F51A1B72-BC84-435A-8A25-23FFAF9606DC}"/>
    <dgm:cxn modelId="{8439CBB9-C2F3-4FA6-8BF4-7F1E83207D6C}" srcId="{C5A68342-CE55-4680-8439-B0F047850F7F}" destId="{38BBEE8C-B9F5-4541-A74B-CAEDC35CB1F8}" srcOrd="1" destOrd="0" parTransId="{CF2127ED-3E9D-40EA-9215-CD920A7ADA85}" sibTransId="{E6737042-327A-49F3-BD14-B22642C447FE}"/>
    <dgm:cxn modelId="{32BB225C-0A59-4174-90D4-DCB6D4B500BC}" type="presOf" srcId="{D90B2032-0471-4D04-9F5A-51E224E1A44E}" destId="{895DFC4C-FEAA-4014-BE19-4A3BD19E3AF6}" srcOrd="0" destOrd="0" presId="urn:microsoft.com/office/officeart/2005/8/layout/chevron2"/>
    <dgm:cxn modelId="{93F818B2-3F29-42A6-913B-B3F6A6DE99A8}" type="presOf" srcId="{442E43F1-76BA-424F-B27C-169CCD87209D}" destId="{A186A564-9F64-4413-9B66-AA5AD495260E}" srcOrd="0" destOrd="1" presId="urn:microsoft.com/office/officeart/2005/8/layout/chevron2"/>
    <dgm:cxn modelId="{7735FB9D-BF0C-4F68-A91E-063031C4FB63}" srcId="{BF5A8899-51DC-4439-A527-FB3413B423FF}" destId="{F4AE5B74-162D-42AF-9FF1-A8F82A618D29}" srcOrd="3" destOrd="0" parTransId="{9DB55355-AD55-4F1B-9D4A-C6975F593F5D}" sibTransId="{C7590FE4-E401-40FD-B8E3-93E0A76489B1}"/>
    <dgm:cxn modelId="{4EB41920-EEC7-452C-8162-2B943BA74B91}" type="presOf" srcId="{BF5A8899-51DC-4439-A527-FB3413B423FF}" destId="{794A728A-59DE-430B-B299-71668BACA1B3}" srcOrd="0" destOrd="0" presId="urn:microsoft.com/office/officeart/2005/8/layout/chevron2"/>
    <dgm:cxn modelId="{E4134BAC-7EEA-470F-8137-1168552EDC78}" srcId="{38BBEE8C-B9F5-4541-A74B-CAEDC35CB1F8}" destId="{FC8297D9-C8D7-4090-93FA-4698C180EEC5}" srcOrd="1" destOrd="0" parTransId="{AE17BE3B-D28D-4175-93A8-312CD221C692}" sibTransId="{656C58ED-8E54-4842-A6CB-4C509F643B4D}"/>
    <dgm:cxn modelId="{E1EAA775-EF9E-4BC5-930E-A955532EFD10}" srcId="{38BBEE8C-B9F5-4541-A74B-CAEDC35CB1F8}" destId="{EAE4CF7D-FA1D-4E23-8ABE-627F35B5BF24}" srcOrd="0" destOrd="0" parTransId="{13F527C8-158C-4CEF-8793-E6B386AF0A33}" sibTransId="{42B5F5AD-3ADD-4BE6-B407-E79973ECD34D}"/>
    <dgm:cxn modelId="{2767FD0E-5869-402A-B78F-E9256C7549AA}" type="presOf" srcId="{3FD2C927-A03A-4EA6-8ABB-267542A4F8D8}" destId="{94538F46-4421-4DC9-B7CB-1EB86251844A}" srcOrd="0" destOrd="2" presId="urn:microsoft.com/office/officeart/2005/8/layout/chevron2"/>
    <dgm:cxn modelId="{427423D8-FD5C-4E2F-A65C-5BA8B1002437}" type="presOf" srcId="{F4AE5B74-162D-42AF-9FF1-A8F82A618D29}" destId="{A186A564-9F64-4413-9B66-AA5AD495260E}" srcOrd="0" destOrd="3" presId="urn:microsoft.com/office/officeart/2005/8/layout/chevron2"/>
    <dgm:cxn modelId="{DF28B631-6E2A-428B-B36E-363A1287610A}" srcId="{D90B2032-0471-4D04-9F5A-51E224E1A44E}" destId="{3FD2C927-A03A-4EA6-8ABB-267542A4F8D8}" srcOrd="2" destOrd="0" parTransId="{8C94D69E-D767-4974-B8A9-89DFDFC2B0D1}" sibTransId="{14A2045B-CA8C-4F61-A022-D40B07264C5A}"/>
    <dgm:cxn modelId="{F6DEFBCA-B20F-4084-AEB9-0727157D6486}" type="presOf" srcId="{38BBEE8C-B9F5-4541-A74B-CAEDC35CB1F8}" destId="{CB5049B1-A533-4AFD-9A86-96003D5BDC34}" srcOrd="0" destOrd="0" presId="urn:microsoft.com/office/officeart/2005/8/layout/chevron2"/>
    <dgm:cxn modelId="{DA2918CE-C008-41F3-9F20-3CB8301B816F}" srcId="{38BBEE8C-B9F5-4541-A74B-CAEDC35CB1F8}" destId="{7D80C202-78B0-4379-A23B-7A25AD4C6061}" srcOrd="2" destOrd="0" parTransId="{AE55D95C-6AAD-44BC-AF21-C014430F00CE}" sibTransId="{11CD6F4F-6F6D-4C8C-BD54-66100A479477}"/>
    <dgm:cxn modelId="{6C896806-F7D0-4399-BA17-8446B8573BE8}" type="presOf" srcId="{009525C2-1FA2-467F-9A2E-8A7238C24827}" destId="{94538F46-4421-4DC9-B7CB-1EB86251844A}" srcOrd="0" destOrd="0" presId="urn:microsoft.com/office/officeart/2005/8/layout/chevron2"/>
    <dgm:cxn modelId="{0525A8E2-1F5E-49E6-B9E1-4846A0910857}" srcId="{C5A68342-CE55-4680-8439-B0F047850F7F}" destId="{BF5A8899-51DC-4439-A527-FB3413B423FF}" srcOrd="2" destOrd="0" parTransId="{80C6BD34-AAC4-4423-A92A-8642D758235B}" sibTransId="{E33E5440-88D1-40E8-923B-5B6C066BE968}"/>
    <dgm:cxn modelId="{701F2D2C-6A93-429E-A96E-53196D4D4B14}" type="presOf" srcId="{4B5935B5-F611-429F-B84C-89155E7E4021}" destId="{94538F46-4421-4DC9-B7CB-1EB86251844A}" srcOrd="0" destOrd="4" presId="urn:microsoft.com/office/officeart/2005/8/layout/chevron2"/>
    <dgm:cxn modelId="{F1A48A59-E52B-4914-BB91-99878037758B}" type="presParOf" srcId="{04B89F5A-55DD-44B1-8137-C80B294BFA03}" destId="{BCE23E07-8B75-41B0-A2E5-4B4AB3E81AFE}" srcOrd="0" destOrd="0" presId="urn:microsoft.com/office/officeart/2005/8/layout/chevron2"/>
    <dgm:cxn modelId="{6292EACC-9903-46CF-8863-BDB2A7082901}" type="presParOf" srcId="{BCE23E07-8B75-41B0-A2E5-4B4AB3E81AFE}" destId="{895DFC4C-FEAA-4014-BE19-4A3BD19E3AF6}" srcOrd="0" destOrd="0" presId="urn:microsoft.com/office/officeart/2005/8/layout/chevron2"/>
    <dgm:cxn modelId="{7781CE97-7232-433C-8947-C13ED0E4CF33}" type="presParOf" srcId="{BCE23E07-8B75-41B0-A2E5-4B4AB3E81AFE}" destId="{94538F46-4421-4DC9-B7CB-1EB86251844A}" srcOrd="1" destOrd="0" presId="urn:microsoft.com/office/officeart/2005/8/layout/chevron2"/>
    <dgm:cxn modelId="{90AA4235-0982-497E-AEE0-ABDDB6A532B5}" type="presParOf" srcId="{04B89F5A-55DD-44B1-8137-C80B294BFA03}" destId="{D7342133-06B0-4475-97F4-0E0EB114863C}" srcOrd="1" destOrd="0" presId="urn:microsoft.com/office/officeart/2005/8/layout/chevron2"/>
    <dgm:cxn modelId="{8A7BF018-588C-4F21-A874-7D25B05491F3}" type="presParOf" srcId="{04B89F5A-55DD-44B1-8137-C80B294BFA03}" destId="{D843D2FD-3AE7-439B-A4BC-2FAAED8CC2CD}" srcOrd="2" destOrd="0" presId="urn:microsoft.com/office/officeart/2005/8/layout/chevron2"/>
    <dgm:cxn modelId="{BDEF86A9-9D4E-4AA4-808D-657A654E072D}" type="presParOf" srcId="{D843D2FD-3AE7-439B-A4BC-2FAAED8CC2CD}" destId="{CB5049B1-A533-4AFD-9A86-96003D5BDC34}" srcOrd="0" destOrd="0" presId="urn:microsoft.com/office/officeart/2005/8/layout/chevron2"/>
    <dgm:cxn modelId="{89870777-B73E-418D-A150-38314751DE11}" type="presParOf" srcId="{D843D2FD-3AE7-439B-A4BC-2FAAED8CC2CD}" destId="{0C919883-F064-4609-99F2-A39D825CFA62}" srcOrd="1" destOrd="0" presId="urn:microsoft.com/office/officeart/2005/8/layout/chevron2"/>
    <dgm:cxn modelId="{9CD41F82-100F-40D3-BABB-8911E1533CB4}" type="presParOf" srcId="{04B89F5A-55DD-44B1-8137-C80B294BFA03}" destId="{B9DDD9E6-AA72-4A56-B0C4-A5CC1E686B6D}" srcOrd="3" destOrd="0" presId="urn:microsoft.com/office/officeart/2005/8/layout/chevron2"/>
    <dgm:cxn modelId="{E63470D0-BFAC-4DBF-A1A3-277EC8364ED8}" type="presParOf" srcId="{04B89F5A-55DD-44B1-8137-C80B294BFA03}" destId="{750C6DE1-4FC9-4E03-861B-C1201AD38067}" srcOrd="4" destOrd="0" presId="urn:microsoft.com/office/officeart/2005/8/layout/chevron2"/>
    <dgm:cxn modelId="{83A58D37-D905-49F1-8FDB-8365B3955912}" type="presParOf" srcId="{750C6DE1-4FC9-4E03-861B-C1201AD38067}" destId="{794A728A-59DE-430B-B299-71668BACA1B3}" srcOrd="0" destOrd="0" presId="urn:microsoft.com/office/officeart/2005/8/layout/chevron2"/>
    <dgm:cxn modelId="{73813085-45F8-47BC-B1BE-F5B03C68F56E}" type="presParOf" srcId="{750C6DE1-4FC9-4E03-861B-C1201AD38067}" destId="{A186A564-9F64-4413-9B66-AA5AD495260E}"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DAD401-FF68-463E-A992-077509E01DA9}" type="doc">
      <dgm:prSet loTypeId="urn:microsoft.com/office/officeart/2009/3/layout/DescendingProcess" loCatId="process" qsTypeId="urn:microsoft.com/office/officeart/2005/8/quickstyle/simple4" qsCatId="simple" csTypeId="urn:microsoft.com/office/officeart/2005/8/colors/accent1_2" csCatId="accent1" phldr="1"/>
      <dgm:spPr/>
      <dgm:t>
        <a:bodyPr/>
        <a:lstStyle/>
        <a:p>
          <a:endParaRPr lang="en-GB"/>
        </a:p>
      </dgm:t>
    </dgm:pt>
    <dgm:pt modelId="{38A7959E-9D0F-4A3C-94CC-51D898BCB025}">
      <dgm:prSet/>
      <dgm:spPr/>
      <dgm:t>
        <a:bodyPr/>
        <a:lstStyle/>
        <a:p>
          <a:endParaRPr lang="en-GB" dirty="0"/>
        </a:p>
      </dgm:t>
    </dgm:pt>
    <dgm:pt modelId="{5076D129-DF42-45C3-B5F2-A22039A38A4D}" type="parTrans" cxnId="{E09F66CF-BBE2-491D-AF7D-77BFECD86962}">
      <dgm:prSet/>
      <dgm:spPr/>
      <dgm:t>
        <a:bodyPr/>
        <a:lstStyle/>
        <a:p>
          <a:endParaRPr lang="en-GB"/>
        </a:p>
      </dgm:t>
    </dgm:pt>
    <dgm:pt modelId="{DDE731C5-55C0-4A6C-95AE-06DB6D47C69A}" type="sibTrans" cxnId="{E09F66CF-BBE2-491D-AF7D-77BFECD86962}">
      <dgm:prSet/>
      <dgm:spPr/>
      <dgm:t>
        <a:bodyPr/>
        <a:lstStyle/>
        <a:p>
          <a:endParaRPr lang="en-GB"/>
        </a:p>
      </dgm:t>
    </dgm:pt>
    <dgm:pt modelId="{099C4643-0E86-40F1-83DF-4A8ACCE7A3B1}" type="pres">
      <dgm:prSet presAssocID="{7BDAD401-FF68-463E-A992-077509E01DA9}" presName="Name0" presStyleCnt="0">
        <dgm:presLayoutVars>
          <dgm:chMax val="7"/>
          <dgm:chPref val="5"/>
        </dgm:presLayoutVars>
      </dgm:prSet>
      <dgm:spPr/>
      <dgm:t>
        <a:bodyPr/>
        <a:lstStyle/>
        <a:p>
          <a:endParaRPr lang="en-GB"/>
        </a:p>
      </dgm:t>
    </dgm:pt>
    <dgm:pt modelId="{92F3E9B9-905D-4720-A223-567CA5FA8753}" type="pres">
      <dgm:prSet presAssocID="{7BDAD401-FF68-463E-A992-077509E01DA9}" presName="arrowNode" presStyleLbl="node1" presStyleIdx="0" presStyleCnt="1" custAng="1493381" custScaleX="99204" custScaleY="126168"/>
      <dgm:spPr>
        <a:solidFill>
          <a:srgbClr val="00B050"/>
        </a:solidFill>
      </dgm:spPr>
      <dgm:t>
        <a:bodyPr/>
        <a:lstStyle/>
        <a:p>
          <a:endParaRPr lang="en-GB"/>
        </a:p>
      </dgm:t>
    </dgm:pt>
    <dgm:pt modelId="{7906A2D2-C321-4ABD-B634-80E95653050C}" type="pres">
      <dgm:prSet presAssocID="{38A7959E-9D0F-4A3C-94CC-51D898BCB025}" presName="txNode1" presStyleLbl="revTx" presStyleIdx="0" presStyleCnt="1">
        <dgm:presLayoutVars>
          <dgm:bulletEnabled val="1"/>
        </dgm:presLayoutVars>
      </dgm:prSet>
      <dgm:spPr/>
      <dgm:t>
        <a:bodyPr/>
        <a:lstStyle/>
        <a:p>
          <a:endParaRPr lang="en-GB"/>
        </a:p>
      </dgm:t>
    </dgm:pt>
  </dgm:ptLst>
  <dgm:cxnLst>
    <dgm:cxn modelId="{CC2831BA-2564-4FC1-8DEC-779F8BF7EB6D}" type="presOf" srcId="{38A7959E-9D0F-4A3C-94CC-51D898BCB025}" destId="{7906A2D2-C321-4ABD-B634-80E95653050C}" srcOrd="0" destOrd="0" presId="urn:microsoft.com/office/officeart/2009/3/layout/DescendingProcess"/>
    <dgm:cxn modelId="{E09F66CF-BBE2-491D-AF7D-77BFECD86962}" srcId="{7BDAD401-FF68-463E-A992-077509E01DA9}" destId="{38A7959E-9D0F-4A3C-94CC-51D898BCB025}" srcOrd="0" destOrd="0" parTransId="{5076D129-DF42-45C3-B5F2-A22039A38A4D}" sibTransId="{DDE731C5-55C0-4A6C-95AE-06DB6D47C69A}"/>
    <dgm:cxn modelId="{F87961AE-BEA0-443B-B6BE-B7FD5AA61805}" type="presOf" srcId="{7BDAD401-FF68-463E-A992-077509E01DA9}" destId="{099C4643-0E86-40F1-83DF-4A8ACCE7A3B1}" srcOrd="0" destOrd="0" presId="urn:microsoft.com/office/officeart/2009/3/layout/DescendingProcess"/>
    <dgm:cxn modelId="{C497D235-860D-4919-9970-861AEE368286}" type="presParOf" srcId="{099C4643-0E86-40F1-83DF-4A8ACCE7A3B1}" destId="{92F3E9B9-905D-4720-A223-567CA5FA8753}" srcOrd="0" destOrd="0" presId="urn:microsoft.com/office/officeart/2009/3/layout/DescendingProcess"/>
    <dgm:cxn modelId="{475A3FA2-8D62-4F19-9EBE-AA63F0EEBCDA}" type="presParOf" srcId="{099C4643-0E86-40F1-83DF-4A8ACCE7A3B1}" destId="{7906A2D2-C321-4ABD-B634-80E95653050C}" srcOrd="1" destOrd="0" presId="urn:microsoft.com/office/officeart/2009/3/layout/Descending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DAD401-FF68-463E-A992-077509E01DA9}" type="doc">
      <dgm:prSet loTypeId="urn:microsoft.com/office/officeart/2009/3/layout/DescendingProcess" loCatId="process" qsTypeId="urn:microsoft.com/office/officeart/2005/8/quickstyle/3d2" qsCatId="3D" csTypeId="urn:microsoft.com/office/officeart/2005/8/colors/colorful4" csCatId="colorful" phldr="1"/>
      <dgm:spPr/>
      <dgm:t>
        <a:bodyPr/>
        <a:lstStyle/>
        <a:p>
          <a:endParaRPr lang="en-GB"/>
        </a:p>
      </dgm:t>
    </dgm:pt>
    <dgm:pt modelId="{38A7959E-9D0F-4A3C-94CC-51D898BCB025}">
      <dgm:prSet/>
      <dgm:spPr/>
      <dgm:t>
        <a:bodyPr/>
        <a:lstStyle/>
        <a:p>
          <a:endParaRPr lang="en-GB" dirty="0"/>
        </a:p>
      </dgm:t>
    </dgm:pt>
    <dgm:pt modelId="{5076D129-DF42-45C3-B5F2-A22039A38A4D}" type="parTrans" cxnId="{E09F66CF-BBE2-491D-AF7D-77BFECD86962}">
      <dgm:prSet/>
      <dgm:spPr/>
      <dgm:t>
        <a:bodyPr/>
        <a:lstStyle/>
        <a:p>
          <a:endParaRPr lang="en-GB"/>
        </a:p>
      </dgm:t>
    </dgm:pt>
    <dgm:pt modelId="{DDE731C5-55C0-4A6C-95AE-06DB6D47C69A}" type="sibTrans" cxnId="{E09F66CF-BBE2-491D-AF7D-77BFECD86962}">
      <dgm:prSet/>
      <dgm:spPr/>
      <dgm:t>
        <a:bodyPr/>
        <a:lstStyle/>
        <a:p>
          <a:endParaRPr lang="en-GB"/>
        </a:p>
      </dgm:t>
    </dgm:pt>
    <dgm:pt modelId="{099C4643-0E86-40F1-83DF-4A8ACCE7A3B1}" type="pres">
      <dgm:prSet presAssocID="{7BDAD401-FF68-463E-A992-077509E01DA9}" presName="Name0" presStyleCnt="0">
        <dgm:presLayoutVars>
          <dgm:chMax val="7"/>
          <dgm:chPref val="5"/>
        </dgm:presLayoutVars>
      </dgm:prSet>
      <dgm:spPr/>
      <dgm:t>
        <a:bodyPr/>
        <a:lstStyle/>
        <a:p>
          <a:endParaRPr lang="en-GB"/>
        </a:p>
      </dgm:t>
    </dgm:pt>
    <dgm:pt modelId="{92F3E9B9-905D-4720-A223-567CA5FA8753}" type="pres">
      <dgm:prSet presAssocID="{7BDAD401-FF68-463E-A992-077509E01DA9}" presName="arrowNode" presStyleLbl="node1" presStyleIdx="0" presStyleCnt="1" custAng="1493381" custFlipHor="1" custScaleX="99204" custScaleY="126168" custLinFactNeighborX="54523" custLinFactNeighborY="0"/>
      <dgm:spPr/>
      <dgm:t>
        <a:bodyPr/>
        <a:lstStyle/>
        <a:p>
          <a:endParaRPr lang="en-GB"/>
        </a:p>
      </dgm:t>
    </dgm:pt>
    <dgm:pt modelId="{7906A2D2-C321-4ABD-B634-80E95653050C}" type="pres">
      <dgm:prSet presAssocID="{38A7959E-9D0F-4A3C-94CC-51D898BCB025}" presName="txNode1" presStyleLbl="revTx" presStyleIdx="0" presStyleCnt="1">
        <dgm:presLayoutVars>
          <dgm:bulletEnabled val="1"/>
        </dgm:presLayoutVars>
      </dgm:prSet>
      <dgm:spPr/>
      <dgm:t>
        <a:bodyPr/>
        <a:lstStyle/>
        <a:p>
          <a:endParaRPr lang="en-GB"/>
        </a:p>
      </dgm:t>
    </dgm:pt>
  </dgm:ptLst>
  <dgm:cxnLst>
    <dgm:cxn modelId="{95F0D7E2-6099-45B6-B88B-B589E8986B3E}" type="presOf" srcId="{38A7959E-9D0F-4A3C-94CC-51D898BCB025}" destId="{7906A2D2-C321-4ABD-B634-80E95653050C}" srcOrd="0" destOrd="0" presId="urn:microsoft.com/office/officeart/2009/3/layout/DescendingProcess"/>
    <dgm:cxn modelId="{E09F66CF-BBE2-491D-AF7D-77BFECD86962}" srcId="{7BDAD401-FF68-463E-A992-077509E01DA9}" destId="{38A7959E-9D0F-4A3C-94CC-51D898BCB025}" srcOrd="0" destOrd="0" parTransId="{5076D129-DF42-45C3-B5F2-A22039A38A4D}" sibTransId="{DDE731C5-55C0-4A6C-95AE-06DB6D47C69A}"/>
    <dgm:cxn modelId="{210103B7-B9F7-409A-A22A-B61CA01AEBF6}" type="presOf" srcId="{7BDAD401-FF68-463E-A992-077509E01DA9}" destId="{099C4643-0E86-40F1-83DF-4A8ACCE7A3B1}" srcOrd="0" destOrd="0" presId="urn:microsoft.com/office/officeart/2009/3/layout/DescendingProcess"/>
    <dgm:cxn modelId="{F1D0A8BD-E10F-49EE-A8A1-AA39EEE78383}" type="presParOf" srcId="{099C4643-0E86-40F1-83DF-4A8ACCE7A3B1}" destId="{92F3E9B9-905D-4720-A223-567CA5FA8753}" srcOrd="0" destOrd="0" presId="urn:microsoft.com/office/officeart/2009/3/layout/DescendingProcess"/>
    <dgm:cxn modelId="{B90C06CF-944D-4102-A807-B1A74F35EAFC}" type="presParOf" srcId="{099C4643-0E86-40F1-83DF-4A8ACCE7A3B1}" destId="{7906A2D2-C321-4ABD-B634-80E95653050C}" srcOrd="1" destOrd="0" presId="urn:microsoft.com/office/officeart/2009/3/layout/DescendingProcess"/>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524F655-0308-4F56-9C13-C24F8171C0D3}" type="doc">
      <dgm:prSet loTypeId="urn:microsoft.com/office/officeart/2005/8/layout/arrow3" loCatId="relationship" qsTypeId="urn:microsoft.com/office/officeart/2005/8/quickstyle/simple4" qsCatId="simple" csTypeId="urn:microsoft.com/office/officeart/2005/8/colors/colorful5" csCatId="colorful" phldr="1"/>
      <dgm:spPr/>
      <dgm:t>
        <a:bodyPr/>
        <a:lstStyle/>
        <a:p>
          <a:endParaRPr lang="en-GB"/>
        </a:p>
      </dgm:t>
    </dgm:pt>
    <dgm:pt modelId="{D8120A5E-8318-4B0E-B191-86CA6D2F6EE7}">
      <dgm:prSet phldrT="[Text]"/>
      <dgm:spPr/>
      <dgm:t>
        <a:bodyPr/>
        <a:lstStyle/>
        <a:p>
          <a:r>
            <a:rPr lang="en-GB" b="1" smtClean="0">
              <a:latin typeface="Segoe UI" panose="020B0502040204020203" pitchFamily="34" charset="0"/>
              <a:ea typeface="Segoe UI" panose="020B0502040204020203" pitchFamily="34" charset="0"/>
              <a:cs typeface="Segoe UI" panose="020B0502040204020203" pitchFamily="34" charset="0"/>
            </a:rPr>
            <a:t>Risk</a:t>
          </a:r>
          <a:endParaRPr lang="en-GB" b="1" dirty="0">
            <a:latin typeface="Segoe UI" panose="020B0502040204020203" pitchFamily="34" charset="0"/>
            <a:ea typeface="Segoe UI" panose="020B0502040204020203" pitchFamily="34" charset="0"/>
            <a:cs typeface="Segoe UI" panose="020B0502040204020203" pitchFamily="34" charset="0"/>
          </a:endParaRPr>
        </a:p>
      </dgm:t>
    </dgm:pt>
    <dgm:pt modelId="{F09ABC98-7BAD-4C6E-85F9-3A9E8316E304}" type="parTrans" cxnId="{81BEFBE2-7186-46B4-B8F0-BBB07964696C}">
      <dgm:prSet/>
      <dgm:spPr/>
      <dgm:t>
        <a:bodyPr/>
        <a:lstStyle/>
        <a:p>
          <a:endParaRPr lang="en-GB" b="1">
            <a:latin typeface="Segoe UI" panose="020B0502040204020203" pitchFamily="34" charset="0"/>
            <a:ea typeface="Segoe UI" panose="020B0502040204020203" pitchFamily="34" charset="0"/>
            <a:cs typeface="Segoe UI" panose="020B0502040204020203" pitchFamily="34" charset="0"/>
          </a:endParaRPr>
        </a:p>
      </dgm:t>
    </dgm:pt>
    <dgm:pt modelId="{F2FED0FB-E1DA-4382-88F7-BBA4384F9E44}" type="sibTrans" cxnId="{81BEFBE2-7186-46B4-B8F0-BBB07964696C}">
      <dgm:prSet/>
      <dgm:spPr/>
      <dgm:t>
        <a:bodyPr/>
        <a:lstStyle/>
        <a:p>
          <a:endParaRPr lang="en-GB" b="1">
            <a:latin typeface="Segoe UI" panose="020B0502040204020203" pitchFamily="34" charset="0"/>
            <a:ea typeface="Segoe UI" panose="020B0502040204020203" pitchFamily="34" charset="0"/>
            <a:cs typeface="Segoe UI" panose="020B0502040204020203" pitchFamily="34" charset="0"/>
          </a:endParaRPr>
        </a:p>
      </dgm:t>
    </dgm:pt>
    <dgm:pt modelId="{D6C1DE30-740F-451E-AA22-97A0CB2896FE}">
      <dgm:prSet phldrT="[Text]"/>
      <dgm:spPr/>
      <dgm:t>
        <a:bodyPr/>
        <a:lstStyle/>
        <a:p>
          <a:r>
            <a:rPr lang="en-GB" b="1" smtClean="0">
              <a:latin typeface="Segoe UI" panose="020B0502040204020203" pitchFamily="34" charset="0"/>
              <a:ea typeface="Segoe UI" panose="020B0502040204020203" pitchFamily="34" charset="0"/>
              <a:cs typeface="Segoe UI" panose="020B0502040204020203" pitchFamily="34" charset="0"/>
            </a:rPr>
            <a:t>Quality</a:t>
          </a:r>
          <a:endParaRPr lang="en-GB" b="1" dirty="0">
            <a:latin typeface="Segoe UI" panose="020B0502040204020203" pitchFamily="34" charset="0"/>
            <a:ea typeface="Segoe UI" panose="020B0502040204020203" pitchFamily="34" charset="0"/>
            <a:cs typeface="Segoe UI" panose="020B0502040204020203" pitchFamily="34" charset="0"/>
          </a:endParaRPr>
        </a:p>
      </dgm:t>
    </dgm:pt>
    <dgm:pt modelId="{93D7E4FE-6E28-4B26-BDA7-98D9206B0DEC}" type="parTrans" cxnId="{7641C61D-251F-495D-911A-5EE47F8FE441}">
      <dgm:prSet/>
      <dgm:spPr/>
      <dgm:t>
        <a:bodyPr/>
        <a:lstStyle/>
        <a:p>
          <a:endParaRPr lang="en-GB" b="1">
            <a:latin typeface="Segoe UI" panose="020B0502040204020203" pitchFamily="34" charset="0"/>
            <a:ea typeface="Segoe UI" panose="020B0502040204020203" pitchFamily="34" charset="0"/>
            <a:cs typeface="Segoe UI" panose="020B0502040204020203" pitchFamily="34" charset="0"/>
          </a:endParaRPr>
        </a:p>
      </dgm:t>
    </dgm:pt>
    <dgm:pt modelId="{92E4D5B5-AC90-42B7-894B-3A2BCD465234}" type="sibTrans" cxnId="{7641C61D-251F-495D-911A-5EE47F8FE441}">
      <dgm:prSet/>
      <dgm:spPr/>
      <dgm:t>
        <a:bodyPr/>
        <a:lstStyle/>
        <a:p>
          <a:endParaRPr lang="en-GB" b="1">
            <a:latin typeface="Segoe UI" panose="020B0502040204020203" pitchFamily="34" charset="0"/>
            <a:ea typeface="Segoe UI" panose="020B0502040204020203" pitchFamily="34" charset="0"/>
            <a:cs typeface="Segoe UI" panose="020B0502040204020203" pitchFamily="34" charset="0"/>
          </a:endParaRPr>
        </a:p>
      </dgm:t>
    </dgm:pt>
    <dgm:pt modelId="{7C07640D-10EC-4A8B-81B4-6107E363ED1E}" type="pres">
      <dgm:prSet presAssocID="{3524F655-0308-4F56-9C13-C24F8171C0D3}" presName="compositeShape" presStyleCnt="0">
        <dgm:presLayoutVars>
          <dgm:chMax val="2"/>
          <dgm:dir/>
          <dgm:resizeHandles val="exact"/>
        </dgm:presLayoutVars>
      </dgm:prSet>
      <dgm:spPr/>
      <dgm:t>
        <a:bodyPr/>
        <a:lstStyle/>
        <a:p>
          <a:endParaRPr lang="en-GB"/>
        </a:p>
      </dgm:t>
    </dgm:pt>
    <dgm:pt modelId="{2219EA71-FE8B-47CD-9BC0-D084CE6E46AF}" type="pres">
      <dgm:prSet presAssocID="{3524F655-0308-4F56-9C13-C24F8171C0D3}" presName="divider" presStyleLbl="fgShp" presStyleIdx="0" presStyleCnt="1"/>
      <dgm:spPr/>
      <dgm:t>
        <a:bodyPr/>
        <a:lstStyle/>
        <a:p>
          <a:endParaRPr lang="en-GB"/>
        </a:p>
      </dgm:t>
    </dgm:pt>
    <dgm:pt modelId="{91EE4F7B-0F2C-4298-A8AA-03FDB328FE41}" type="pres">
      <dgm:prSet presAssocID="{D8120A5E-8318-4B0E-B191-86CA6D2F6EE7}" presName="downArrow" presStyleLbl="node1" presStyleIdx="0" presStyleCnt="2" custScaleX="85553" custScaleY="87849" custLinFactNeighborX="2602" custLinFactNeighborY="14769"/>
      <dgm:spPr>
        <a:solidFill>
          <a:srgbClr val="00B050"/>
        </a:solidFill>
      </dgm:spPr>
      <dgm:t>
        <a:bodyPr/>
        <a:lstStyle/>
        <a:p>
          <a:endParaRPr lang="en-GB"/>
        </a:p>
      </dgm:t>
    </dgm:pt>
    <dgm:pt modelId="{C65649CF-1983-4B35-B122-D7079E4D2738}" type="pres">
      <dgm:prSet presAssocID="{D8120A5E-8318-4B0E-B191-86CA6D2F6EE7}" presName="downArrowText" presStyleLbl="revTx" presStyleIdx="0" presStyleCnt="2">
        <dgm:presLayoutVars>
          <dgm:bulletEnabled val="1"/>
        </dgm:presLayoutVars>
      </dgm:prSet>
      <dgm:spPr/>
      <dgm:t>
        <a:bodyPr/>
        <a:lstStyle/>
        <a:p>
          <a:endParaRPr lang="en-GB"/>
        </a:p>
      </dgm:t>
    </dgm:pt>
    <dgm:pt modelId="{27E326B9-D4CB-4BFB-8D45-EE9DE38DE32F}" type="pres">
      <dgm:prSet presAssocID="{D6C1DE30-740F-451E-AA22-97A0CB2896FE}" presName="upArrow" presStyleLbl="node1" presStyleIdx="1" presStyleCnt="2" custScaleX="181791" custScaleY="137849"/>
      <dgm:spPr>
        <a:solidFill>
          <a:schemeClr val="accent2">
            <a:lumMod val="75000"/>
          </a:schemeClr>
        </a:solidFill>
      </dgm:spPr>
      <dgm:t>
        <a:bodyPr/>
        <a:lstStyle/>
        <a:p>
          <a:endParaRPr lang="en-GB"/>
        </a:p>
      </dgm:t>
    </dgm:pt>
    <dgm:pt modelId="{DB7442D7-FE93-4DDA-B4A5-0B3F7DF6EEDD}" type="pres">
      <dgm:prSet presAssocID="{D6C1DE30-740F-451E-AA22-97A0CB2896FE}" presName="upArrowText" presStyleLbl="revTx" presStyleIdx="1" presStyleCnt="2">
        <dgm:presLayoutVars>
          <dgm:bulletEnabled val="1"/>
        </dgm:presLayoutVars>
      </dgm:prSet>
      <dgm:spPr/>
      <dgm:t>
        <a:bodyPr/>
        <a:lstStyle/>
        <a:p>
          <a:endParaRPr lang="en-GB"/>
        </a:p>
      </dgm:t>
    </dgm:pt>
  </dgm:ptLst>
  <dgm:cxnLst>
    <dgm:cxn modelId="{81BEFBE2-7186-46B4-B8F0-BBB07964696C}" srcId="{3524F655-0308-4F56-9C13-C24F8171C0D3}" destId="{D8120A5E-8318-4B0E-B191-86CA6D2F6EE7}" srcOrd="0" destOrd="0" parTransId="{F09ABC98-7BAD-4C6E-85F9-3A9E8316E304}" sibTransId="{F2FED0FB-E1DA-4382-88F7-BBA4384F9E44}"/>
    <dgm:cxn modelId="{599AED18-F42A-499B-BFF1-4F326E720BE4}" type="presOf" srcId="{D8120A5E-8318-4B0E-B191-86CA6D2F6EE7}" destId="{C65649CF-1983-4B35-B122-D7079E4D2738}" srcOrd="0" destOrd="0" presId="urn:microsoft.com/office/officeart/2005/8/layout/arrow3"/>
    <dgm:cxn modelId="{A8E9AF0E-DB05-49C8-8740-A630FF2868AC}" type="presOf" srcId="{3524F655-0308-4F56-9C13-C24F8171C0D3}" destId="{7C07640D-10EC-4A8B-81B4-6107E363ED1E}" srcOrd="0" destOrd="0" presId="urn:microsoft.com/office/officeart/2005/8/layout/arrow3"/>
    <dgm:cxn modelId="{7641C61D-251F-495D-911A-5EE47F8FE441}" srcId="{3524F655-0308-4F56-9C13-C24F8171C0D3}" destId="{D6C1DE30-740F-451E-AA22-97A0CB2896FE}" srcOrd="1" destOrd="0" parTransId="{93D7E4FE-6E28-4B26-BDA7-98D9206B0DEC}" sibTransId="{92E4D5B5-AC90-42B7-894B-3A2BCD465234}"/>
    <dgm:cxn modelId="{52686A76-9089-4450-995A-4FE11C3D8189}" type="presOf" srcId="{D6C1DE30-740F-451E-AA22-97A0CB2896FE}" destId="{DB7442D7-FE93-4DDA-B4A5-0B3F7DF6EEDD}" srcOrd="0" destOrd="0" presId="urn:microsoft.com/office/officeart/2005/8/layout/arrow3"/>
    <dgm:cxn modelId="{E3A88F69-71DD-479F-9C2C-7FCAB061F062}" type="presParOf" srcId="{7C07640D-10EC-4A8B-81B4-6107E363ED1E}" destId="{2219EA71-FE8B-47CD-9BC0-D084CE6E46AF}" srcOrd="0" destOrd="0" presId="urn:microsoft.com/office/officeart/2005/8/layout/arrow3"/>
    <dgm:cxn modelId="{D1F871B7-4900-4604-B540-D95454D2ECA0}" type="presParOf" srcId="{7C07640D-10EC-4A8B-81B4-6107E363ED1E}" destId="{91EE4F7B-0F2C-4298-A8AA-03FDB328FE41}" srcOrd="1" destOrd="0" presId="urn:microsoft.com/office/officeart/2005/8/layout/arrow3"/>
    <dgm:cxn modelId="{48CBFAF2-4F9C-4B19-B3BB-AB4C302E36D0}" type="presParOf" srcId="{7C07640D-10EC-4A8B-81B4-6107E363ED1E}" destId="{C65649CF-1983-4B35-B122-D7079E4D2738}" srcOrd="2" destOrd="0" presId="urn:microsoft.com/office/officeart/2005/8/layout/arrow3"/>
    <dgm:cxn modelId="{CA9D032B-3D01-4AE2-B782-C2160336745C}" type="presParOf" srcId="{7C07640D-10EC-4A8B-81B4-6107E363ED1E}" destId="{27E326B9-D4CB-4BFB-8D45-EE9DE38DE32F}" srcOrd="3" destOrd="0" presId="urn:microsoft.com/office/officeart/2005/8/layout/arrow3"/>
    <dgm:cxn modelId="{B3BF9504-285D-47EF-835A-0D2EFC2FB510}" type="presParOf" srcId="{7C07640D-10EC-4A8B-81B4-6107E363ED1E}" destId="{DB7442D7-FE93-4DDA-B4A5-0B3F7DF6EEDD}" srcOrd="4" destOrd="0" presId="urn:microsoft.com/office/officeart/2005/8/layout/arrow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282DD1-D664-44EB-9F5D-A83E6FDDF759}" type="doc">
      <dgm:prSet loTypeId="urn:microsoft.com/office/officeart/2005/8/layout/funnel1" loCatId="relationship" qsTypeId="urn:microsoft.com/office/officeart/2005/8/quickstyle/simple4" qsCatId="simple" csTypeId="urn:microsoft.com/office/officeart/2005/8/colors/colorful4" csCatId="colorful" phldr="1"/>
      <dgm:spPr/>
      <dgm:t>
        <a:bodyPr/>
        <a:lstStyle/>
        <a:p>
          <a:endParaRPr lang="en-GB"/>
        </a:p>
      </dgm:t>
    </dgm:pt>
    <dgm:pt modelId="{EB4F6986-B15C-4B67-B2AB-3C4016C553D8}">
      <dgm:prSet phldrT="[Text]" custT="1"/>
      <dgm:spPr/>
      <dgm:t>
        <a:bodyPr/>
        <a:lstStyle/>
        <a:p>
          <a:r>
            <a:rPr lang="en-GB" sz="900" b="1" dirty="0" smtClean="0">
              <a:latin typeface="Segoe UI" panose="020B0502040204020203" pitchFamily="34" charset="0"/>
              <a:ea typeface="Segoe UI" panose="020B0502040204020203" pitchFamily="34" charset="0"/>
              <a:cs typeface="Segoe UI" panose="020B0502040204020203" pitchFamily="34" charset="0"/>
            </a:rPr>
            <a:t>UBR 2</a:t>
          </a:r>
          <a:endParaRPr lang="en-GB" sz="900" b="1" dirty="0">
            <a:latin typeface="Segoe UI" panose="020B0502040204020203" pitchFamily="34" charset="0"/>
            <a:ea typeface="Segoe UI" panose="020B0502040204020203" pitchFamily="34" charset="0"/>
            <a:cs typeface="Segoe UI" panose="020B0502040204020203" pitchFamily="34" charset="0"/>
          </a:endParaRPr>
        </a:p>
      </dgm:t>
    </dgm:pt>
    <dgm:pt modelId="{E00B1DEB-54DE-4527-8034-B061D119688F}" type="parTrans" cxnId="{13B2C1F0-7D5E-4786-B648-B98ABEBAF5FE}">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5F790031-BF4C-4569-80D1-7CC62AE0D88E}" type="sibTrans" cxnId="{13B2C1F0-7D5E-4786-B648-B98ABEBAF5FE}">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FC074B63-7B53-43E2-9C72-2893477CABE5}">
      <dgm:prSet phldrT="[Text]" custT="1"/>
      <dgm:spPr/>
      <dgm:t>
        <a:bodyPr/>
        <a:lstStyle/>
        <a:p>
          <a:r>
            <a:rPr lang="en-GB" sz="900" b="1" dirty="0" smtClean="0">
              <a:latin typeface="Segoe UI" panose="020B0502040204020203" pitchFamily="34" charset="0"/>
              <a:ea typeface="Segoe UI" panose="020B0502040204020203" pitchFamily="34" charset="0"/>
              <a:cs typeface="Segoe UI" panose="020B0502040204020203" pitchFamily="34" charset="0"/>
            </a:rPr>
            <a:t>UBR- 1</a:t>
          </a:r>
          <a:endParaRPr lang="en-GB" sz="900" b="1" dirty="0">
            <a:latin typeface="Segoe UI" panose="020B0502040204020203" pitchFamily="34" charset="0"/>
            <a:ea typeface="Segoe UI" panose="020B0502040204020203" pitchFamily="34" charset="0"/>
            <a:cs typeface="Segoe UI" panose="020B0502040204020203" pitchFamily="34" charset="0"/>
          </a:endParaRPr>
        </a:p>
      </dgm:t>
    </dgm:pt>
    <dgm:pt modelId="{62DE4988-7EB1-4325-A4D9-87B5CDC08376}" type="parTrans" cxnId="{3B75BE51-8F3E-40CD-810F-14AFC3DB7D1C}">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B002FE03-D8D8-4C6D-9D31-E2A18D0BE930}" type="sibTrans" cxnId="{3B75BE51-8F3E-40CD-810F-14AFC3DB7D1C}">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085321A9-FDB8-4AA1-B7B5-E517B8961C5A}">
      <dgm:prSet phldrT="[Text]" custT="1"/>
      <dgm:spPr/>
      <dgm:t>
        <a:bodyPr/>
        <a:lstStyle/>
        <a:p>
          <a:r>
            <a:rPr lang="en-GB" sz="900" b="1" smtClean="0">
              <a:latin typeface="Segoe UI" panose="020B0502040204020203" pitchFamily="34" charset="0"/>
              <a:ea typeface="Segoe UI" panose="020B0502040204020203" pitchFamily="34" charset="0"/>
              <a:cs typeface="Segoe UI" panose="020B0502040204020203" pitchFamily="34" charset="0"/>
            </a:rPr>
            <a:t>Hybrid</a:t>
          </a:r>
          <a:endParaRPr lang="en-GB" sz="900" b="1" dirty="0">
            <a:latin typeface="Segoe UI" panose="020B0502040204020203" pitchFamily="34" charset="0"/>
            <a:ea typeface="Segoe UI" panose="020B0502040204020203" pitchFamily="34" charset="0"/>
            <a:cs typeface="Segoe UI" panose="020B0502040204020203" pitchFamily="34" charset="0"/>
          </a:endParaRPr>
        </a:p>
      </dgm:t>
    </dgm:pt>
    <dgm:pt modelId="{16C21494-4016-4E38-B18A-1E0F48DD8858}" type="parTrans" cxnId="{68136B98-D22E-4D8D-A1AB-338983C828E6}">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EE5DAC0E-FF2F-41A0-9514-6BF47E5AAFDB}" type="sibTrans" cxnId="{68136B98-D22E-4D8D-A1AB-338983C828E6}">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C60EC9FC-1B4B-4053-876F-DCA906FE8481}">
      <dgm:prSet phldrT="[Text]" custT="1"/>
      <dgm:spPr/>
      <dgm:t>
        <a:bodyPr/>
        <a:lstStyle/>
        <a:p>
          <a:r>
            <a:rPr lang="en-GB" sz="900" b="1" dirty="0" smtClean="0">
              <a:latin typeface="Segoe UI" panose="020B0502040204020203" pitchFamily="34" charset="0"/>
              <a:ea typeface="Segoe UI" panose="020B0502040204020203" pitchFamily="34" charset="0"/>
              <a:cs typeface="Segoe UI" panose="020B0502040204020203" pitchFamily="34" charset="0"/>
            </a:rPr>
            <a:t>To</a:t>
          </a:r>
          <a:endParaRPr lang="en-GB" sz="900" b="1" dirty="0">
            <a:latin typeface="Segoe UI" panose="020B0502040204020203" pitchFamily="34" charset="0"/>
            <a:ea typeface="Segoe UI" panose="020B0502040204020203" pitchFamily="34" charset="0"/>
            <a:cs typeface="Segoe UI" panose="020B0502040204020203" pitchFamily="34" charset="0"/>
          </a:endParaRPr>
        </a:p>
      </dgm:t>
    </dgm:pt>
    <dgm:pt modelId="{2FE40583-5413-4DA5-A31B-7C339DF49073}" type="sibTrans" cxnId="{0150B8BD-BF05-4798-A66B-634507C6024D}">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5C2CB31C-666D-4918-B906-7C157E2F980A}" type="parTrans" cxnId="{0150B8BD-BF05-4798-A66B-634507C6024D}">
      <dgm:prSet/>
      <dgm:spPr/>
      <dgm:t>
        <a:bodyPr/>
        <a:lstStyle/>
        <a:p>
          <a:endParaRPr lang="en-GB" sz="900" b="1">
            <a:latin typeface="Segoe UI" panose="020B0502040204020203" pitchFamily="34" charset="0"/>
            <a:ea typeface="Segoe UI" panose="020B0502040204020203" pitchFamily="34" charset="0"/>
            <a:cs typeface="Segoe UI" panose="020B0502040204020203" pitchFamily="34" charset="0"/>
          </a:endParaRPr>
        </a:p>
      </dgm:t>
    </dgm:pt>
    <dgm:pt modelId="{A9519F1D-6C3C-480C-9E70-5FBCD7DD374C}" type="pres">
      <dgm:prSet presAssocID="{0F282DD1-D664-44EB-9F5D-A83E6FDDF759}" presName="Name0" presStyleCnt="0">
        <dgm:presLayoutVars>
          <dgm:chMax val="4"/>
          <dgm:resizeHandles val="exact"/>
        </dgm:presLayoutVars>
      </dgm:prSet>
      <dgm:spPr/>
      <dgm:t>
        <a:bodyPr/>
        <a:lstStyle/>
        <a:p>
          <a:endParaRPr lang="en-GB"/>
        </a:p>
      </dgm:t>
    </dgm:pt>
    <dgm:pt modelId="{E1E78E49-4B2B-4398-AB96-36EA1066C9EB}" type="pres">
      <dgm:prSet presAssocID="{0F282DD1-D664-44EB-9F5D-A83E6FDDF759}" presName="ellipse" presStyleLbl="trBgShp" presStyleIdx="0" presStyleCnt="1"/>
      <dgm:spPr/>
    </dgm:pt>
    <dgm:pt modelId="{2E0B3FAD-14B9-4CE7-BBAB-404A0C73B3E4}" type="pres">
      <dgm:prSet presAssocID="{0F282DD1-D664-44EB-9F5D-A83E6FDDF759}" presName="arrow1" presStyleLbl="fgShp" presStyleIdx="0" presStyleCnt="1"/>
      <dgm:spPr/>
    </dgm:pt>
    <dgm:pt modelId="{BE266004-8288-4DB0-A4EE-416FFE80D2E4}" type="pres">
      <dgm:prSet presAssocID="{0F282DD1-D664-44EB-9F5D-A83E6FDDF759}" presName="rectangle" presStyleLbl="revTx" presStyleIdx="0" presStyleCnt="1">
        <dgm:presLayoutVars>
          <dgm:bulletEnabled val="1"/>
        </dgm:presLayoutVars>
      </dgm:prSet>
      <dgm:spPr/>
      <dgm:t>
        <a:bodyPr/>
        <a:lstStyle/>
        <a:p>
          <a:endParaRPr lang="en-GB"/>
        </a:p>
      </dgm:t>
    </dgm:pt>
    <dgm:pt modelId="{7ECB30D5-FF1C-40F3-B9D7-400BC63B22A0}" type="pres">
      <dgm:prSet presAssocID="{FC074B63-7B53-43E2-9C72-2893477CABE5}" presName="item1" presStyleLbl="node1" presStyleIdx="0" presStyleCnt="3">
        <dgm:presLayoutVars>
          <dgm:bulletEnabled val="1"/>
        </dgm:presLayoutVars>
      </dgm:prSet>
      <dgm:spPr/>
      <dgm:t>
        <a:bodyPr/>
        <a:lstStyle/>
        <a:p>
          <a:endParaRPr lang="en-GB"/>
        </a:p>
      </dgm:t>
    </dgm:pt>
    <dgm:pt modelId="{C51C3466-710C-4719-AEA4-802B538707FE}" type="pres">
      <dgm:prSet presAssocID="{085321A9-FDB8-4AA1-B7B5-E517B8961C5A}" presName="item2" presStyleLbl="node1" presStyleIdx="1" presStyleCnt="3">
        <dgm:presLayoutVars>
          <dgm:bulletEnabled val="1"/>
        </dgm:presLayoutVars>
      </dgm:prSet>
      <dgm:spPr/>
      <dgm:t>
        <a:bodyPr/>
        <a:lstStyle/>
        <a:p>
          <a:endParaRPr lang="en-GB"/>
        </a:p>
      </dgm:t>
    </dgm:pt>
    <dgm:pt modelId="{7AE630A5-DC7A-4802-9770-E7C137EC378B}" type="pres">
      <dgm:prSet presAssocID="{C60EC9FC-1B4B-4053-876F-DCA906FE8481}" presName="item3" presStyleLbl="node1" presStyleIdx="2" presStyleCnt="3">
        <dgm:presLayoutVars>
          <dgm:bulletEnabled val="1"/>
        </dgm:presLayoutVars>
      </dgm:prSet>
      <dgm:spPr/>
      <dgm:t>
        <a:bodyPr/>
        <a:lstStyle/>
        <a:p>
          <a:endParaRPr lang="en-GB"/>
        </a:p>
      </dgm:t>
    </dgm:pt>
    <dgm:pt modelId="{445DF5C4-EEE5-4A55-B40E-11BDFC1272FF}" type="pres">
      <dgm:prSet presAssocID="{0F282DD1-D664-44EB-9F5D-A83E6FDDF759}" presName="funnel" presStyleLbl="trAlignAcc1" presStyleIdx="0" presStyleCnt="1"/>
      <dgm:spPr/>
    </dgm:pt>
  </dgm:ptLst>
  <dgm:cxnLst>
    <dgm:cxn modelId="{6C71E75A-0CCB-4100-9311-795F5E7025C0}" type="presOf" srcId="{EB4F6986-B15C-4B67-B2AB-3C4016C553D8}" destId="{7AE630A5-DC7A-4802-9770-E7C137EC378B}" srcOrd="0" destOrd="0" presId="urn:microsoft.com/office/officeart/2005/8/layout/funnel1"/>
    <dgm:cxn modelId="{26DA7BF3-6C04-4800-B917-5910271164FA}" type="presOf" srcId="{C60EC9FC-1B4B-4053-876F-DCA906FE8481}" destId="{BE266004-8288-4DB0-A4EE-416FFE80D2E4}" srcOrd="0" destOrd="0" presId="urn:microsoft.com/office/officeart/2005/8/layout/funnel1"/>
    <dgm:cxn modelId="{2DA21C0F-356F-4632-AE81-C84B140707FD}" type="presOf" srcId="{085321A9-FDB8-4AA1-B7B5-E517B8961C5A}" destId="{7ECB30D5-FF1C-40F3-B9D7-400BC63B22A0}" srcOrd="0" destOrd="0" presId="urn:microsoft.com/office/officeart/2005/8/layout/funnel1"/>
    <dgm:cxn modelId="{3B6BA63D-C2CE-438B-A416-257DEB37648C}" type="presOf" srcId="{FC074B63-7B53-43E2-9C72-2893477CABE5}" destId="{C51C3466-710C-4719-AEA4-802B538707FE}" srcOrd="0" destOrd="0" presId="urn:microsoft.com/office/officeart/2005/8/layout/funnel1"/>
    <dgm:cxn modelId="{0150B8BD-BF05-4798-A66B-634507C6024D}" srcId="{0F282DD1-D664-44EB-9F5D-A83E6FDDF759}" destId="{C60EC9FC-1B4B-4053-876F-DCA906FE8481}" srcOrd="3" destOrd="0" parTransId="{5C2CB31C-666D-4918-B906-7C157E2F980A}" sibTransId="{2FE40583-5413-4DA5-A31B-7C339DF49073}"/>
    <dgm:cxn modelId="{374B8120-3019-4DDE-AF0F-ACA6A5FB583A}" type="presOf" srcId="{0F282DD1-D664-44EB-9F5D-A83E6FDDF759}" destId="{A9519F1D-6C3C-480C-9E70-5FBCD7DD374C}" srcOrd="0" destOrd="0" presId="urn:microsoft.com/office/officeart/2005/8/layout/funnel1"/>
    <dgm:cxn modelId="{13B2C1F0-7D5E-4786-B648-B98ABEBAF5FE}" srcId="{0F282DD1-D664-44EB-9F5D-A83E6FDDF759}" destId="{EB4F6986-B15C-4B67-B2AB-3C4016C553D8}" srcOrd="0" destOrd="0" parTransId="{E00B1DEB-54DE-4527-8034-B061D119688F}" sibTransId="{5F790031-BF4C-4569-80D1-7CC62AE0D88E}"/>
    <dgm:cxn modelId="{3B75BE51-8F3E-40CD-810F-14AFC3DB7D1C}" srcId="{0F282DD1-D664-44EB-9F5D-A83E6FDDF759}" destId="{FC074B63-7B53-43E2-9C72-2893477CABE5}" srcOrd="1" destOrd="0" parTransId="{62DE4988-7EB1-4325-A4D9-87B5CDC08376}" sibTransId="{B002FE03-D8D8-4C6D-9D31-E2A18D0BE930}"/>
    <dgm:cxn modelId="{68136B98-D22E-4D8D-A1AB-338983C828E6}" srcId="{0F282DD1-D664-44EB-9F5D-A83E6FDDF759}" destId="{085321A9-FDB8-4AA1-B7B5-E517B8961C5A}" srcOrd="2" destOrd="0" parTransId="{16C21494-4016-4E38-B18A-1E0F48DD8858}" sibTransId="{EE5DAC0E-FF2F-41A0-9514-6BF47E5AAFDB}"/>
    <dgm:cxn modelId="{774BECD1-84BC-43CB-A232-AF5196D40A5C}" type="presParOf" srcId="{A9519F1D-6C3C-480C-9E70-5FBCD7DD374C}" destId="{E1E78E49-4B2B-4398-AB96-36EA1066C9EB}" srcOrd="0" destOrd="0" presId="urn:microsoft.com/office/officeart/2005/8/layout/funnel1"/>
    <dgm:cxn modelId="{360A5460-E959-4586-8E5E-FD0EB256A42E}" type="presParOf" srcId="{A9519F1D-6C3C-480C-9E70-5FBCD7DD374C}" destId="{2E0B3FAD-14B9-4CE7-BBAB-404A0C73B3E4}" srcOrd="1" destOrd="0" presId="urn:microsoft.com/office/officeart/2005/8/layout/funnel1"/>
    <dgm:cxn modelId="{60012ADF-DFED-4886-A87A-058C0B53BB0E}" type="presParOf" srcId="{A9519F1D-6C3C-480C-9E70-5FBCD7DD374C}" destId="{BE266004-8288-4DB0-A4EE-416FFE80D2E4}" srcOrd="2" destOrd="0" presId="urn:microsoft.com/office/officeart/2005/8/layout/funnel1"/>
    <dgm:cxn modelId="{E0AA5D3A-AD8E-4C89-AB26-2D30FE89A5F3}" type="presParOf" srcId="{A9519F1D-6C3C-480C-9E70-5FBCD7DD374C}" destId="{7ECB30D5-FF1C-40F3-B9D7-400BC63B22A0}" srcOrd="3" destOrd="0" presId="urn:microsoft.com/office/officeart/2005/8/layout/funnel1"/>
    <dgm:cxn modelId="{867A449D-CBCF-4583-8120-7C5565CA52BE}" type="presParOf" srcId="{A9519F1D-6C3C-480C-9E70-5FBCD7DD374C}" destId="{C51C3466-710C-4719-AEA4-802B538707FE}" srcOrd="4" destOrd="0" presId="urn:microsoft.com/office/officeart/2005/8/layout/funnel1"/>
    <dgm:cxn modelId="{8C9F21DA-618A-4E54-ACB8-627470C8DB79}" type="presParOf" srcId="{A9519F1D-6C3C-480C-9E70-5FBCD7DD374C}" destId="{7AE630A5-DC7A-4802-9770-E7C137EC378B}" srcOrd="5" destOrd="0" presId="urn:microsoft.com/office/officeart/2005/8/layout/funnel1"/>
    <dgm:cxn modelId="{EC5FD4F6-FACB-4189-BFB5-F641F5BD29F5}" type="presParOf" srcId="{A9519F1D-6C3C-480C-9E70-5FBCD7DD374C}" destId="{445DF5C4-EEE5-4A55-B40E-11BDFC1272FF}" srcOrd="6" destOrd="0" presId="urn:microsoft.com/office/officeart/2005/8/layout/funnel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2EBB05-9BE0-4B76-A380-E73EB3CE2988}" type="doc">
      <dgm:prSet loTypeId="urn:microsoft.com/office/officeart/2005/8/layout/pyramid1" loCatId="pyramid" qsTypeId="urn:microsoft.com/office/officeart/2005/8/quickstyle/simple1" qsCatId="simple" csTypeId="urn:microsoft.com/office/officeart/2005/8/colors/accent2_3" csCatId="accent2" phldr="1"/>
      <dgm:spPr/>
    </dgm:pt>
    <dgm:pt modelId="{5BEB6511-8B05-4268-90C9-E2F5F00E84F6}">
      <dgm:prSet phldrT="[Text]" custT="1"/>
      <dgm:spPr>
        <a:solidFill>
          <a:schemeClr val="accent1">
            <a:lumMod val="75000"/>
          </a:schemeClr>
        </a:solidFill>
      </dgm:spPr>
      <dgm:t>
        <a:bodyPr/>
        <a:lstStyle/>
        <a:p>
          <a:r>
            <a:rPr lang="en-GB" sz="1100" b="1" dirty="0" smtClean="0">
              <a:latin typeface="Segoe UI" panose="020B0502040204020203" pitchFamily="34" charset="0"/>
              <a:ea typeface="Segoe UI" panose="020B0502040204020203" pitchFamily="34" charset="0"/>
              <a:cs typeface="Segoe UI" panose="020B0502040204020203" pitchFamily="34" charset="0"/>
            </a:rPr>
            <a:t>NFT</a:t>
          </a:r>
          <a:endParaRPr lang="en-GB" sz="1100" b="1" dirty="0">
            <a:latin typeface="Segoe UI" panose="020B0502040204020203" pitchFamily="34" charset="0"/>
            <a:ea typeface="Segoe UI" panose="020B0502040204020203" pitchFamily="34" charset="0"/>
            <a:cs typeface="Segoe UI" panose="020B0502040204020203" pitchFamily="34" charset="0"/>
          </a:endParaRPr>
        </a:p>
      </dgm:t>
    </dgm:pt>
    <dgm:pt modelId="{465B2DCC-49AE-4BF7-A25F-10F3403E1077}" type="parTrans" cxnId="{6B319AB8-2962-4ECE-8526-89137CB0FE0B}">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0FAA4BB2-86D6-4D61-A406-9E739FDC2E66}" type="sibTrans" cxnId="{6B319AB8-2962-4ECE-8526-89137CB0FE0B}">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4650D23C-95EE-4756-8FD7-6A6C5F070BBD}">
      <dgm:prSet phldrT="[Text]" custT="1"/>
      <dgm:spPr>
        <a:solidFill>
          <a:schemeClr val="accent3">
            <a:lumMod val="85000"/>
          </a:schemeClr>
        </a:solidFill>
      </dgm:spPr>
      <dgm:t>
        <a:bodyPr/>
        <a:lstStyle/>
        <a:p>
          <a:r>
            <a:rPr lang="en-GB" sz="1100" b="1" dirty="0" smtClean="0">
              <a:latin typeface="Segoe UI" panose="020B0502040204020203" pitchFamily="34" charset="0"/>
              <a:ea typeface="Segoe UI" panose="020B0502040204020203" pitchFamily="34" charset="0"/>
              <a:cs typeface="Segoe UI" panose="020B0502040204020203" pitchFamily="34" charset="0"/>
            </a:rPr>
            <a:t>E2E Testing + Regression Testing</a:t>
          </a:r>
          <a:endParaRPr lang="en-GB" sz="1100" b="1" dirty="0">
            <a:latin typeface="Segoe UI" panose="020B0502040204020203" pitchFamily="34" charset="0"/>
            <a:ea typeface="Segoe UI" panose="020B0502040204020203" pitchFamily="34" charset="0"/>
            <a:cs typeface="Segoe UI" panose="020B0502040204020203" pitchFamily="34" charset="0"/>
          </a:endParaRPr>
        </a:p>
      </dgm:t>
    </dgm:pt>
    <dgm:pt modelId="{962F1DA4-6A2B-44FA-ADCD-0CD94DEF44A7}" type="parTrans" cxnId="{F128DA8F-D51E-485D-9214-733F172D593E}">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6789DE50-59C1-498D-87FC-1E37637DFDD2}" type="sibTrans" cxnId="{F128DA8F-D51E-485D-9214-733F172D593E}">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282BC33E-FD82-4490-BC79-C171A653203B}">
      <dgm:prSet phldrT="[Text]" custT="1"/>
      <dgm:spPr>
        <a:solidFill>
          <a:schemeClr val="accent4">
            <a:lumMod val="10000"/>
            <a:lumOff val="90000"/>
          </a:schemeClr>
        </a:solidFill>
      </dgm:spPr>
      <dgm:t>
        <a:bodyPr/>
        <a:lstStyle/>
        <a:p>
          <a:r>
            <a:rPr lang="en-GB" sz="1100" b="1" dirty="0" smtClean="0">
              <a:latin typeface="Segoe UI" panose="020B0502040204020203" pitchFamily="34" charset="0"/>
              <a:ea typeface="Segoe UI" panose="020B0502040204020203" pitchFamily="34" charset="0"/>
              <a:cs typeface="Segoe UI" panose="020B0502040204020203" pitchFamily="34" charset="0"/>
            </a:rPr>
            <a:t>Functional Automation Testing</a:t>
          </a:r>
          <a:endParaRPr lang="en-GB" sz="1100" b="1" dirty="0">
            <a:latin typeface="Segoe UI" panose="020B0502040204020203" pitchFamily="34" charset="0"/>
            <a:ea typeface="Segoe UI" panose="020B0502040204020203" pitchFamily="34" charset="0"/>
            <a:cs typeface="Segoe UI" panose="020B0502040204020203" pitchFamily="34" charset="0"/>
          </a:endParaRPr>
        </a:p>
      </dgm:t>
    </dgm:pt>
    <dgm:pt modelId="{EA18854D-9812-4D9F-A73A-51D906D8F211}" type="parTrans" cxnId="{E6A8E375-67D4-43F7-BF18-90C3939F9C79}">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B1F757D7-CF47-47E3-90AC-1062F2506C90}" type="sibTrans" cxnId="{E6A8E375-67D4-43F7-BF18-90C3939F9C79}">
      <dgm:prSet/>
      <dgm:spPr/>
      <dgm:t>
        <a:bodyPr/>
        <a:lstStyle/>
        <a:p>
          <a:endParaRPr lang="en-GB" sz="1100" b="1">
            <a:solidFill>
              <a:srgbClr val="FF33CC"/>
            </a:solidFill>
            <a:latin typeface="Segoe UI" panose="020B0502040204020203" pitchFamily="34" charset="0"/>
            <a:ea typeface="Segoe UI" panose="020B0502040204020203" pitchFamily="34" charset="0"/>
            <a:cs typeface="Segoe UI" panose="020B0502040204020203" pitchFamily="34" charset="0"/>
          </a:endParaRPr>
        </a:p>
      </dgm:t>
    </dgm:pt>
    <dgm:pt modelId="{78BC12E8-C215-49BA-B539-F6DC23ABA693}">
      <dgm:prSet phldrT="[Text]" custT="1"/>
      <dgm:spPr>
        <a:solidFill>
          <a:schemeClr val="accent6">
            <a:lumMod val="40000"/>
            <a:lumOff val="60000"/>
          </a:schemeClr>
        </a:solidFill>
      </dgm:spPr>
      <dgm:t>
        <a:bodyPr/>
        <a:lstStyle/>
        <a:p>
          <a:r>
            <a:rPr lang="en-GB" sz="1100" b="1" dirty="0" smtClean="0">
              <a:latin typeface="Segoe UI" panose="020B0502040204020203" pitchFamily="34" charset="0"/>
              <a:ea typeface="Segoe UI" panose="020B0502040204020203" pitchFamily="34" charset="0"/>
              <a:cs typeface="Segoe UI" panose="020B0502040204020203" pitchFamily="34" charset="0"/>
            </a:rPr>
            <a:t>Service Level Testing</a:t>
          </a:r>
          <a:endParaRPr lang="en-GB" sz="1100" b="1" dirty="0">
            <a:latin typeface="Segoe UI" panose="020B0502040204020203" pitchFamily="34" charset="0"/>
            <a:ea typeface="Segoe UI" panose="020B0502040204020203" pitchFamily="34" charset="0"/>
            <a:cs typeface="Segoe UI" panose="020B0502040204020203" pitchFamily="34" charset="0"/>
          </a:endParaRPr>
        </a:p>
      </dgm:t>
    </dgm:pt>
    <dgm:pt modelId="{DDE1A9F8-5027-44ED-B1DD-0B8C4A90A01B}" type="parTrans" cxnId="{CE4E9CBA-A53A-483D-BAEB-F6F3254FD35A}">
      <dgm:prSet/>
      <dgm:spPr/>
      <dgm:t>
        <a:bodyPr/>
        <a:lstStyle/>
        <a:p>
          <a:endParaRPr lang="en-GB" sz="1100">
            <a:solidFill>
              <a:srgbClr val="FF33CC"/>
            </a:solidFill>
          </a:endParaRPr>
        </a:p>
      </dgm:t>
    </dgm:pt>
    <dgm:pt modelId="{E1A72710-FFDB-47EB-9015-B472312D72A5}" type="sibTrans" cxnId="{CE4E9CBA-A53A-483D-BAEB-F6F3254FD35A}">
      <dgm:prSet/>
      <dgm:spPr/>
      <dgm:t>
        <a:bodyPr/>
        <a:lstStyle/>
        <a:p>
          <a:endParaRPr lang="en-GB" sz="1100">
            <a:solidFill>
              <a:srgbClr val="FF33CC"/>
            </a:solidFill>
          </a:endParaRPr>
        </a:p>
      </dgm:t>
    </dgm:pt>
    <dgm:pt modelId="{CF184986-89E7-40CE-BF7F-D893EF54AD14}" type="pres">
      <dgm:prSet presAssocID="{2F2EBB05-9BE0-4B76-A380-E73EB3CE2988}" presName="Name0" presStyleCnt="0">
        <dgm:presLayoutVars>
          <dgm:dir/>
          <dgm:animLvl val="lvl"/>
          <dgm:resizeHandles val="exact"/>
        </dgm:presLayoutVars>
      </dgm:prSet>
      <dgm:spPr/>
    </dgm:pt>
    <dgm:pt modelId="{A07CC090-1F5B-46AA-AD2B-9BE9D12E8081}" type="pres">
      <dgm:prSet presAssocID="{5BEB6511-8B05-4268-90C9-E2F5F00E84F6}" presName="Name8" presStyleCnt="0"/>
      <dgm:spPr/>
    </dgm:pt>
    <dgm:pt modelId="{1B50C55D-4CE7-441D-8427-7F89BA96365D}" type="pres">
      <dgm:prSet presAssocID="{5BEB6511-8B05-4268-90C9-E2F5F00E84F6}" presName="level" presStyleLbl="node1" presStyleIdx="0" presStyleCnt="4">
        <dgm:presLayoutVars>
          <dgm:chMax val="1"/>
          <dgm:bulletEnabled val="1"/>
        </dgm:presLayoutVars>
      </dgm:prSet>
      <dgm:spPr/>
      <dgm:t>
        <a:bodyPr/>
        <a:lstStyle/>
        <a:p>
          <a:endParaRPr lang="en-GB"/>
        </a:p>
      </dgm:t>
    </dgm:pt>
    <dgm:pt modelId="{22179F4D-77B2-4B7B-9311-901ACCED2D4A}" type="pres">
      <dgm:prSet presAssocID="{5BEB6511-8B05-4268-90C9-E2F5F00E84F6}" presName="levelTx" presStyleLbl="revTx" presStyleIdx="0" presStyleCnt="0">
        <dgm:presLayoutVars>
          <dgm:chMax val="1"/>
          <dgm:bulletEnabled val="1"/>
        </dgm:presLayoutVars>
      </dgm:prSet>
      <dgm:spPr/>
      <dgm:t>
        <a:bodyPr/>
        <a:lstStyle/>
        <a:p>
          <a:endParaRPr lang="en-GB"/>
        </a:p>
      </dgm:t>
    </dgm:pt>
    <dgm:pt modelId="{9B8BB5C8-7CB2-4E2B-9403-1B317BCE33DE}" type="pres">
      <dgm:prSet presAssocID="{4650D23C-95EE-4756-8FD7-6A6C5F070BBD}" presName="Name8" presStyleCnt="0"/>
      <dgm:spPr/>
    </dgm:pt>
    <dgm:pt modelId="{7C631BEA-9EEF-4EFC-A572-7A277E36377D}" type="pres">
      <dgm:prSet presAssocID="{4650D23C-95EE-4756-8FD7-6A6C5F070BBD}" presName="level" presStyleLbl="node1" presStyleIdx="1" presStyleCnt="4">
        <dgm:presLayoutVars>
          <dgm:chMax val="1"/>
          <dgm:bulletEnabled val="1"/>
        </dgm:presLayoutVars>
      </dgm:prSet>
      <dgm:spPr/>
      <dgm:t>
        <a:bodyPr/>
        <a:lstStyle/>
        <a:p>
          <a:endParaRPr lang="en-GB"/>
        </a:p>
      </dgm:t>
    </dgm:pt>
    <dgm:pt modelId="{62FCB986-9B15-4100-A1D2-A6D8D0156A72}" type="pres">
      <dgm:prSet presAssocID="{4650D23C-95EE-4756-8FD7-6A6C5F070BBD}" presName="levelTx" presStyleLbl="revTx" presStyleIdx="0" presStyleCnt="0">
        <dgm:presLayoutVars>
          <dgm:chMax val="1"/>
          <dgm:bulletEnabled val="1"/>
        </dgm:presLayoutVars>
      </dgm:prSet>
      <dgm:spPr/>
      <dgm:t>
        <a:bodyPr/>
        <a:lstStyle/>
        <a:p>
          <a:endParaRPr lang="en-GB"/>
        </a:p>
      </dgm:t>
    </dgm:pt>
    <dgm:pt modelId="{AB201E38-8F18-4CF3-9142-E550ADB8B212}" type="pres">
      <dgm:prSet presAssocID="{282BC33E-FD82-4490-BC79-C171A653203B}" presName="Name8" presStyleCnt="0"/>
      <dgm:spPr/>
    </dgm:pt>
    <dgm:pt modelId="{31BA1F7A-9E7D-4C87-B894-A17C53D54AC6}" type="pres">
      <dgm:prSet presAssocID="{282BC33E-FD82-4490-BC79-C171A653203B}" presName="level" presStyleLbl="node1" presStyleIdx="2" presStyleCnt="4">
        <dgm:presLayoutVars>
          <dgm:chMax val="1"/>
          <dgm:bulletEnabled val="1"/>
        </dgm:presLayoutVars>
      </dgm:prSet>
      <dgm:spPr/>
      <dgm:t>
        <a:bodyPr/>
        <a:lstStyle/>
        <a:p>
          <a:endParaRPr lang="en-GB"/>
        </a:p>
      </dgm:t>
    </dgm:pt>
    <dgm:pt modelId="{8D021C7D-BF54-4483-B677-0F4B21E24AAD}" type="pres">
      <dgm:prSet presAssocID="{282BC33E-FD82-4490-BC79-C171A653203B}" presName="levelTx" presStyleLbl="revTx" presStyleIdx="0" presStyleCnt="0">
        <dgm:presLayoutVars>
          <dgm:chMax val="1"/>
          <dgm:bulletEnabled val="1"/>
        </dgm:presLayoutVars>
      </dgm:prSet>
      <dgm:spPr/>
      <dgm:t>
        <a:bodyPr/>
        <a:lstStyle/>
        <a:p>
          <a:endParaRPr lang="en-GB"/>
        </a:p>
      </dgm:t>
    </dgm:pt>
    <dgm:pt modelId="{D4E5F01C-C870-4939-8894-9B9141681429}" type="pres">
      <dgm:prSet presAssocID="{78BC12E8-C215-49BA-B539-F6DC23ABA693}" presName="Name8" presStyleCnt="0"/>
      <dgm:spPr/>
    </dgm:pt>
    <dgm:pt modelId="{07A83B92-335E-4155-9C7B-849F8EDBA75E}" type="pres">
      <dgm:prSet presAssocID="{78BC12E8-C215-49BA-B539-F6DC23ABA693}" presName="level" presStyleLbl="node1" presStyleIdx="3" presStyleCnt="4">
        <dgm:presLayoutVars>
          <dgm:chMax val="1"/>
          <dgm:bulletEnabled val="1"/>
        </dgm:presLayoutVars>
      </dgm:prSet>
      <dgm:spPr/>
      <dgm:t>
        <a:bodyPr/>
        <a:lstStyle/>
        <a:p>
          <a:endParaRPr lang="en-GB"/>
        </a:p>
      </dgm:t>
    </dgm:pt>
    <dgm:pt modelId="{8591C58A-2C53-4D02-873C-C0F1E4E21FA9}" type="pres">
      <dgm:prSet presAssocID="{78BC12E8-C215-49BA-B539-F6DC23ABA693}" presName="levelTx" presStyleLbl="revTx" presStyleIdx="0" presStyleCnt="0">
        <dgm:presLayoutVars>
          <dgm:chMax val="1"/>
          <dgm:bulletEnabled val="1"/>
        </dgm:presLayoutVars>
      </dgm:prSet>
      <dgm:spPr/>
      <dgm:t>
        <a:bodyPr/>
        <a:lstStyle/>
        <a:p>
          <a:endParaRPr lang="en-GB"/>
        </a:p>
      </dgm:t>
    </dgm:pt>
  </dgm:ptLst>
  <dgm:cxnLst>
    <dgm:cxn modelId="{062D55B5-ED89-49E6-8366-4B3607357773}" type="presOf" srcId="{4650D23C-95EE-4756-8FD7-6A6C5F070BBD}" destId="{62FCB986-9B15-4100-A1D2-A6D8D0156A72}" srcOrd="1" destOrd="0" presId="urn:microsoft.com/office/officeart/2005/8/layout/pyramid1"/>
    <dgm:cxn modelId="{6B319AB8-2962-4ECE-8526-89137CB0FE0B}" srcId="{2F2EBB05-9BE0-4B76-A380-E73EB3CE2988}" destId="{5BEB6511-8B05-4268-90C9-E2F5F00E84F6}" srcOrd="0" destOrd="0" parTransId="{465B2DCC-49AE-4BF7-A25F-10F3403E1077}" sibTransId="{0FAA4BB2-86D6-4D61-A406-9E739FDC2E66}"/>
    <dgm:cxn modelId="{CBA78466-4F7B-4A5D-A16C-6C369804239F}" type="presOf" srcId="{2F2EBB05-9BE0-4B76-A380-E73EB3CE2988}" destId="{CF184986-89E7-40CE-BF7F-D893EF54AD14}" srcOrd="0" destOrd="0" presId="urn:microsoft.com/office/officeart/2005/8/layout/pyramid1"/>
    <dgm:cxn modelId="{B031F646-271D-4569-ADBD-E0CDFCBCC7E1}" type="presOf" srcId="{5BEB6511-8B05-4268-90C9-E2F5F00E84F6}" destId="{1B50C55D-4CE7-441D-8427-7F89BA96365D}" srcOrd="0" destOrd="0" presId="urn:microsoft.com/office/officeart/2005/8/layout/pyramid1"/>
    <dgm:cxn modelId="{00A0A963-A32B-4259-AE37-10205E52996D}" type="presOf" srcId="{5BEB6511-8B05-4268-90C9-E2F5F00E84F6}" destId="{22179F4D-77B2-4B7B-9311-901ACCED2D4A}" srcOrd="1" destOrd="0" presId="urn:microsoft.com/office/officeart/2005/8/layout/pyramid1"/>
    <dgm:cxn modelId="{0D7366D9-1004-4053-9D8C-318EC9BD1AAB}" type="presOf" srcId="{282BC33E-FD82-4490-BC79-C171A653203B}" destId="{31BA1F7A-9E7D-4C87-B894-A17C53D54AC6}" srcOrd="0" destOrd="0" presId="urn:microsoft.com/office/officeart/2005/8/layout/pyramid1"/>
    <dgm:cxn modelId="{D3E03419-CAE1-4024-A294-6612750A0DEF}" type="presOf" srcId="{4650D23C-95EE-4756-8FD7-6A6C5F070BBD}" destId="{7C631BEA-9EEF-4EFC-A572-7A277E36377D}" srcOrd="0" destOrd="0" presId="urn:microsoft.com/office/officeart/2005/8/layout/pyramid1"/>
    <dgm:cxn modelId="{2DA80171-573B-4DED-85D8-824DC553F336}" type="presOf" srcId="{78BC12E8-C215-49BA-B539-F6DC23ABA693}" destId="{8591C58A-2C53-4D02-873C-C0F1E4E21FA9}" srcOrd="1" destOrd="0" presId="urn:microsoft.com/office/officeart/2005/8/layout/pyramid1"/>
    <dgm:cxn modelId="{CE4E9CBA-A53A-483D-BAEB-F6F3254FD35A}" srcId="{2F2EBB05-9BE0-4B76-A380-E73EB3CE2988}" destId="{78BC12E8-C215-49BA-B539-F6DC23ABA693}" srcOrd="3" destOrd="0" parTransId="{DDE1A9F8-5027-44ED-B1DD-0B8C4A90A01B}" sibTransId="{E1A72710-FFDB-47EB-9015-B472312D72A5}"/>
    <dgm:cxn modelId="{E6A8E375-67D4-43F7-BF18-90C3939F9C79}" srcId="{2F2EBB05-9BE0-4B76-A380-E73EB3CE2988}" destId="{282BC33E-FD82-4490-BC79-C171A653203B}" srcOrd="2" destOrd="0" parTransId="{EA18854D-9812-4D9F-A73A-51D906D8F211}" sibTransId="{B1F757D7-CF47-47E3-90AC-1062F2506C90}"/>
    <dgm:cxn modelId="{EB577DEE-BD02-400C-8041-627C69DF94B3}" type="presOf" srcId="{282BC33E-FD82-4490-BC79-C171A653203B}" destId="{8D021C7D-BF54-4483-B677-0F4B21E24AAD}" srcOrd="1" destOrd="0" presId="urn:microsoft.com/office/officeart/2005/8/layout/pyramid1"/>
    <dgm:cxn modelId="{780F2F51-4143-45AD-924F-FD724F8C65EA}" type="presOf" srcId="{78BC12E8-C215-49BA-B539-F6DC23ABA693}" destId="{07A83B92-335E-4155-9C7B-849F8EDBA75E}" srcOrd="0" destOrd="0" presId="urn:microsoft.com/office/officeart/2005/8/layout/pyramid1"/>
    <dgm:cxn modelId="{F128DA8F-D51E-485D-9214-733F172D593E}" srcId="{2F2EBB05-9BE0-4B76-A380-E73EB3CE2988}" destId="{4650D23C-95EE-4756-8FD7-6A6C5F070BBD}" srcOrd="1" destOrd="0" parTransId="{962F1DA4-6A2B-44FA-ADCD-0CD94DEF44A7}" sibTransId="{6789DE50-59C1-498D-87FC-1E37637DFDD2}"/>
    <dgm:cxn modelId="{FBE26C18-B6FF-45D5-9859-019EF330A0AD}" type="presParOf" srcId="{CF184986-89E7-40CE-BF7F-D893EF54AD14}" destId="{A07CC090-1F5B-46AA-AD2B-9BE9D12E8081}" srcOrd="0" destOrd="0" presId="urn:microsoft.com/office/officeart/2005/8/layout/pyramid1"/>
    <dgm:cxn modelId="{9DC5ADB0-CF0A-4810-A6E7-4ACD40FFB0AC}" type="presParOf" srcId="{A07CC090-1F5B-46AA-AD2B-9BE9D12E8081}" destId="{1B50C55D-4CE7-441D-8427-7F89BA96365D}" srcOrd="0" destOrd="0" presId="urn:microsoft.com/office/officeart/2005/8/layout/pyramid1"/>
    <dgm:cxn modelId="{B9240F23-D6D1-4901-90E3-206D5DA3AAAD}" type="presParOf" srcId="{A07CC090-1F5B-46AA-AD2B-9BE9D12E8081}" destId="{22179F4D-77B2-4B7B-9311-901ACCED2D4A}" srcOrd="1" destOrd="0" presId="urn:microsoft.com/office/officeart/2005/8/layout/pyramid1"/>
    <dgm:cxn modelId="{5090F9A1-E9E7-4632-89D6-F507E9C5A90E}" type="presParOf" srcId="{CF184986-89E7-40CE-BF7F-D893EF54AD14}" destId="{9B8BB5C8-7CB2-4E2B-9403-1B317BCE33DE}" srcOrd="1" destOrd="0" presId="urn:microsoft.com/office/officeart/2005/8/layout/pyramid1"/>
    <dgm:cxn modelId="{92F51689-50A4-499B-BDEA-E20E46BA6409}" type="presParOf" srcId="{9B8BB5C8-7CB2-4E2B-9403-1B317BCE33DE}" destId="{7C631BEA-9EEF-4EFC-A572-7A277E36377D}" srcOrd="0" destOrd="0" presId="urn:microsoft.com/office/officeart/2005/8/layout/pyramid1"/>
    <dgm:cxn modelId="{79616E2D-4AE2-47F0-A7AE-7C3EB5489D3B}" type="presParOf" srcId="{9B8BB5C8-7CB2-4E2B-9403-1B317BCE33DE}" destId="{62FCB986-9B15-4100-A1D2-A6D8D0156A72}" srcOrd="1" destOrd="0" presId="urn:microsoft.com/office/officeart/2005/8/layout/pyramid1"/>
    <dgm:cxn modelId="{8750C2D2-2A5F-46EF-9F9F-7A8BB7318D7A}" type="presParOf" srcId="{CF184986-89E7-40CE-BF7F-D893EF54AD14}" destId="{AB201E38-8F18-4CF3-9142-E550ADB8B212}" srcOrd="2" destOrd="0" presId="urn:microsoft.com/office/officeart/2005/8/layout/pyramid1"/>
    <dgm:cxn modelId="{406555DD-B44E-494F-BB83-14AB01F11199}" type="presParOf" srcId="{AB201E38-8F18-4CF3-9142-E550ADB8B212}" destId="{31BA1F7A-9E7D-4C87-B894-A17C53D54AC6}" srcOrd="0" destOrd="0" presId="urn:microsoft.com/office/officeart/2005/8/layout/pyramid1"/>
    <dgm:cxn modelId="{DB43DF2F-047F-4149-BA47-4D9B70191A69}" type="presParOf" srcId="{AB201E38-8F18-4CF3-9142-E550ADB8B212}" destId="{8D021C7D-BF54-4483-B677-0F4B21E24AAD}" srcOrd="1" destOrd="0" presId="urn:microsoft.com/office/officeart/2005/8/layout/pyramid1"/>
    <dgm:cxn modelId="{0E69AA27-3E59-45A9-A199-114B60187D00}" type="presParOf" srcId="{CF184986-89E7-40CE-BF7F-D893EF54AD14}" destId="{D4E5F01C-C870-4939-8894-9B9141681429}" srcOrd="3" destOrd="0" presId="urn:microsoft.com/office/officeart/2005/8/layout/pyramid1"/>
    <dgm:cxn modelId="{DA040E50-F2D5-45FE-B0FD-ADE15BDED6D4}" type="presParOf" srcId="{D4E5F01C-C870-4939-8894-9B9141681429}" destId="{07A83B92-335E-4155-9C7B-849F8EDBA75E}" srcOrd="0" destOrd="0" presId="urn:microsoft.com/office/officeart/2005/8/layout/pyramid1"/>
    <dgm:cxn modelId="{FC496A0C-6327-429A-BBB5-30614878A747}" type="presParOf" srcId="{D4E5F01C-C870-4939-8894-9B9141681429}" destId="{8591C58A-2C53-4D02-873C-C0F1E4E21FA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221DF9-C572-4306-BA98-E4500F409B3B}"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en-GB"/>
        </a:p>
      </dgm:t>
    </dgm:pt>
    <dgm:pt modelId="{45ED6AD8-8E4A-487D-A398-31EB48220BE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GB" sz="1600" b="1" dirty="0" smtClean="0">
              <a:latin typeface="Segoe UI" panose="020B0502040204020203" pitchFamily="34" charset="0"/>
              <a:ea typeface="Segoe UI" panose="020B0502040204020203" pitchFamily="34" charset="0"/>
              <a:cs typeface="Segoe UI" panose="020B0502040204020203" pitchFamily="34" charset="0"/>
            </a:rPr>
            <a:t>Test Planning</a:t>
          </a:r>
          <a:endParaRPr lang="en-GB" sz="16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716F17CC-A8C8-4751-B43D-D0EBA9840C79}" type="parTrans" cxnId="{86A9CB3D-92E4-44FB-B07D-665A2F5D1EB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89775B52-F01F-485F-A3D9-33C7BE163DBE}" type="sibTrans" cxnId="{86A9CB3D-92E4-44FB-B07D-665A2F5D1EB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2EA69A5E-22C1-4223-B503-BA2D8332DA75}">
      <dgm:prSet phldrT="[Text]" custT="1">
        <dgm:style>
          <a:lnRef idx="1">
            <a:schemeClr val="accent3"/>
          </a:lnRef>
          <a:fillRef idx="2">
            <a:schemeClr val="accent3"/>
          </a:fillRef>
          <a:effectRef idx="1">
            <a:schemeClr val="accent3"/>
          </a:effectRef>
          <a:fontRef idx="minor">
            <a:schemeClr val="dk1"/>
          </a:fontRef>
        </dgm:style>
      </dgm:prSet>
      <dgm:spPr>
        <a:solidFill>
          <a:schemeClr val="bg1">
            <a:lumMod val="85000"/>
          </a:schemeClr>
        </a:solidFill>
      </dgm:spPr>
      <dgm:t>
        <a:bodyPr/>
        <a:lstStyle/>
        <a:p>
          <a:r>
            <a:rPr lang="en-GB" sz="1600" b="1" dirty="0" smtClean="0">
              <a:latin typeface="Segoe UI" panose="020B0502040204020203" pitchFamily="34" charset="0"/>
              <a:ea typeface="Segoe UI" panose="020B0502040204020203" pitchFamily="34" charset="0"/>
              <a:cs typeface="Segoe UI" panose="020B0502040204020203" pitchFamily="34" charset="0"/>
            </a:rPr>
            <a:t>Work Load Model Creation</a:t>
          </a:r>
          <a:endParaRPr lang="en-GB" sz="16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39BD1B32-24AA-4053-80A6-82FD8974B043}" type="parTrans" cxnId="{53AB2883-D9B5-4C72-8D12-31AC915E3372}">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15A3655-C4AB-4CA2-A19A-C571CB996470}" type="sibTrans" cxnId="{53AB2883-D9B5-4C72-8D12-31AC915E3372}">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17D98EE-3F07-449B-9848-923FFEDBC10E}">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1600" b="1" dirty="0" smtClean="0">
              <a:latin typeface="Segoe UI" panose="020B0502040204020203" pitchFamily="34" charset="0"/>
              <a:ea typeface="Segoe UI" panose="020B0502040204020203" pitchFamily="34" charset="0"/>
              <a:cs typeface="Segoe UI" panose="020B0502040204020203" pitchFamily="34" charset="0"/>
            </a:rPr>
            <a:t>Results &amp; Reporting</a:t>
          </a:r>
          <a:endParaRPr lang="en-GB" sz="16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D33CCB33-1DF3-49BC-A198-8CE514C2F72B}" type="parTrans" cxnId="{8695AD82-98C3-46E6-92C9-A21C33912DF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C9C6795C-A65E-4C64-8FAA-1A181B0D7510}" type="sibTrans" cxnId="{8695AD82-98C3-46E6-92C9-A21C33912DF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886DE0A-E527-40F3-96C6-D7A72D614B54}">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GB" sz="1600" b="1" dirty="0" smtClean="0">
              <a:latin typeface="Segoe UI" panose="020B0502040204020203" pitchFamily="34" charset="0"/>
              <a:ea typeface="Segoe UI" panose="020B0502040204020203" pitchFamily="34" charset="0"/>
              <a:cs typeface="Segoe UI" panose="020B0502040204020203" pitchFamily="34" charset="0"/>
            </a:rPr>
            <a:t>Test Creation, Execution &amp; </a:t>
          </a:r>
          <a:r>
            <a:rPr lang="en-GB" sz="1600" b="1"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Validation</a:t>
          </a:r>
          <a:endParaRPr lang="en-GB" sz="16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93D57D5E-D7FE-45C8-B4C0-59E7F3FFD70C}" type="parTrans" cxnId="{436D83C5-D6BD-4064-9C7D-7D176648E89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9ADA87F1-D26F-42E0-8901-2AD317F3CA40}" type="sibTrans" cxnId="{436D83C5-D6BD-4064-9C7D-7D176648E89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53CE4F36-4265-4571-94FB-86E56E437EAA}">
      <dgm:prSet phldrT="[Text]" custT="1"/>
      <dgm:spPr>
        <a:ln>
          <a:solidFill>
            <a:schemeClr val="bg1">
              <a:lumMod val="50000"/>
            </a:schemeClr>
          </a:solidFill>
        </a:ln>
      </dgm:spPr>
      <dgm:t>
        <a:bodyPr lIns="216000"/>
        <a:lstStyle/>
        <a:p>
          <a:pPr marL="108000" indent="-144000" algn="l"/>
          <a:r>
            <a:rPr lang="en-GB" sz="900" b="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Input of non-functional requirements</a:t>
          </a:r>
          <a:endParaRPr lang="en-GB" sz="900" b="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47FF61FE-8B4D-48AC-BF5E-15E3B976EB35}" type="parTrans" cxnId="{1A4608D3-9EB1-4481-B10F-C1894E58208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7D3C779-9AA3-4E64-9A88-F47D82FAD7C9}" type="sibTrans" cxnId="{1A4608D3-9EB1-4481-B10F-C1894E58208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3CF8477-7DFA-40EF-A02B-AA441D29991C}">
      <dgm:prSet phldrT="[Text]" custT="1"/>
      <dgm:spPr/>
      <dgm:t>
        <a:bodyPr/>
        <a:lstStyle/>
        <a:p>
          <a:pPr marL="108000" indent="-108000">
            <a:spcBef>
              <a:spcPct val="0"/>
            </a:spcBef>
          </a:pPr>
          <a:r>
            <a:rPr lang="en-GB" sz="9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Review design documents</a:t>
          </a:r>
          <a:endParaRPr lang="en-GB" sz="9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D8D6CA2D-93C5-4707-B3B0-31DAD2350564}" type="parTrans" cxnId="{C5E56E37-0B5D-4800-BCF4-E5137B11DD1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92AE8F3-D6E9-4BF4-A9D0-25E8676D5994}" type="sibTrans" cxnId="{C5E56E37-0B5D-4800-BCF4-E5137B11DD1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9E701217-3AE3-40CA-BC0D-B16448F29270}">
      <dgm:prSet phldrT="[Text]" custT="1"/>
      <dgm:spPr>
        <a:ln>
          <a:solidFill>
            <a:schemeClr val="accent5">
              <a:lumMod val="75000"/>
            </a:schemeClr>
          </a:solidFill>
        </a:ln>
      </dgm:spPr>
      <dgm:t>
        <a:bodyPr anchor="b"/>
        <a:lstStyle/>
        <a:p>
          <a:pPr marL="108000" indent="-108000"/>
          <a:r>
            <a:rPr lang="en-GB" sz="900" b="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Trend data to feed into performance activities</a:t>
          </a:r>
          <a:endParaRPr lang="en-GB" sz="900" b="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496444B4-247B-4332-A29F-85A7184C252E}" type="parTrans" cxnId="{A8DF5B40-587F-4598-8CEB-07FB875E9C4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72575F0-5113-4647-B4F7-B08872B3D641}" type="sibTrans" cxnId="{A8DF5B40-587F-4598-8CEB-07FB875E9C4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FF5FDDF-4108-4662-8229-6C48565FA4F7}">
      <dgm:prSet phldrT="[Text]" custT="1"/>
      <dgm:spPr/>
      <dgm:t>
        <a:bodyPr/>
        <a:lstStyle/>
        <a:p>
          <a:pPr marL="108000" indent="-108000">
            <a:spcBef>
              <a:spcPct val="0"/>
            </a:spcBef>
          </a:pPr>
          <a:r>
            <a:rPr lang="en-GB" sz="9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Business requirements</a:t>
          </a:r>
          <a:endParaRPr lang="en-GB" sz="9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A638CAFC-B7E9-4E60-958D-0BE0C15244E0}" type="parTrans" cxnId="{30D81915-273D-4EA4-9BED-10CE9172BF48}">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2C1B129-47E3-4FE0-89A9-20D738E7C024}" type="sibTrans" cxnId="{30D81915-273D-4EA4-9BED-10CE9172BF48}">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2057E928-D448-4640-A3DD-BAD1AF0E9484}">
      <dgm:prSet phldrT="[Text]" custT="1"/>
      <dgm:spPr/>
      <dgm:t>
        <a:bodyPr/>
        <a:lstStyle/>
        <a:p>
          <a:pPr marL="108000" indent="-108000">
            <a:spcBef>
              <a:spcPct val="0"/>
            </a:spcBef>
          </a:pPr>
          <a:r>
            <a:rPr lang="en-GB" sz="9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Delivery approach</a:t>
          </a:r>
          <a:endParaRPr lang="en-GB" sz="9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ACC8E19F-761F-49D7-8DD1-9E1955E53AFA}" type="parTrans" cxnId="{D3166EAE-1F66-4613-9EB0-55D1F679DDA5}">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B9D29631-636D-4368-A13B-D16707321B65}" type="sibTrans" cxnId="{D3166EAE-1F66-4613-9EB0-55D1F679DDA5}">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F65D746-58BA-43C7-834E-1D6698DBDE29}">
      <dgm:prSet phldrT="[Text]" custT="1"/>
      <dgm:spPr/>
      <dgm:t>
        <a:bodyPr/>
        <a:lstStyle/>
        <a:p>
          <a:pPr marL="108000" indent="-108000">
            <a:spcBef>
              <a:spcPct val="0"/>
            </a:spcBef>
          </a:pPr>
          <a:r>
            <a:rPr lang="en-GB" sz="9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Performance scope definition</a:t>
          </a:r>
          <a:endParaRPr lang="en-GB" sz="9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B18D1FCC-20E0-48AD-9D95-816BB224636A}" type="parTrans" cxnId="{1EE81583-7FB8-45EF-A85B-3DF5B60F68F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86164FB7-B8E0-487E-9AD8-6F94E57686F7}" type="sibTrans" cxnId="{1EE81583-7FB8-45EF-A85B-3DF5B60F68F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D234D808-11C6-49C4-83AE-D457D290EA6D}">
      <dgm:prSet phldrT="[Text]" custT="1"/>
      <dgm:spPr>
        <a:ln>
          <a:solidFill>
            <a:schemeClr val="bg1">
              <a:lumMod val="50000"/>
            </a:schemeClr>
          </a:solidFill>
        </a:ln>
      </dgm:spPr>
      <dgm:t>
        <a:bodyPr lIns="216000" anchor="t"/>
        <a:lstStyle/>
        <a:p>
          <a:pPr marL="108000" indent="-144000" algn="l"/>
          <a:r>
            <a:rPr lang="en-GB" sz="900" b="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Workload model</a:t>
          </a:r>
          <a:endParaRPr lang="en-GB" sz="900" b="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B70E368A-6AB4-4D7E-9A3B-4E046601FBEE}" type="parTrans" cxnId="{3152160C-7D57-4D63-BB79-D341FE18FA1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E9277B6-9EA3-4081-B464-36A40B734231}" type="sibTrans" cxnId="{3152160C-7D57-4D63-BB79-D341FE18FA1B}">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DF23C49C-95D4-429B-90B1-83CF1B818034}">
      <dgm:prSet phldrT="[Text]" custT="1"/>
      <dgm:spPr>
        <a:ln>
          <a:solidFill>
            <a:schemeClr val="bg1">
              <a:lumMod val="50000"/>
            </a:schemeClr>
          </a:solidFill>
        </a:ln>
      </dgm:spPr>
      <dgm:t>
        <a:bodyPr lIns="216000" anchor="t"/>
        <a:lstStyle/>
        <a:p>
          <a:pPr marL="108000" indent="-144000" algn="l"/>
          <a:r>
            <a:rPr lang="en-GB" sz="900" b="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Capacity analysis</a:t>
          </a:r>
          <a:endParaRPr lang="en-GB" sz="900" b="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6D2C127A-5FD4-4B1E-B50A-6C911EB504E0}" type="parTrans" cxnId="{7C9E7C08-32F9-4029-B8D0-F43498B2EAB6}">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779519E3-C02B-476F-B488-55C9369B4C66}" type="sibTrans" cxnId="{7C9E7C08-32F9-4029-B8D0-F43498B2EAB6}">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5FAFD86-4E59-4ADB-87FC-47053AD9E9DE}">
      <dgm:prSet phldrT="[Text]" custT="1"/>
      <dgm:spPr>
        <a:ln>
          <a:solidFill>
            <a:schemeClr val="bg1">
              <a:lumMod val="50000"/>
            </a:schemeClr>
          </a:solidFill>
        </a:ln>
      </dgm:spPr>
      <dgm:t>
        <a:bodyPr lIns="216000" anchor="t"/>
        <a:lstStyle/>
        <a:p>
          <a:pPr marL="108000" indent="-144000" algn="l"/>
          <a:r>
            <a:rPr lang="en-GB" sz="900" b="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SLAs</a:t>
          </a:r>
          <a:endParaRPr lang="en-GB" sz="900" b="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1D51B712-1E23-4B2A-BFED-757886EAD85C}" type="parTrans" cxnId="{6F67B98C-48EA-4B7B-B46F-BB507370A91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6ED4798-B563-4ABA-8033-704DD0389FBA}" type="sibTrans" cxnId="{6F67B98C-48EA-4B7B-B46F-BB507370A91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6E56740-ED52-42A8-82A0-B33CED1EFB0D}">
      <dgm:prSet phldrT="[Text]" custT="1"/>
      <dgm:spPr/>
      <dgm:t>
        <a:bodyPr lIns="288000" tIns="288000"/>
        <a:lstStyle/>
        <a:p>
          <a:r>
            <a:rPr lang="en-GB" sz="9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Component, User journey, E2E performance validation</a:t>
          </a:r>
          <a:endParaRPr lang="en-GB" sz="9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5A4BF87A-3E4A-499A-A6FE-58E1A1EC33C9}" type="parTrans" cxnId="{81B9F33E-3971-439E-8A62-960C8FBF1D6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8DF8AE25-A99E-46E0-987C-FE96DC00D28D}" type="sibTrans" cxnId="{81B9F33E-3971-439E-8A62-960C8FBF1D6E}">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8A0C80F1-4FB2-40F4-8459-4304BB56A1A5}">
      <dgm:prSet phldrT="[Text]" custT="1"/>
      <dgm:spPr/>
      <dgm:t>
        <a:bodyPr lIns="288000" tIns="288000"/>
        <a:lstStyle/>
        <a:p>
          <a:r>
            <a:rPr lang="en-GB" sz="9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Static code analysis</a:t>
          </a:r>
          <a:endParaRPr lang="en-GB" sz="9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4EE7C41D-B3A7-44AF-B019-5717F8BE8FC2}" type="sibTrans" cxnId="{EB505B8A-F575-4A12-960B-5642378A543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942AD92-8E21-4E59-B80C-927D3072072C}" type="parTrans" cxnId="{EB505B8A-F575-4A12-960B-5642378A543F}">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32A41A0A-AEF2-42AF-B764-92B185AC8DB4}">
      <dgm:prSet phldrT="[Text]" custT="1"/>
      <dgm:spPr/>
      <dgm:t>
        <a:bodyPr lIns="288000" tIns="288000"/>
        <a:lstStyle/>
        <a:p>
          <a:r>
            <a:rPr lang="en-GB" sz="9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Deep diagnostic</a:t>
          </a:r>
          <a:endParaRPr lang="en-GB" sz="9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7BBB79AA-C3AF-4838-9E73-5DB205DF17FC}" type="sibTrans" cxnId="{D654DF02-2054-4B53-B9F3-259D6136B352}">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7F39A5F-4F26-46E9-A378-71CAF0CB8DDC}" type="parTrans" cxnId="{D654DF02-2054-4B53-B9F3-259D6136B352}">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BEAED2DA-FC9E-492C-915E-32DC20683E7E}">
      <dgm:prSet phldrT="[Text]" custT="1"/>
      <dgm:spPr/>
      <dgm:t>
        <a:bodyPr lIns="288000" tIns="288000"/>
        <a:lstStyle/>
        <a:p>
          <a:r>
            <a:rPr lang="en-GB" sz="9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Root cause analysis</a:t>
          </a:r>
          <a:endParaRPr lang="en-GB" sz="9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EEC2B8D5-2633-465B-B97D-FA95572E483F}" type="sibTrans" cxnId="{917C46EA-18CB-4C47-9810-130C359EA4B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7DCF71B-6BE6-41EA-AFAE-30FDA190A930}" type="parTrans" cxnId="{917C46EA-18CB-4C47-9810-130C359EA4B7}">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EE42AFF-1918-49FF-B7A7-B617BC4CB985}">
      <dgm:prSet phldrT="[Text]" custT="1"/>
      <dgm:spPr>
        <a:ln>
          <a:solidFill>
            <a:schemeClr val="accent5">
              <a:lumMod val="75000"/>
            </a:schemeClr>
          </a:solidFill>
        </a:ln>
      </dgm:spPr>
      <dgm:t>
        <a:bodyPr anchor="b"/>
        <a:lstStyle/>
        <a:p>
          <a:pPr marL="108000" indent="-108000"/>
          <a:r>
            <a:rPr lang="en-GB" sz="900" b="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Supporting approach for production performance</a:t>
          </a:r>
          <a:endParaRPr lang="en-GB" sz="900" b="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F9C05393-AC87-4FD5-883E-2F0A19E79B1A}" type="parTrans" cxnId="{89F710D2-A114-4FE9-B717-729E31411C85}">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B828BBD6-9217-4F88-89E4-A1192B5A2918}" type="sibTrans" cxnId="{89F710D2-A114-4FE9-B717-729E31411C85}">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8E668BD-B67B-495E-8281-C7445764CFCD}">
      <dgm:prSet phldrT="[Text]" custT="1"/>
      <dgm:spPr>
        <a:ln>
          <a:solidFill>
            <a:schemeClr val="accent5">
              <a:lumMod val="75000"/>
            </a:schemeClr>
          </a:solidFill>
        </a:ln>
      </dgm:spPr>
      <dgm:t>
        <a:bodyPr anchor="b"/>
        <a:lstStyle/>
        <a:p>
          <a:pPr marL="108000" indent="-108000"/>
          <a:r>
            <a:rPr lang="en-GB" sz="900" b="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Proactive capacity planning / sizing approach in production</a:t>
          </a:r>
          <a:endParaRPr lang="en-GB" sz="900" b="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8ABA53EE-9284-4D32-8B39-1249ED36990C}" type="parTrans" cxnId="{8AB4970C-632D-4EFB-86AC-D2422D814C3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DC2FBAF4-6C42-46E2-8FBC-7F70C3375D44}" type="sibTrans" cxnId="{8AB4970C-632D-4EFB-86AC-D2422D814C3C}">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3D33B623-05C9-4DCA-8BC8-91A013C47FF6}">
      <dgm:prSet phldrT="[Text]" custT="1"/>
      <dgm:spPr/>
      <dgm:t>
        <a:bodyPr/>
        <a:lstStyle/>
        <a:p>
          <a:pPr marL="108000" indent="-108000">
            <a:spcBef>
              <a:spcPct val="0"/>
            </a:spcBef>
          </a:pPr>
          <a:r>
            <a:rPr lang="en-GB" sz="900" b="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Non-functional requirements</a:t>
          </a:r>
          <a:endParaRPr lang="en-GB" sz="9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1E69EB4A-3E0A-4390-8A4E-6C95624303B6}" type="parTrans" cxnId="{58DB423E-F9E4-468A-A2A2-428A40C5B2B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5BB4A13-F024-43E6-98D0-3F4C25710293}" type="sibTrans" cxnId="{58DB423E-F9E4-468A-A2A2-428A40C5B2B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439D020A-415F-4FF5-8514-A19071116094}">
      <dgm:prSet phldrT="[Text]" custT="1"/>
      <dgm:spPr>
        <a:ln>
          <a:solidFill>
            <a:schemeClr val="bg1">
              <a:lumMod val="50000"/>
            </a:schemeClr>
          </a:solidFill>
        </a:ln>
      </dgm:spPr>
      <dgm:t>
        <a:bodyPr lIns="216000" anchor="t"/>
        <a:lstStyle/>
        <a:p>
          <a:pPr marL="108000" indent="-144000" algn="l"/>
          <a:r>
            <a:rPr lang="en-GB" sz="900" b="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Channels</a:t>
          </a:r>
          <a:endParaRPr lang="en-GB" sz="900" b="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gm:t>
    </dgm:pt>
    <dgm:pt modelId="{A1F6968E-0F85-4C35-951C-59C750A29D82}" type="parTrans" cxnId="{7FDEA2DB-09CC-4667-B31B-2442B8E9E0A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53530DC6-2262-43B4-8075-9D06FE4C47E3}" type="sibTrans" cxnId="{7FDEA2DB-09CC-4667-B31B-2442B8E9E0A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4BC3842-DF66-46FC-864C-A3B4F3DCBBF8}" type="pres">
      <dgm:prSet presAssocID="{2E221DF9-C572-4306-BA98-E4500F409B3B}" presName="cycleMatrixDiagram" presStyleCnt="0">
        <dgm:presLayoutVars>
          <dgm:chMax val="1"/>
          <dgm:dir/>
          <dgm:animLvl val="lvl"/>
          <dgm:resizeHandles val="exact"/>
        </dgm:presLayoutVars>
      </dgm:prSet>
      <dgm:spPr/>
      <dgm:t>
        <a:bodyPr/>
        <a:lstStyle/>
        <a:p>
          <a:endParaRPr lang="en-GB"/>
        </a:p>
      </dgm:t>
    </dgm:pt>
    <dgm:pt modelId="{80BBCB5D-D357-4CBD-BE5F-59F88F4710BE}" type="pres">
      <dgm:prSet presAssocID="{2E221DF9-C572-4306-BA98-E4500F409B3B}" presName="children" presStyleCnt="0"/>
      <dgm:spPr/>
    </dgm:pt>
    <dgm:pt modelId="{0699589E-0A29-4FF6-AEB9-59F526C476B0}" type="pres">
      <dgm:prSet presAssocID="{2E221DF9-C572-4306-BA98-E4500F409B3B}" presName="child1group" presStyleCnt="0"/>
      <dgm:spPr/>
    </dgm:pt>
    <dgm:pt modelId="{2A39713D-FE5F-4202-9E02-F663D6A408A6}" type="pres">
      <dgm:prSet presAssocID="{2E221DF9-C572-4306-BA98-E4500F409B3B}" presName="child1" presStyleLbl="bgAcc1" presStyleIdx="0" presStyleCnt="4"/>
      <dgm:spPr/>
      <dgm:t>
        <a:bodyPr/>
        <a:lstStyle/>
        <a:p>
          <a:endParaRPr lang="en-GB"/>
        </a:p>
      </dgm:t>
    </dgm:pt>
    <dgm:pt modelId="{A1F34BA0-607B-4CC6-B3DD-7899F8573F54}" type="pres">
      <dgm:prSet presAssocID="{2E221DF9-C572-4306-BA98-E4500F409B3B}" presName="child1Text" presStyleLbl="bgAcc1" presStyleIdx="0" presStyleCnt="4">
        <dgm:presLayoutVars>
          <dgm:bulletEnabled val="1"/>
        </dgm:presLayoutVars>
      </dgm:prSet>
      <dgm:spPr/>
      <dgm:t>
        <a:bodyPr/>
        <a:lstStyle/>
        <a:p>
          <a:endParaRPr lang="en-GB"/>
        </a:p>
      </dgm:t>
    </dgm:pt>
    <dgm:pt modelId="{3D75A1C9-51CD-43F5-B6EE-97A6F9FB964A}" type="pres">
      <dgm:prSet presAssocID="{2E221DF9-C572-4306-BA98-E4500F409B3B}" presName="child2group" presStyleCnt="0"/>
      <dgm:spPr/>
    </dgm:pt>
    <dgm:pt modelId="{0798AC8D-A2C6-4531-8159-0900D6431355}" type="pres">
      <dgm:prSet presAssocID="{2E221DF9-C572-4306-BA98-E4500F409B3B}" presName="child2" presStyleLbl="bgAcc1" presStyleIdx="1" presStyleCnt="4" custScaleX="99066"/>
      <dgm:spPr/>
      <dgm:t>
        <a:bodyPr/>
        <a:lstStyle/>
        <a:p>
          <a:endParaRPr lang="en-GB"/>
        </a:p>
      </dgm:t>
    </dgm:pt>
    <dgm:pt modelId="{67B6BC7B-2F99-4335-B476-DBC9927CF185}" type="pres">
      <dgm:prSet presAssocID="{2E221DF9-C572-4306-BA98-E4500F409B3B}" presName="child2Text" presStyleLbl="bgAcc1" presStyleIdx="1" presStyleCnt="4">
        <dgm:presLayoutVars>
          <dgm:bulletEnabled val="1"/>
        </dgm:presLayoutVars>
      </dgm:prSet>
      <dgm:spPr/>
      <dgm:t>
        <a:bodyPr/>
        <a:lstStyle/>
        <a:p>
          <a:endParaRPr lang="en-GB"/>
        </a:p>
      </dgm:t>
    </dgm:pt>
    <dgm:pt modelId="{A4798BB0-10DF-4951-9C39-E404F98D799E}" type="pres">
      <dgm:prSet presAssocID="{2E221DF9-C572-4306-BA98-E4500F409B3B}" presName="child3group" presStyleCnt="0"/>
      <dgm:spPr/>
    </dgm:pt>
    <dgm:pt modelId="{680C82B1-35C1-4E74-B10D-14C43BBCAD90}" type="pres">
      <dgm:prSet presAssocID="{2E221DF9-C572-4306-BA98-E4500F409B3B}" presName="child3" presStyleLbl="bgAcc1" presStyleIdx="2" presStyleCnt="4" custScaleX="123891" custLinFactNeighborX="-1211"/>
      <dgm:spPr/>
      <dgm:t>
        <a:bodyPr/>
        <a:lstStyle/>
        <a:p>
          <a:endParaRPr lang="en-GB"/>
        </a:p>
      </dgm:t>
    </dgm:pt>
    <dgm:pt modelId="{C795D490-DC51-47D6-AEB6-F661DC2C30F6}" type="pres">
      <dgm:prSet presAssocID="{2E221DF9-C572-4306-BA98-E4500F409B3B}" presName="child3Text" presStyleLbl="bgAcc1" presStyleIdx="2" presStyleCnt="4">
        <dgm:presLayoutVars>
          <dgm:bulletEnabled val="1"/>
        </dgm:presLayoutVars>
      </dgm:prSet>
      <dgm:spPr/>
      <dgm:t>
        <a:bodyPr/>
        <a:lstStyle/>
        <a:p>
          <a:endParaRPr lang="en-GB"/>
        </a:p>
      </dgm:t>
    </dgm:pt>
    <dgm:pt modelId="{CD2817FD-7DA8-4CBF-8E7B-0B10D53AC2EF}" type="pres">
      <dgm:prSet presAssocID="{2E221DF9-C572-4306-BA98-E4500F409B3B}" presName="child4group" presStyleCnt="0"/>
      <dgm:spPr/>
    </dgm:pt>
    <dgm:pt modelId="{CD243882-EC7C-44E4-B67C-C65F990022AC}" type="pres">
      <dgm:prSet presAssocID="{2E221DF9-C572-4306-BA98-E4500F409B3B}" presName="child4" presStyleLbl="bgAcc1" presStyleIdx="3" presStyleCnt="4" custScaleX="97523" custLinFactNeighborX="-3365"/>
      <dgm:spPr/>
      <dgm:t>
        <a:bodyPr/>
        <a:lstStyle/>
        <a:p>
          <a:endParaRPr lang="en-GB"/>
        </a:p>
      </dgm:t>
    </dgm:pt>
    <dgm:pt modelId="{7EFACCAC-6753-4EFF-9C04-3535C54C8F88}" type="pres">
      <dgm:prSet presAssocID="{2E221DF9-C572-4306-BA98-E4500F409B3B}" presName="child4Text" presStyleLbl="bgAcc1" presStyleIdx="3" presStyleCnt="4">
        <dgm:presLayoutVars>
          <dgm:bulletEnabled val="1"/>
        </dgm:presLayoutVars>
      </dgm:prSet>
      <dgm:spPr/>
      <dgm:t>
        <a:bodyPr/>
        <a:lstStyle/>
        <a:p>
          <a:endParaRPr lang="en-GB"/>
        </a:p>
      </dgm:t>
    </dgm:pt>
    <dgm:pt modelId="{38967D86-28E7-43A0-8927-E07A9A4DE59C}" type="pres">
      <dgm:prSet presAssocID="{2E221DF9-C572-4306-BA98-E4500F409B3B}" presName="childPlaceholder" presStyleCnt="0"/>
      <dgm:spPr/>
    </dgm:pt>
    <dgm:pt modelId="{5EDA0D0C-1F87-410A-A199-5E3249B3C52B}" type="pres">
      <dgm:prSet presAssocID="{2E221DF9-C572-4306-BA98-E4500F409B3B}" presName="circle" presStyleCnt="0"/>
      <dgm:spPr/>
    </dgm:pt>
    <dgm:pt modelId="{53F6B848-00A1-4F97-B921-DB9BD8817016}" type="pres">
      <dgm:prSet presAssocID="{2E221DF9-C572-4306-BA98-E4500F409B3B}" presName="quadrant1" presStyleLbl="node1" presStyleIdx="0" presStyleCnt="4">
        <dgm:presLayoutVars>
          <dgm:chMax val="1"/>
          <dgm:bulletEnabled val="1"/>
        </dgm:presLayoutVars>
      </dgm:prSet>
      <dgm:spPr/>
      <dgm:t>
        <a:bodyPr/>
        <a:lstStyle/>
        <a:p>
          <a:endParaRPr lang="en-GB"/>
        </a:p>
      </dgm:t>
    </dgm:pt>
    <dgm:pt modelId="{8E215549-D9DB-4A3B-85B9-669FDC2109C4}" type="pres">
      <dgm:prSet presAssocID="{2E221DF9-C572-4306-BA98-E4500F409B3B}" presName="quadrant2" presStyleLbl="node1" presStyleIdx="1" presStyleCnt="4">
        <dgm:presLayoutVars>
          <dgm:chMax val="1"/>
          <dgm:bulletEnabled val="1"/>
        </dgm:presLayoutVars>
      </dgm:prSet>
      <dgm:spPr/>
      <dgm:t>
        <a:bodyPr/>
        <a:lstStyle/>
        <a:p>
          <a:endParaRPr lang="en-GB"/>
        </a:p>
      </dgm:t>
    </dgm:pt>
    <dgm:pt modelId="{C3EA5881-2CD7-4921-9E0A-460103D6C792}" type="pres">
      <dgm:prSet presAssocID="{2E221DF9-C572-4306-BA98-E4500F409B3B}" presName="quadrant3" presStyleLbl="node1" presStyleIdx="2" presStyleCnt="4">
        <dgm:presLayoutVars>
          <dgm:chMax val="1"/>
          <dgm:bulletEnabled val="1"/>
        </dgm:presLayoutVars>
      </dgm:prSet>
      <dgm:spPr/>
      <dgm:t>
        <a:bodyPr/>
        <a:lstStyle/>
        <a:p>
          <a:endParaRPr lang="en-GB"/>
        </a:p>
      </dgm:t>
    </dgm:pt>
    <dgm:pt modelId="{EA484564-16AA-4DE0-AF7C-D480E55E816C}" type="pres">
      <dgm:prSet presAssocID="{2E221DF9-C572-4306-BA98-E4500F409B3B}" presName="quadrant4" presStyleLbl="node1" presStyleIdx="3" presStyleCnt="4">
        <dgm:presLayoutVars>
          <dgm:chMax val="1"/>
          <dgm:bulletEnabled val="1"/>
        </dgm:presLayoutVars>
      </dgm:prSet>
      <dgm:spPr/>
      <dgm:t>
        <a:bodyPr/>
        <a:lstStyle/>
        <a:p>
          <a:endParaRPr lang="en-GB"/>
        </a:p>
      </dgm:t>
    </dgm:pt>
    <dgm:pt modelId="{F6EE5EBC-5ACE-4A05-9E80-BB0AF53B1C8F}" type="pres">
      <dgm:prSet presAssocID="{2E221DF9-C572-4306-BA98-E4500F409B3B}" presName="quadrantPlaceholder" presStyleCnt="0"/>
      <dgm:spPr/>
    </dgm:pt>
    <dgm:pt modelId="{88277EA2-0E64-4B88-9027-8C59B82715FF}" type="pres">
      <dgm:prSet presAssocID="{2E221DF9-C572-4306-BA98-E4500F409B3B}" presName="center1" presStyleLbl="fgShp" presStyleIdx="0" presStyleCnt="2"/>
      <dgm:spPr/>
    </dgm:pt>
    <dgm:pt modelId="{19ABD70E-4D64-4704-9D61-6EF7314EEFE5}" type="pres">
      <dgm:prSet presAssocID="{2E221DF9-C572-4306-BA98-E4500F409B3B}" presName="center2" presStyleLbl="fgShp" presStyleIdx="1" presStyleCnt="2"/>
      <dgm:spPr/>
    </dgm:pt>
  </dgm:ptLst>
  <dgm:cxnLst>
    <dgm:cxn modelId="{DB680AA0-DC42-4CB0-B139-3CCF80B3C1C3}" type="presOf" srcId="{45ED6AD8-8E4A-487D-A398-31EB48220BE2}" destId="{53F6B848-00A1-4F97-B921-DB9BD8817016}" srcOrd="0" destOrd="0" presId="urn:microsoft.com/office/officeart/2005/8/layout/cycle4"/>
    <dgm:cxn modelId="{5166D96A-DB88-41F5-8859-E119E4117489}" type="presOf" srcId="{FF65D746-58BA-43C7-834E-1D6698DBDE29}" destId="{2A39713D-FE5F-4202-9E02-F663D6A408A6}" srcOrd="0" destOrd="3" presId="urn:microsoft.com/office/officeart/2005/8/layout/cycle4"/>
    <dgm:cxn modelId="{360BE6F0-6408-4368-9E64-EF88952B4CE8}" type="presOf" srcId="{DF23C49C-95D4-429B-90B1-83CF1B818034}" destId="{67B6BC7B-2F99-4335-B476-DBC9927CF185}" srcOrd="1" destOrd="2" presId="urn:microsoft.com/office/officeart/2005/8/layout/cycle4"/>
    <dgm:cxn modelId="{58DB423E-F9E4-468A-A2A2-428A40C5B2BD}" srcId="{45ED6AD8-8E4A-487D-A398-31EB48220BE2}" destId="{3D33B623-05C9-4DCA-8BC8-91A013C47FF6}" srcOrd="4" destOrd="0" parTransId="{1E69EB4A-3E0A-4390-8A4E-6C95624303B6}" sibTransId="{65BB4A13-F024-43E6-98D0-3F4C25710293}"/>
    <dgm:cxn modelId="{FBA4FDCA-26EC-473D-A622-BC4F7E88A85E}" type="presOf" srcId="{BEAED2DA-FC9E-492C-915E-32DC20683E7E}" destId="{680C82B1-35C1-4E74-B10D-14C43BBCAD90}" srcOrd="0" destOrd="1" presId="urn:microsoft.com/office/officeart/2005/8/layout/cycle4"/>
    <dgm:cxn modelId="{1CDF3B74-6473-4851-BB64-5A3B8DA18FFC}" type="presOf" srcId="{FFF5FDDF-4108-4662-8229-6C48565FA4F7}" destId="{2A39713D-FE5F-4202-9E02-F663D6A408A6}" srcOrd="0" destOrd="1" presId="urn:microsoft.com/office/officeart/2005/8/layout/cycle4"/>
    <dgm:cxn modelId="{53AB2883-D9B5-4C72-8D12-31AC915E3372}" srcId="{2E221DF9-C572-4306-BA98-E4500F409B3B}" destId="{2EA69A5E-22C1-4223-B503-BA2D8332DA75}" srcOrd="1" destOrd="0" parTransId="{39BD1B32-24AA-4053-80A6-82FD8974B043}" sibTransId="{015A3655-C4AB-4CA2-A19A-C571CB996470}"/>
    <dgm:cxn modelId="{F44BE106-C9CB-4867-AD18-A2A66A67E289}" type="presOf" srcId="{2E221DF9-C572-4306-BA98-E4500F409B3B}" destId="{14BC3842-DF66-46FC-864C-A3B4F3DCBBF8}" srcOrd="0" destOrd="0" presId="urn:microsoft.com/office/officeart/2005/8/layout/cycle4"/>
    <dgm:cxn modelId="{8671B78D-4A85-4B03-AEA1-EC6A6472004F}" type="presOf" srcId="{9E701217-3AE3-40CA-BC0D-B16448F29270}" destId="{CD243882-EC7C-44E4-B67C-C65F990022AC}" srcOrd="0" destOrd="0" presId="urn:microsoft.com/office/officeart/2005/8/layout/cycle4"/>
    <dgm:cxn modelId="{D3BD72C1-11A8-482B-83CD-7DF60CBAC1CB}" type="presOf" srcId="{3D33B623-05C9-4DCA-8BC8-91A013C47FF6}" destId="{A1F34BA0-607B-4CC6-B3DD-7899F8573F54}" srcOrd="1" destOrd="4" presId="urn:microsoft.com/office/officeart/2005/8/layout/cycle4"/>
    <dgm:cxn modelId="{0B3DB42C-B0EB-44C2-A964-DA465E2DD2FE}" type="presOf" srcId="{1EE42AFF-1918-49FF-B7A7-B617BC4CB985}" destId="{7EFACCAC-6753-4EFF-9C04-3535C54C8F88}" srcOrd="1" destOrd="1" presId="urn:microsoft.com/office/officeart/2005/8/layout/cycle4"/>
    <dgm:cxn modelId="{D3166EAE-1F66-4613-9EB0-55D1F679DDA5}" srcId="{45ED6AD8-8E4A-487D-A398-31EB48220BE2}" destId="{2057E928-D448-4640-A3DD-BAD1AF0E9484}" srcOrd="2" destOrd="0" parTransId="{ACC8E19F-761F-49D7-8DD1-9E1955E53AFA}" sibTransId="{B9D29631-636D-4368-A13B-D16707321B65}"/>
    <dgm:cxn modelId="{4EB23BA5-EC44-4765-ADF9-1EA0D69CE30C}" type="presOf" srcId="{FF65D746-58BA-43C7-834E-1D6698DBDE29}" destId="{A1F34BA0-607B-4CC6-B3DD-7899F8573F54}" srcOrd="1" destOrd="3" presId="urn:microsoft.com/office/officeart/2005/8/layout/cycle4"/>
    <dgm:cxn modelId="{165E76F0-BC8C-47E6-89EB-10DCC19C9D5F}" type="presOf" srcId="{F6E56740-ED52-42A8-82A0-B33CED1EFB0D}" destId="{C795D490-DC51-47D6-AEB6-F661DC2C30F6}" srcOrd="1" destOrd="0" presId="urn:microsoft.com/office/officeart/2005/8/layout/cycle4"/>
    <dgm:cxn modelId="{54335EDE-C4FD-4C1B-B4CB-96CD9BB95398}" type="presOf" srcId="{D234D808-11C6-49C4-83AE-D457D290EA6D}" destId="{0798AC8D-A2C6-4531-8159-0900D6431355}" srcOrd="0" destOrd="1" presId="urn:microsoft.com/office/officeart/2005/8/layout/cycle4"/>
    <dgm:cxn modelId="{F64EBFF4-3813-4023-9BF6-7187A2AAD672}" type="presOf" srcId="{BEAED2DA-FC9E-492C-915E-32DC20683E7E}" destId="{C795D490-DC51-47D6-AEB6-F661DC2C30F6}" srcOrd="1" destOrd="1" presId="urn:microsoft.com/office/officeart/2005/8/layout/cycle4"/>
    <dgm:cxn modelId="{04ACBFE2-DCD9-4747-9CC5-40344CFEE194}" type="presOf" srcId="{1EE42AFF-1918-49FF-B7A7-B617BC4CB985}" destId="{CD243882-EC7C-44E4-B67C-C65F990022AC}" srcOrd="0" destOrd="1" presId="urn:microsoft.com/office/officeart/2005/8/layout/cycle4"/>
    <dgm:cxn modelId="{64EF29D3-2ECD-481F-BB81-3173941B2B38}" type="presOf" srcId="{E5FAFD86-4E59-4ADB-87FC-47053AD9E9DE}" destId="{67B6BC7B-2F99-4335-B476-DBC9927CF185}" srcOrd="1" destOrd="3" presId="urn:microsoft.com/office/officeart/2005/8/layout/cycle4"/>
    <dgm:cxn modelId="{E307F459-9793-4976-A6C4-BFDC604BC227}" type="presOf" srcId="{08E668BD-B67B-495E-8281-C7445764CFCD}" destId="{7EFACCAC-6753-4EFF-9C04-3535C54C8F88}" srcOrd="1" destOrd="2" presId="urn:microsoft.com/office/officeart/2005/8/layout/cycle4"/>
    <dgm:cxn modelId="{D654DF02-2054-4B53-B9F3-259D6136B352}" srcId="{E886DE0A-E527-40F3-96C6-D7A72D614B54}" destId="{32A41A0A-AEF2-42AF-B764-92B185AC8DB4}" srcOrd="2" destOrd="0" parTransId="{67F39A5F-4F26-46E9-A378-71CAF0CB8DDC}" sibTransId="{7BBB79AA-C3AF-4838-9E73-5DB205DF17FC}"/>
    <dgm:cxn modelId="{5699606E-3276-49E8-96B4-913CD0250D9F}" type="presOf" srcId="{3D33B623-05C9-4DCA-8BC8-91A013C47FF6}" destId="{2A39713D-FE5F-4202-9E02-F663D6A408A6}" srcOrd="0" destOrd="4" presId="urn:microsoft.com/office/officeart/2005/8/layout/cycle4"/>
    <dgm:cxn modelId="{D2FC9B53-181F-491A-BDFF-5BC930723C5B}" type="presOf" srcId="{FFF5FDDF-4108-4662-8229-6C48565FA4F7}" destId="{A1F34BA0-607B-4CC6-B3DD-7899F8573F54}" srcOrd="1" destOrd="1" presId="urn:microsoft.com/office/officeart/2005/8/layout/cycle4"/>
    <dgm:cxn modelId="{B32378B8-07C7-4620-9708-D7DF42BCA857}" type="presOf" srcId="{53CE4F36-4265-4571-94FB-86E56E437EAA}" destId="{67B6BC7B-2F99-4335-B476-DBC9927CF185}" srcOrd="1" destOrd="0" presId="urn:microsoft.com/office/officeart/2005/8/layout/cycle4"/>
    <dgm:cxn modelId="{E17CC3E4-C4DF-483E-A141-61160372DE89}" type="presOf" srcId="{2EA69A5E-22C1-4223-B503-BA2D8332DA75}" destId="{8E215549-D9DB-4A3B-85B9-669FDC2109C4}" srcOrd="0" destOrd="0" presId="urn:microsoft.com/office/officeart/2005/8/layout/cycle4"/>
    <dgm:cxn modelId="{6FC747F0-EF3F-469C-9865-42754966C5A0}" type="presOf" srcId="{F17D98EE-3F07-449B-9848-923FFEDBC10E}" destId="{EA484564-16AA-4DE0-AF7C-D480E55E816C}" srcOrd="0" destOrd="0" presId="urn:microsoft.com/office/officeart/2005/8/layout/cycle4"/>
    <dgm:cxn modelId="{328374B8-776F-49FD-903B-F0AF6950C403}" type="presOf" srcId="{D234D808-11C6-49C4-83AE-D457D290EA6D}" destId="{67B6BC7B-2F99-4335-B476-DBC9927CF185}" srcOrd="1" destOrd="1" presId="urn:microsoft.com/office/officeart/2005/8/layout/cycle4"/>
    <dgm:cxn modelId="{86A9CB3D-92E4-44FB-B07D-665A2F5D1EBA}" srcId="{2E221DF9-C572-4306-BA98-E4500F409B3B}" destId="{45ED6AD8-8E4A-487D-A398-31EB48220BE2}" srcOrd="0" destOrd="0" parTransId="{716F17CC-A8C8-4751-B43D-D0EBA9840C79}" sibTransId="{89775B52-F01F-485F-A3D9-33C7BE163DBE}"/>
    <dgm:cxn modelId="{7C9E7C08-32F9-4029-B8D0-F43498B2EAB6}" srcId="{2EA69A5E-22C1-4223-B503-BA2D8332DA75}" destId="{DF23C49C-95D4-429B-90B1-83CF1B818034}" srcOrd="2" destOrd="0" parTransId="{6D2C127A-5FD4-4B1E-B50A-6C911EB504E0}" sibTransId="{779519E3-C02B-476F-B488-55C9369B4C66}"/>
    <dgm:cxn modelId="{E2A1DDAB-2D49-400D-9339-DC783DFD0B87}" type="presOf" srcId="{F3CF8477-7DFA-40EF-A02B-AA441D29991C}" destId="{2A39713D-FE5F-4202-9E02-F663D6A408A6}" srcOrd="0" destOrd="0" presId="urn:microsoft.com/office/officeart/2005/8/layout/cycle4"/>
    <dgm:cxn modelId="{EB505B8A-F575-4A12-960B-5642378A543F}" srcId="{E886DE0A-E527-40F3-96C6-D7A72D614B54}" destId="{8A0C80F1-4FB2-40F4-8459-4304BB56A1A5}" srcOrd="3" destOrd="0" parTransId="{4942AD92-8E21-4E59-B80C-927D3072072C}" sibTransId="{4EE7C41D-B3A7-44AF-B019-5717F8BE8FC2}"/>
    <dgm:cxn modelId="{917C46EA-18CB-4C47-9810-130C359EA4B7}" srcId="{E886DE0A-E527-40F3-96C6-D7A72D614B54}" destId="{BEAED2DA-FC9E-492C-915E-32DC20683E7E}" srcOrd="1" destOrd="0" parTransId="{67DCF71B-6BE6-41EA-AFAE-30FDA190A930}" sibTransId="{EEC2B8D5-2633-465B-B97D-FA95572E483F}"/>
    <dgm:cxn modelId="{1EE81583-7FB8-45EF-A85B-3DF5B60F68F7}" srcId="{45ED6AD8-8E4A-487D-A398-31EB48220BE2}" destId="{FF65D746-58BA-43C7-834E-1D6698DBDE29}" srcOrd="3" destOrd="0" parTransId="{B18D1FCC-20E0-48AD-9D95-816BB224636A}" sibTransId="{86164FB7-B8E0-487E-9AD8-6F94E57686F7}"/>
    <dgm:cxn modelId="{8AB4970C-632D-4EFB-86AC-D2422D814C3C}" srcId="{F17D98EE-3F07-449B-9848-923FFEDBC10E}" destId="{08E668BD-B67B-495E-8281-C7445764CFCD}" srcOrd="2" destOrd="0" parTransId="{8ABA53EE-9284-4D32-8B39-1249ED36990C}" sibTransId="{DC2FBAF4-6C42-46E2-8FBC-7F70C3375D44}"/>
    <dgm:cxn modelId="{89F710D2-A114-4FE9-B717-729E31411C85}" srcId="{F17D98EE-3F07-449B-9848-923FFEDBC10E}" destId="{1EE42AFF-1918-49FF-B7A7-B617BC4CB985}" srcOrd="1" destOrd="0" parTransId="{F9C05393-AC87-4FD5-883E-2F0A19E79B1A}" sibTransId="{B828BBD6-9217-4F88-89E4-A1192B5A2918}"/>
    <dgm:cxn modelId="{6F67B98C-48EA-4B7B-B46F-BB507370A91E}" srcId="{2EA69A5E-22C1-4223-B503-BA2D8332DA75}" destId="{E5FAFD86-4E59-4ADB-87FC-47053AD9E9DE}" srcOrd="3" destOrd="0" parTransId="{1D51B712-1E23-4B2A-BFED-757886EAD85C}" sibTransId="{46ED4798-B563-4ABA-8033-704DD0389FBA}"/>
    <dgm:cxn modelId="{E9FFDBCE-6A39-4D97-8E69-0724A0AA0609}" type="presOf" srcId="{2057E928-D448-4640-A3DD-BAD1AF0E9484}" destId="{A1F34BA0-607B-4CC6-B3DD-7899F8573F54}" srcOrd="1" destOrd="2" presId="urn:microsoft.com/office/officeart/2005/8/layout/cycle4"/>
    <dgm:cxn modelId="{8695AD82-98C3-46E6-92C9-A21C33912DF3}" srcId="{2E221DF9-C572-4306-BA98-E4500F409B3B}" destId="{F17D98EE-3F07-449B-9848-923FFEDBC10E}" srcOrd="3" destOrd="0" parTransId="{D33CCB33-1DF3-49BC-A198-8CE514C2F72B}" sibTransId="{C9C6795C-A65E-4C64-8FAA-1A181B0D7510}"/>
    <dgm:cxn modelId="{624B7FE0-146E-474B-B0F2-568B554D5AC0}" type="presOf" srcId="{439D020A-415F-4FF5-8514-A19071116094}" destId="{0798AC8D-A2C6-4531-8159-0900D6431355}" srcOrd="0" destOrd="4" presId="urn:microsoft.com/office/officeart/2005/8/layout/cycle4"/>
    <dgm:cxn modelId="{33A52068-E6DB-4218-8519-52A75CD5CC63}" type="presOf" srcId="{8A0C80F1-4FB2-40F4-8459-4304BB56A1A5}" destId="{C795D490-DC51-47D6-AEB6-F661DC2C30F6}" srcOrd="1" destOrd="3" presId="urn:microsoft.com/office/officeart/2005/8/layout/cycle4"/>
    <dgm:cxn modelId="{30D81915-273D-4EA4-9BED-10CE9172BF48}" srcId="{45ED6AD8-8E4A-487D-A398-31EB48220BE2}" destId="{FFF5FDDF-4108-4662-8229-6C48565FA4F7}" srcOrd="1" destOrd="0" parTransId="{A638CAFC-B7E9-4E60-958D-0BE0C15244E0}" sibTransId="{42C1B129-47E3-4FE0-89A9-20D738E7C024}"/>
    <dgm:cxn modelId="{7FDEA2DB-09CC-4667-B31B-2442B8E9E0AA}" srcId="{2EA69A5E-22C1-4223-B503-BA2D8332DA75}" destId="{439D020A-415F-4FF5-8514-A19071116094}" srcOrd="4" destOrd="0" parTransId="{A1F6968E-0F85-4C35-951C-59C750A29D82}" sibTransId="{53530DC6-2262-43B4-8075-9D06FE4C47E3}"/>
    <dgm:cxn modelId="{3152160C-7D57-4D63-BB79-D341FE18FA1B}" srcId="{2EA69A5E-22C1-4223-B503-BA2D8332DA75}" destId="{D234D808-11C6-49C4-83AE-D457D290EA6D}" srcOrd="1" destOrd="0" parTransId="{B70E368A-6AB4-4D7E-9A3B-4E046601FBEE}" sibTransId="{1E9277B6-9EA3-4081-B464-36A40B734231}"/>
    <dgm:cxn modelId="{83A5A565-F60E-4F3F-89AD-C8C08AEDC21C}" type="presOf" srcId="{2057E928-D448-4640-A3DD-BAD1AF0E9484}" destId="{2A39713D-FE5F-4202-9E02-F663D6A408A6}" srcOrd="0" destOrd="2" presId="urn:microsoft.com/office/officeart/2005/8/layout/cycle4"/>
    <dgm:cxn modelId="{A8DF5B40-587F-4598-8CEB-07FB875E9C4A}" srcId="{F17D98EE-3F07-449B-9848-923FFEDBC10E}" destId="{9E701217-3AE3-40CA-BC0D-B16448F29270}" srcOrd="0" destOrd="0" parTransId="{496444B4-247B-4332-A29F-85A7184C252E}" sibTransId="{072575F0-5113-4647-B4F7-B08872B3D641}"/>
    <dgm:cxn modelId="{436D83C5-D6BD-4064-9C7D-7D176648E89D}" srcId="{2E221DF9-C572-4306-BA98-E4500F409B3B}" destId="{E886DE0A-E527-40F3-96C6-D7A72D614B54}" srcOrd="2" destOrd="0" parTransId="{93D57D5E-D7FE-45C8-B4C0-59E7F3FFD70C}" sibTransId="{9ADA87F1-D26F-42E0-8901-2AD317F3CA40}"/>
    <dgm:cxn modelId="{72BF6F38-01B6-4BD2-A4BE-09EE1DE08A71}" type="presOf" srcId="{DF23C49C-95D4-429B-90B1-83CF1B818034}" destId="{0798AC8D-A2C6-4531-8159-0900D6431355}" srcOrd="0" destOrd="2" presId="urn:microsoft.com/office/officeart/2005/8/layout/cycle4"/>
    <dgm:cxn modelId="{29E7B908-4E36-439F-BA2A-EE78E8FC8A3C}" type="presOf" srcId="{E886DE0A-E527-40F3-96C6-D7A72D614B54}" destId="{C3EA5881-2CD7-4921-9E0A-460103D6C792}" srcOrd="0" destOrd="0" presId="urn:microsoft.com/office/officeart/2005/8/layout/cycle4"/>
    <dgm:cxn modelId="{1A4608D3-9EB1-4481-B10F-C1894E582089}" srcId="{2EA69A5E-22C1-4223-B503-BA2D8332DA75}" destId="{53CE4F36-4265-4571-94FB-86E56E437EAA}" srcOrd="0" destOrd="0" parTransId="{47FF61FE-8B4D-48AC-BF5E-15E3B976EB35}" sibTransId="{67D3C779-9AA3-4E64-9A88-F47D82FAD7C9}"/>
    <dgm:cxn modelId="{DCCB432C-5A84-4E8C-8C68-D1CBBA938716}" type="presOf" srcId="{9E701217-3AE3-40CA-BC0D-B16448F29270}" destId="{7EFACCAC-6753-4EFF-9C04-3535C54C8F88}" srcOrd="1" destOrd="0" presId="urn:microsoft.com/office/officeart/2005/8/layout/cycle4"/>
    <dgm:cxn modelId="{506CFA23-D0DF-48D7-9EDF-8366807AA676}" type="presOf" srcId="{F3CF8477-7DFA-40EF-A02B-AA441D29991C}" destId="{A1F34BA0-607B-4CC6-B3DD-7899F8573F54}" srcOrd="1" destOrd="0" presId="urn:microsoft.com/office/officeart/2005/8/layout/cycle4"/>
    <dgm:cxn modelId="{95A45461-2A77-424B-B6CF-6C51D6131D19}" type="presOf" srcId="{8A0C80F1-4FB2-40F4-8459-4304BB56A1A5}" destId="{680C82B1-35C1-4E74-B10D-14C43BBCAD90}" srcOrd="0" destOrd="3" presId="urn:microsoft.com/office/officeart/2005/8/layout/cycle4"/>
    <dgm:cxn modelId="{F8C8F5A4-4BED-4B87-A5A6-5A0231AF6FD0}" type="presOf" srcId="{32A41A0A-AEF2-42AF-B764-92B185AC8DB4}" destId="{C795D490-DC51-47D6-AEB6-F661DC2C30F6}" srcOrd="1" destOrd="2" presId="urn:microsoft.com/office/officeart/2005/8/layout/cycle4"/>
    <dgm:cxn modelId="{D5E6E6EF-1853-4906-AFB0-A39FF479EFBE}" type="presOf" srcId="{F6E56740-ED52-42A8-82A0-B33CED1EFB0D}" destId="{680C82B1-35C1-4E74-B10D-14C43BBCAD90}" srcOrd="0" destOrd="0" presId="urn:microsoft.com/office/officeart/2005/8/layout/cycle4"/>
    <dgm:cxn modelId="{01D34F65-DDB6-4788-9472-9CD2B6B82E45}" type="presOf" srcId="{08E668BD-B67B-495E-8281-C7445764CFCD}" destId="{CD243882-EC7C-44E4-B67C-C65F990022AC}" srcOrd="0" destOrd="2" presId="urn:microsoft.com/office/officeart/2005/8/layout/cycle4"/>
    <dgm:cxn modelId="{63EB9CBC-83DE-46F9-B59D-2B8ED66AFCAF}" type="presOf" srcId="{E5FAFD86-4E59-4ADB-87FC-47053AD9E9DE}" destId="{0798AC8D-A2C6-4531-8159-0900D6431355}" srcOrd="0" destOrd="3" presId="urn:microsoft.com/office/officeart/2005/8/layout/cycle4"/>
    <dgm:cxn modelId="{81B9F33E-3971-439E-8A62-960C8FBF1D6E}" srcId="{E886DE0A-E527-40F3-96C6-D7A72D614B54}" destId="{F6E56740-ED52-42A8-82A0-B33CED1EFB0D}" srcOrd="0" destOrd="0" parTransId="{5A4BF87A-3E4A-499A-A6FE-58E1A1EC33C9}" sibTransId="{8DF8AE25-A99E-46E0-987C-FE96DC00D28D}"/>
    <dgm:cxn modelId="{A1B0C6A0-A111-4643-8BD9-5F18B0687EDB}" type="presOf" srcId="{439D020A-415F-4FF5-8514-A19071116094}" destId="{67B6BC7B-2F99-4335-B476-DBC9927CF185}" srcOrd="1" destOrd="4" presId="urn:microsoft.com/office/officeart/2005/8/layout/cycle4"/>
    <dgm:cxn modelId="{0527DEC1-84FD-4EDC-91DA-6FC7E940E9F1}" type="presOf" srcId="{32A41A0A-AEF2-42AF-B764-92B185AC8DB4}" destId="{680C82B1-35C1-4E74-B10D-14C43BBCAD90}" srcOrd="0" destOrd="2" presId="urn:microsoft.com/office/officeart/2005/8/layout/cycle4"/>
    <dgm:cxn modelId="{C5E56E37-0B5D-4800-BCF4-E5137B11DD1B}" srcId="{45ED6AD8-8E4A-487D-A398-31EB48220BE2}" destId="{F3CF8477-7DFA-40EF-A02B-AA441D29991C}" srcOrd="0" destOrd="0" parTransId="{D8D6CA2D-93C5-4707-B3B0-31DAD2350564}" sibTransId="{492AE8F3-D6E9-4BF4-A9D0-25E8676D5994}"/>
    <dgm:cxn modelId="{A1FC9987-429B-4F08-954D-B2C6773F0218}" type="presOf" srcId="{53CE4F36-4265-4571-94FB-86E56E437EAA}" destId="{0798AC8D-A2C6-4531-8159-0900D6431355}" srcOrd="0" destOrd="0" presId="urn:microsoft.com/office/officeart/2005/8/layout/cycle4"/>
    <dgm:cxn modelId="{66DDC868-AD67-4E40-A8B8-E2E97ABF8B7F}" type="presParOf" srcId="{14BC3842-DF66-46FC-864C-A3B4F3DCBBF8}" destId="{80BBCB5D-D357-4CBD-BE5F-59F88F4710BE}" srcOrd="0" destOrd="0" presId="urn:microsoft.com/office/officeart/2005/8/layout/cycle4"/>
    <dgm:cxn modelId="{46D9DBF4-6972-498D-8ABC-8F69F58F86FD}" type="presParOf" srcId="{80BBCB5D-D357-4CBD-BE5F-59F88F4710BE}" destId="{0699589E-0A29-4FF6-AEB9-59F526C476B0}" srcOrd="0" destOrd="0" presId="urn:microsoft.com/office/officeart/2005/8/layout/cycle4"/>
    <dgm:cxn modelId="{ACCD702C-BCED-4902-A0B6-3F9C1798A21F}" type="presParOf" srcId="{0699589E-0A29-4FF6-AEB9-59F526C476B0}" destId="{2A39713D-FE5F-4202-9E02-F663D6A408A6}" srcOrd="0" destOrd="0" presId="urn:microsoft.com/office/officeart/2005/8/layout/cycle4"/>
    <dgm:cxn modelId="{6A8C2D5A-BCF1-472C-8DD4-7DB63823EAAC}" type="presParOf" srcId="{0699589E-0A29-4FF6-AEB9-59F526C476B0}" destId="{A1F34BA0-607B-4CC6-B3DD-7899F8573F54}" srcOrd="1" destOrd="0" presId="urn:microsoft.com/office/officeart/2005/8/layout/cycle4"/>
    <dgm:cxn modelId="{A661AE13-B463-48C1-A617-5240D4EA5869}" type="presParOf" srcId="{80BBCB5D-D357-4CBD-BE5F-59F88F4710BE}" destId="{3D75A1C9-51CD-43F5-B6EE-97A6F9FB964A}" srcOrd="1" destOrd="0" presId="urn:microsoft.com/office/officeart/2005/8/layout/cycle4"/>
    <dgm:cxn modelId="{B7E3FD1D-7B2D-4EF8-B425-C5453C4AE1BF}" type="presParOf" srcId="{3D75A1C9-51CD-43F5-B6EE-97A6F9FB964A}" destId="{0798AC8D-A2C6-4531-8159-0900D6431355}" srcOrd="0" destOrd="0" presId="urn:microsoft.com/office/officeart/2005/8/layout/cycle4"/>
    <dgm:cxn modelId="{77A0D905-B8AD-40A4-AD8D-98AFFB7BBEBC}" type="presParOf" srcId="{3D75A1C9-51CD-43F5-B6EE-97A6F9FB964A}" destId="{67B6BC7B-2F99-4335-B476-DBC9927CF185}" srcOrd="1" destOrd="0" presId="urn:microsoft.com/office/officeart/2005/8/layout/cycle4"/>
    <dgm:cxn modelId="{2F9FF7E1-DF9C-44F6-9D7B-F129C1610598}" type="presParOf" srcId="{80BBCB5D-D357-4CBD-BE5F-59F88F4710BE}" destId="{A4798BB0-10DF-4951-9C39-E404F98D799E}" srcOrd="2" destOrd="0" presId="urn:microsoft.com/office/officeart/2005/8/layout/cycle4"/>
    <dgm:cxn modelId="{4F6C5015-1EE3-4D44-90E1-9087F855E30E}" type="presParOf" srcId="{A4798BB0-10DF-4951-9C39-E404F98D799E}" destId="{680C82B1-35C1-4E74-B10D-14C43BBCAD90}" srcOrd="0" destOrd="0" presId="urn:microsoft.com/office/officeart/2005/8/layout/cycle4"/>
    <dgm:cxn modelId="{8AF1ADDC-3D82-47F9-AA89-75ABA546EF5F}" type="presParOf" srcId="{A4798BB0-10DF-4951-9C39-E404F98D799E}" destId="{C795D490-DC51-47D6-AEB6-F661DC2C30F6}" srcOrd="1" destOrd="0" presId="urn:microsoft.com/office/officeart/2005/8/layout/cycle4"/>
    <dgm:cxn modelId="{A8A4B549-3530-45C0-A91F-9A5D428C16AE}" type="presParOf" srcId="{80BBCB5D-D357-4CBD-BE5F-59F88F4710BE}" destId="{CD2817FD-7DA8-4CBF-8E7B-0B10D53AC2EF}" srcOrd="3" destOrd="0" presId="urn:microsoft.com/office/officeart/2005/8/layout/cycle4"/>
    <dgm:cxn modelId="{E422AB90-FEF5-43FC-A5AC-CB2FBA58436E}" type="presParOf" srcId="{CD2817FD-7DA8-4CBF-8E7B-0B10D53AC2EF}" destId="{CD243882-EC7C-44E4-B67C-C65F990022AC}" srcOrd="0" destOrd="0" presId="urn:microsoft.com/office/officeart/2005/8/layout/cycle4"/>
    <dgm:cxn modelId="{CB745C19-BE3E-43C7-8146-111FCA853C6F}" type="presParOf" srcId="{CD2817FD-7DA8-4CBF-8E7B-0B10D53AC2EF}" destId="{7EFACCAC-6753-4EFF-9C04-3535C54C8F88}" srcOrd="1" destOrd="0" presId="urn:microsoft.com/office/officeart/2005/8/layout/cycle4"/>
    <dgm:cxn modelId="{1914CE26-E3B6-40A1-85AD-80CDA19B6614}" type="presParOf" srcId="{80BBCB5D-D357-4CBD-BE5F-59F88F4710BE}" destId="{38967D86-28E7-43A0-8927-E07A9A4DE59C}" srcOrd="4" destOrd="0" presId="urn:microsoft.com/office/officeart/2005/8/layout/cycle4"/>
    <dgm:cxn modelId="{6DC53D11-F4E8-464A-B187-1C235DB5713A}" type="presParOf" srcId="{14BC3842-DF66-46FC-864C-A3B4F3DCBBF8}" destId="{5EDA0D0C-1F87-410A-A199-5E3249B3C52B}" srcOrd="1" destOrd="0" presId="urn:microsoft.com/office/officeart/2005/8/layout/cycle4"/>
    <dgm:cxn modelId="{084A5BC6-22C1-4FC6-999B-B313EB0AAE64}" type="presParOf" srcId="{5EDA0D0C-1F87-410A-A199-5E3249B3C52B}" destId="{53F6B848-00A1-4F97-B921-DB9BD8817016}" srcOrd="0" destOrd="0" presId="urn:microsoft.com/office/officeart/2005/8/layout/cycle4"/>
    <dgm:cxn modelId="{7B7A77CA-F822-4BDB-A320-C9F4E1C78C54}" type="presParOf" srcId="{5EDA0D0C-1F87-410A-A199-5E3249B3C52B}" destId="{8E215549-D9DB-4A3B-85B9-669FDC2109C4}" srcOrd="1" destOrd="0" presId="urn:microsoft.com/office/officeart/2005/8/layout/cycle4"/>
    <dgm:cxn modelId="{A9677541-3F1F-45F5-AA97-F1F6F28D7F8D}" type="presParOf" srcId="{5EDA0D0C-1F87-410A-A199-5E3249B3C52B}" destId="{C3EA5881-2CD7-4921-9E0A-460103D6C792}" srcOrd="2" destOrd="0" presId="urn:microsoft.com/office/officeart/2005/8/layout/cycle4"/>
    <dgm:cxn modelId="{4B6141DC-EDFB-4C7E-B82D-DE50E7975FD4}" type="presParOf" srcId="{5EDA0D0C-1F87-410A-A199-5E3249B3C52B}" destId="{EA484564-16AA-4DE0-AF7C-D480E55E816C}" srcOrd="3" destOrd="0" presId="urn:microsoft.com/office/officeart/2005/8/layout/cycle4"/>
    <dgm:cxn modelId="{000F65E5-8A00-4410-BA08-3EECA408F93D}" type="presParOf" srcId="{5EDA0D0C-1F87-410A-A199-5E3249B3C52B}" destId="{F6EE5EBC-5ACE-4A05-9E80-BB0AF53B1C8F}" srcOrd="4" destOrd="0" presId="urn:microsoft.com/office/officeart/2005/8/layout/cycle4"/>
    <dgm:cxn modelId="{AC357C9B-9909-4705-8A16-404C7DC57132}" type="presParOf" srcId="{14BC3842-DF66-46FC-864C-A3B4F3DCBBF8}" destId="{88277EA2-0E64-4B88-9027-8C59B82715FF}" srcOrd="2" destOrd="0" presId="urn:microsoft.com/office/officeart/2005/8/layout/cycle4"/>
    <dgm:cxn modelId="{F59DC332-B421-4554-AEBB-058E2EAEDF37}" type="presParOf" srcId="{14BC3842-DF66-46FC-864C-A3B4F3DCBBF8}" destId="{19ABD70E-4D64-4704-9D61-6EF7314EEFE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9A8DB8-CA67-4547-BEB8-9DA4F2F631D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GB"/>
        </a:p>
      </dgm:t>
    </dgm:pt>
    <dgm:pt modelId="{752CF4BE-2C53-4596-8EA5-022A77AE86E5}">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Backup and Recovery</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D0242213-6CCF-4961-8CBB-661AB3618510}" type="parTrans" cxnId="{E88ED80A-5008-4F43-B84F-88C953DE5D97}">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E4345B87-30F0-4021-833C-611A8F5E837E}" type="sibTrans" cxnId="{E88ED80A-5008-4F43-B84F-88C953DE5D97}">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7426EEC3-D2D9-4841-8734-C426B6366ECC}">
      <dgm:prSet phldrT="[Text]" custT="1">
        <dgm:style>
          <a:lnRef idx="2">
            <a:schemeClr val="accent4"/>
          </a:lnRef>
          <a:fillRef idx="1">
            <a:schemeClr val="lt1"/>
          </a:fillRef>
          <a:effectRef idx="0">
            <a:schemeClr val="accent4"/>
          </a:effectRef>
          <a:fontRef idx="minor">
            <a:schemeClr val="dk1"/>
          </a:fontRef>
        </dgm:style>
      </dgm:prSet>
      <dgm:spPr/>
      <dgm:t>
        <a:bodyPr/>
        <a:lstStyle/>
        <a:p>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the operation and integrity of backup procedures and restoration to an agreed recovery point either at the same site or an alternate site.</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19D236BC-6A1B-4A69-AE32-C15053F1E6B5}" type="parTrans" cxnId="{5F84DECD-0407-4AB1-A291-876CB8D88C5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7AE071B7-54DB-491C-ADD1-1B057CFE0080}" type="sibTrans" cxnId="{5F84DECD-0407-4AB1-A291-876CB8D88C5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1EA5B83F-347A-4FD0-BB23-E5133A6B5539}">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Change Implementation</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0EF505A2-933A-4E5A-B20F-67015B5405B7}" type="parTrans" cxnId="{49481057-1B2C-456F-9395-D79ACAB4D0D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7677B6B9-7A18-46CE-8FF8-2D81B3ABED5D}" type="sibTrans" cxnId="{49481057-1B2C-456F-9395-D79ACAB4D0D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8F8E2E2C-0643-4D3B-8507-F2916EA5A27E}">
      <dgm:prSet phldrT="[Text]" custT="1">
        <dgm:style>
          <a:lnRef idx="2">
            <a:schemeClr val="accent4"/>
          </a:lnRef>
          <a:fillRef idx="1">
            <a:schemeClr val="lt1"/>
          </a:fillRef>
          <a:effectRef idx="0">
            <a:schemeClr val="accent4"/>
          </a:effectRef>
          <a:fontRef idx="minor">
            <a:schemeClr val="dk1"/>
          </a:fontRef>
        </dgm:style>
      </dgm:prSet>
      <dgm:spPr/>
      <dgm:t>
        <a:bodyPr/>
        <a:lstStyle/>
        <a:p>
          <a:pPr rtl="0"/>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implementation into the production environment will not adversely affect the integrity of the production services.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2D33963A-672F-49E8-B663-E2AD3EA5F78A}" type="parTrans" cxnId="{C369A54B-A94B-4FE4-BDDB-097BAC32B1E8}">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BC8E8E59-F703-4DD8-A94A-E8E91050A3D9}" type="sibTrans" cxnId="{C369A54B-A94B-4FE4-BDDB-097BAC32B1E8}">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63415281-E918-41AD-9F8F-834BA7243AEB}">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Change Back-out</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EAE718AE-F840-49A5-B134-9B336B0691C2}" type="parTrans" cxnId="{E87ACD49-A487-4FFD-ABBE-F78A225A730D}">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5A0C65AD-B803-40E2-BF3D-6E63973C9408}" type="sibTrans" cxnId="{E87ACD49-A487-4FFD-ABBE-F78A225A730D}">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94C70099-8B78-4AA6-9CBA-11917726164E}">
      <dgm:prSet phldrT="[Text]" custT="1">
        <dgm:style>
          <a:lnRef idx="2">
            <a:schemeClr val="accent4"/>
          </a:lnRef>
          <a:fillRef idx="1">
            <a:schemeClr val="lt1"/>
          </a:fillRef>
          <a:effectRef idx="0">
            <a:schemeClr val="accent4"/>
          </a:effectRef>
          <a:fontRef idx="minor">
            <a:schemeClr val="dk1"/>
          </a:fontRef>
        </dgm:style>
      </dgm:prSet>
      <dgm:spPr/>
      <dgm:t>
        <a:bodyPr/>
        <a:lstStyle/>
        <a:p>
          <a:pPr rtl="0"/>
          <a:r>
            <a:rPr lang="en-GB" sz="900" b="0" i="0" dirty="0" smtClean="0">
              <a:effectLst/>
              <a:latin typeface="Segoe UI" panose="020B0502040204020203" pitchFamily="34" charset="0"/>
              <a:ea typeface="Segoe UI" panose="020B0502040204020203" pitchFamily="34" charset="0"/>
              <a:cs typeface="Segoe UI" panose="020B0502040204020203" pitchFamily="34" charset="0"/>
            </a:rPr>
            <a:t>To prove that the back-out of a failed change will be successful and will not adversely affect existing production services.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08DE5B36-46F7-4CE5-9989-D287D0DC0A7E}" type="parTrans" cxnId="{5D9D0B6C-F1E0-40C4-B14E-B13A598A2C8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54E40FC0-A60C-4916-9832-AB98410B849F}" type="sibTrans" cxnId="{5D9D0B6C-F1E0-40C4-B14E-B13A598A2C8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D8CBD634-293B-4855-86EE-1C14959519BA}">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Component Failure</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C8B411A4-665C-47A1-BB6C-17CEF28EE6BE}" type="parTrans" cxnId="{7E78A690-AB66-42EF-9876-47349F1395A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FE55B359-2F6F-4DC5-B091-08E29530057F}" type="sibTrans" cxnId="{7E78A690-AB66-42EF-9876-47349F1395A2}">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E9B84945-8E0A-433F-9C56-06215DE15E2F}">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Shutdown and Resumption</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C2A7DDED-38E9-497A-A391-FE9A0F2F9394}" type="parTrans" cxnId="{04151B46-5AA8-4C9B-BF4E-8A46FBBC9510}">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02A30116-FA31-4958-9AFD-EEEA9C1832C5}" type="sibTrans" cxnId="{04151B46-5AA8-4C9B-BF4E-8A46FBBC9510}">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36A70C6D-A4DE-4CBB-A723-57544A317062}">
      <dgm:prSet phldrT="[Text]" custT="1">
        <dgm:style>
          <a:lnRef idx="2">
            <a:schemeClr val="accent4"/>
          </a:lnRef>
          <a:fillRef idx="1">
            <a:schemeClr val="lt1"/>
          </a:fillRef>
          <a:effectRef idx="0">
            <a:schemeClr val="accent4"/>
          </a:effectRef>
          <a:fontRef idx="minor">
            <a:schemeClr val="dk1"/>
          </a:fontRef>
        </dgm:style>
      </dgm:prSet>
      <dgm:spPr/>
      <dgm:t>
        <a:bodyPr/>
        <a:lstStyle/>
        <a:p>
          <a:pPr rtl="0"/>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the system can cope with unplanned outages.</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BAA3A86C-E1E4-4DA1-AD3E-83AF41FA113D}" type="parTrans" cxnId="{3B1888B8-60E4-4213-93BD-1C701865F2A4}">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91E4773A-A769-4693-BD4F-16431B4EB775}" type="sibTrans" cxnId="{3B1888B8-60E4-4213-93BD-1C701865F2A4}">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D9BF57D9-1CDB-496D-B8A1-C26302CCC952}">
      <dgm:prSet phldrT="[Text]" custT="1">
        <dgm:style>
          <a:lnRef idx="2">
            <a:schemeClr val="accent4"/>
          </a:lnRef>
          <a:fillRef idx="1">
            <a:schemeClr val="lt1"/>
          </a:fillRef>
          <a:effectRef idx="0">
            <a:schemeClr val="accent4"/>
          </a:effectRef>
          <a:fontRef idx="minor">
            <a:schemeClr val="dk1"/>
          </a:fontRef>
        </dgm:style>
      </dgm:prSet>
      <dgm:spPr/>
      <dgm:t>
        <a:bodyPr/>
        <a:lstStyle/>
        <a:p>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essential maintenance can be performed without service disruption or within an agreed timescale.</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EE82B525-6B0D-4038-8B16-A21BA205D52B}" type="parTrans" cxnId="{6CE3FE04-06DF-4359-B1B0-3900420F265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AB512196-2F34-412C-AB26-C71AD067B74E}" type="sibTrans" cxnId="{6CE3FE04-06DF-4359-B1B0-3900420F265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529215A9-7FB5-4DFC-97A4-80F9DF92659A}">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Operational Support and Procedure</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808D3F69-1B3B-4E28-9A6B-29A57DEAFE82}" type="parTrans" cxnId="{F6AA97B2-1E68-4778-A6D2-993B31B7D74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748AE38A-3C4D-4A0A-AAA7-268A011216C2}" type="sibTrans" cxnId="{F6AA97B2-1E68-4778-A6D2-993B31B7D745}">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68297B3C-47D1-4059-8942-EBBA17F383D8}">
      <dgm:prSet phldrT="[Text]" custT="1">
        <dgm:style>
          <a:lnRef idx="2">
            <a:schemeClr val="accent4"/>
          </a:lnRef>
          <a:fillRef idx="1">
            <a:schemeClr val="lt1"/>
          </a:fillRef>
          <a:effectRef idx="0">
            <a:schemeClr val="accent4"/>
          </a:effectRef>
          <a:fontRef idx="minor">
            <a:schemeClr val="dk1"/>
          </a:fontRef>
        </dgm:style>
      </dgm:prSet>
      <dgm:spPr/>
      <dgm:t>
        <a:bodyPr/>
        <a:lstStyle/>
        <a:p>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diagnostic information and documentation is relevant and of sufficient quality</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50B6D142-0596-4269-A975-0CB52BC90C4D}" type="parTrans" cxnId="{04C7BEBE-8C85-43E8-8A14-AAB1C877B79B}">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BC86DD9D-61DA-4557-8403-3BC0A197C358}" type="sibTrans" cxnId="{04C7BEBE-8C85-43E8-8A14-AAB1C877B79B}">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4211F6EC-4579-4F0D-BDB1-4D74F4507D79}">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Alerts</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911B3F0D-5D8E-4601-AE84-9C2EEDA4CD78}" type="parTrans" cxnId="{3CAE8F7A-87AD-4610-89A1-E7E3FB400FEC}">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ED48F673-FEB6-46A4-944E-137CB4C5481B}" type="sibTrans" cxnId="{3CAE8F7A-87AD-4610-89A1-E7E3FB400FEC}">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03C5D3BC-1CC7-4023-9016-069B8CFFB633}">
      <dgm:prSet phldrT="[Text]" custT="1">
        <dgm:style>
          <a:lnRef idx="2">
            <a:schemeClr val="accent4"/>
          </a:lnRef>
          <a:fillRef idx="1">
            <a:schemeClr val="lt1"/>
          </a:fillRef>
          <a:effectRef idx="0">
            <a:schemeClr val="accent4"/>
          </a:effectRef>
          <a:fontRef idx="minor">
            <a:schemeClr val="dk1"/>
          </a:fontRef>
        </dgm:style>
      </dgm:prSet>
      <dgm:spPr/>
      <dgm:t>
        <a:bodyPr/>
        <a:lstStyle/>
        <a:p>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alerts are raised in the event of a component failure, error condition or if a threshold is breached.</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837A1439-79D1-4DC8-852D-A2ED1B9F6E23}" type="parTrans" cxnId="{2ECCA40E-F30D-4E2C-BF6B-B114CC8AEF63}">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99A11EE7-8F46-44AE-92D6-7C5C19CE3305}" type="sibTrans" cxnId="{2ECCA40E-F30D-4E2C-BF6B-B114CC8AEF63}">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6E75FC9F-CD67-49A2-A1BB-2AC7526E118B}">
      <dgm:prSet phldrT="[Text]" custT="1"/>
      <dgm:spPr/>
      <dgm:t>
        <a:bodyPr/>
        <a:lstStyle/>
        <a:p>
          <a:r>
            <a:rPr lang="en-GB" sz="1000" b="1" smtClean="0">
              <a:latin typeface="Segoe UI" panose="020B0502040204020203" pitchFamily="34" charset="0"/>
              <a:ea typeface="Segoe UI" panose="020B0502040204020203" pitchFamily="34" charset="0"/>
              <a:cs typeface="Segoe UI" panose="020B0502040204020203" pitchFamily="34" charset="0"/>
            </a:rPr>
            <a:t>Disaster Recovery</a:t>
          </a:r>
          <a:endParaRPr lang="en-GB" sz="1000" b="1" dirty="0">
            <a:latin typeface="Segoe UI" panose="020B0502040204020203" pitchFamily="34" charset="0"/>
            <a:ea typeface="Segoe UI" panose="020B0502040204020203" pitchFamily="34" charset="0"/>
            <a:cs typeface="Segoe UI" panose="020B0502040204020203" pitchFamily="34" charset="0"/>
          </a:endParaRPr>
        </a:p>
      </dgm:t>
    </dgm:pt>
    <dgm:pt modelId="{773B0B80-0675-4A4F-BB79-20BC791C884E}" type="parTrans" cxnId="{4E96F215-3E18-465E-A47B-277C9428C921}">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5514DD2E-A9A8-4EAF-9E2E-2EDBEF770A64}" type="sibTrans" cxnId="{4E96F215-3E18-465E-A47B-277C9428C921}">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BF2A7D14-D6B3-424E-A496-F45085B0B29F}">
      <dgm:prSet phldrT="[Text]" custT="1">
        <dgm:style>
          <a:lnRef idx="2">
            <a:schemeClr val="accent4"/>
          </a:lnRef>
          <a:fillRef idx="1">
            <a:schemeClr val="lt1"/>
          </a:fillRef>
          <a:effectRef idx="0">
            <a:schemeClr val="accent4"/>
          </a:effectRef>
          <a:fontRef idx="minor">
            <a:schemeClr val="dk1"/>
          </a:fontRef>
        </dgm:style>
      </dgm:prSet>
      <dgm:spPr/>
      <dgm:t>
        <a:bodyPr/>
        <a:lstStyle/>
        <a:p>
          <a:pPr rtl="0"/>
          <a:r>
            <a:rPr lang="en-GB" sz="900" b="0" i="0" smtClean="0">
              <a:effectLst/>
              <a:latin typeface="Segoe UI" panose="020B0502040204020203" pitchFamily="34" charset="0"/>
              <a:ea typeface="Segoe UI" panose="020B0502040204020203" pitchFamily="34" charset="0"/>
              <a:cs typeface="Segoe UI" panose="020B0502040204020203" pitchFamily="34" charset="0"/>
            </a:rPr>
            <a:t>To prove that the services can continue operation at an alternative site after failure of the primary site.</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E55F37ED-160F-4802-8CCB-885DFFA33645}" type="parTrans" cxnId="{8118587B-237E-4D53-AAB9-FF25B7FCDD8A}">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97F13F9F-1771-4398-8F3E-7425B211CEB2}" type="sibTrans" cxnId="{8118587B-237E-4D53-AAB9-FF25B7FCDD8A}">
      <dgm:prSet/>
      <dgm:spPr/>
      <dgm:t>
        <a:bodyPr/>
        <a:lstStyle/>
        <a:p>
          <a:endParaRPr lang="en-GB" sz="900">
            <a:solidFill>
              <a:srgbClr val="42145F"/>
            </a:solidFill>
            <a:latin typeface="Segoe UI" panose="020B0502040204020203" pitchFamily="34" charset="0"/>
            <a:ea typeface="Segoe UI" panose="020B0502040204020203" pitchFamily="34" charset="0"/>
            <a:cs typeface="Segoe UI" panose="020B0502040204020203" pitchFamily="34" charset="0"/>
          </a:endParaRPr>
        </a:p>
      </dgm:t>
    </dgm:pt>
    <dgm:pt modelId="{41223101-E99F-4C0D-9F57-0949402F9A2C}" type="pres">
      <dgm:prSet presAssocID="{269A8DB8-CA67-4547-BEB8-9DA4F2F631D4}" presName="Name0" presStyleCnt="0">
        <dgm:presLayoutVars>
          <dgm:dir/>
          <dgm:animLvl val="lvl"/>
          <dgm:resizeHandles val="exact"/>
        </dgm:presLayoutVars>
      </dgm:prSet>
      <dgm:spPr/>
      <dgm:t>
        <a:bodyPr/>
        <a:lstStyle/>
        <a:p>
          <a:endParaRPr lang="en-GB"/>
        </a:p>
      </dgm:t>
    </dgm:pt>
    <dgm:pt modelId="{3B44D1ED-8C49-45E8-8FDA-CA31CA0672AD}" type="pres">
      <dgm:prSet presAssocID="{752CF4BE-2C53-4596-8EA5-022A77AE86E5}" presName="linNode" presStyleCnt="0"/>
      <dgm:spPr/>
      <dgm:t>
        <a:bodyPr/>
        <a:lstStyle/>
        <a:p>
          <a:endParaRPr lang="en-GB"/>
        </a:p>
      </dgm:t>
    </dgm:pt>
    <dgm:pt modelId="{A7B775A3-A64C-4356-8164-B3E32DD03461}" type="pres">
      <dgm:prSet presAssocID="{752CF4BE-2C53-4596-8EA5-022A77AE86E5}" presName="parentText" presStyleLbl="node1" presStyleIdx="0" presStyleCnt="8">
        <dgm:presLayoutVars>
          <dgm:chMax val="1"/>
          <dgm:bulletEnabled val="1"/>
        </dgm:presLayoutVars>
      </dgm:prSet>
      <dgm:spPr/>
      <dgm:t>
        <a:bodyPr/>
        <a:lstStyle/>
        <a:p>
          <a:endParaRPr lang="en-GB"/>
        </a:p>
      </dgm:t>
    </dgm:pt>
    <dgm:pt modelId="{7CA83FFB-6108-40C2-82F2-9C3DC428F204}" type="pres">
      <dgm:prSet presAssocID="{752CF4BE-2C53-4596-8EA5-022A77AE86E5}" presName="descendantText" presStyleLbl="alignAccFollowNode1" presStyleIdx="0" presStyleCnt="8">
        <dgm:presLayoutVars>
          <dgm:bulletEnabled val="1"/>
        </dgm:presLayoutVars>
      </dgm:prSet>
      <dgm:spPr/>
      <dgm:t>
        <a:bodyPr/>
        <a:lstStyle/>
        <a:p>
          <a:endParaRPr lang="en-GB"/>
        </a:p>
      </dgm:t>
    </dgm:pt>
    <dgm:pt modelId="{9482E54D-1939-49FE-9A6C-1D841AEE71B3}" type="pres">
      <dgm:prSet presAssocID="{E4345B87-30F0-4021-833C-611A8F5E837E}" presName="sp" presStyleCnt="0"/>
      <dgm:spPr/>
      <dgm:t>
        <a:bodyPr/>
        <a:lstStyle/>
        <a:p>
          <a:endParaRPr lang="en-GB"/>
        </a:p>
      </dgm:t>
    </dgm:pt>
    <dgm:pt modelId="{2CBD1122-AFC7-40FD-8469-75E03A942CB3}" type="pres">
      <dgm:prSet presAssocID="{1EA5B83F-347A-4FD0-BB23-E5133A6B5539}" presName="linNode" presStyleCnt="0"/>
      <dgm:spPr/>
      <dgm:t>
        <a:bodyPr/>
        <a:lstStyle/>
        <a:p>
          <a:endParaRPr lang="en-GB"/>
        </a:p>
      </dgm:t>
    </dgm:pt>
    <dgm:pt modelId="{E872AEF1-0372-4779-AA67-A5A2CB111BB6}" type="pres">
      <dgm:prSet presAssocID="{1EA5B83F-347A-4FD0-BB23-E5133A6B5539}" presName="parentText" presStyleLbl="node1" presStyleIdx="1" presStyleCnt="8">
        <dgm:presLayoutVars>
          <dgm:chMax val="1"/>
          <dgm:bulletEnabled val="1"/>
        </dgm:presLayoutVars>
      </dgm:prSet>
      <dgm:spPr/>
      <dgm:t>
        <a:bodyPr/>
        <a:lstStyle/>
        <a:p>
          <a:endParaRPr lang="en-GB"/>
        </a:p>
      </dgm:t>
    </dgm:pt>
    <dgm:pt modelId="{1F5A998E-BCCC-4A7A-987C-0D01D4098180}" type="pres">
      <dgm:prSet presAssocID="{1EA5B83F-347A-4FD0-BB23-E5133A6B5539}" presName="descendantText" presStyleLbl="alignAccFollowNode1" presStyleIdx="1" presStyleCnt="8">
        <dgm:presLayoutVars>
          <dgm:bulletEnabled val="1"/>
        </dgm:presLayoutVars>
      </dgm:prSet>
      <dgm:spPr/>
      <dgm:t>
        <a:bodyPr/>
        <a:lstStyle/>
        <a:p>
          <a:endParaRPr lang="en-GB"/>
        </a:p>
      </dgm:t>
    </dgm:pt>
    <dgm:pt modelId="{0A9A4829-8ABA-4EF8-BE71-15DC4CA0AE1A}" type="pres">
      <dgm:prSet presAssocID="{7677B6B9-7A18-46CE-8FF8-2D81B3ABED5D}" presName="sp" presStyleCnt="0"/>
      <dgm:spPr/>
      <dgm:t>
        <a:bodyPr/>
        <a:lstStyle/>
        <a:p>
          <a:endParaRPr lang="en-GB"/>
        </a:p>
      </dgm:t>
    </dgm:pt>
    <dgm:pt modelId="{4C9883AA-7FD6-49BB-90C4-323ABEC07CC8}" type="pres">
      <dgm:prSet presAssocID="{63415281-E918-41AD-9F8F-834BA7243AEB}" presName="linNode" presStyleCnt="0"/>
      <dgm:spPr/>
      <dgm:t>
        <a:bodyPr/>
        <a:lstStyle/>
        <a:p>
          <a:endParaRPr lang="en-GB"/>
        </a:p>
      </dgm:t>
    </dgm:pt>
    <dgm:pt modelId="{DF63B420-67E9-48F9-9480-470F25EB3102}" type="pres">
      <dgm:prSet presAssocID="{63415281-E918-41AD-9F8F-834BA7243AEB}" presName="parentText" presStyleLbl="node1" presStyleIdx="2" presStyleCnt="8">
        <dgm:presLayoutVars>
          <dgm:chMax val="1"/>
          <dgm:bulletEnabled val="1"/>
        </dgm:presLayoutVars>
      </dgm:prSet>
      <dgm:spPr/>
      <dgm:t>
        <a:bodyPr/>
        <a:lstStyle/>
        <a:p>
          <a:endParaRPr lang="en-GB"/>
        </a:p>
      </dgm:t>
    </dgm:pt>
    <dgm:pt modelId="{662CA768-3302-4F78-A4A2-48B5222B8B8E}" type="pres">
      <dgm:prSet presAssocID="{63415281-E918-41AD-9F8F-834BA7243AEB}" presName="descendantText" presStyleLbl="alignAccFollowNode1" presStyleIdx="2" presStyleCnt="8">
        <dgm:presLayoutVars>
          <dgm:bulletEnabled val="1"/>
        </dgm:presLayoutVars>
      </dgm:prSet>
      <dgm:spPr/>
      <dgm:t>
        <a:bodyPr/>
        <a:lstStyle/>
        <a:p>
          <a:endParaRPr lang="en-GB"/>
        </a:p>
      </dgm:t>
    </dgm:pt>
    <dgm:pt modelId="{8F628CDB-68EA-4803-9521-CE3BF1C08D1A}" type="pres">
      <dgm:prSet presAssocID="{5A0C65AD-B803-40E2-BF3D-6E63973C9408}" presName="sp" presStyleCnt="0"/>
      <dgm:spPr/>
      <dgm:t>
        <a:bodyPr/>
        <a:lstStyle/>
        <a:p>
          <a:endParaRPr lang="en-GB"/>
        </a:p>
      </dgm:t>
    </dgm:pt>
    <dgm:pt modelId="{86F62739-950F-4A5E-A785-71FB343451C8}" type="pres">
      <dgm:prSet presAssocID="{D8CBD634-293B-4855-86EE-1C14959519BA}" presName="linNode" presStyleCnt="0"/>
      <dgm:spPr/>
      <dgm:t>
        <a:bodyPr/>
        <a:lstStyle/>
        <a:p>
          <a:endParaRPr lang="en-GB"/>
        </a:p>
      </dgm:t>
    </dgm:pt>
    <dgm:pt modelId="{58D8D775-5AFB-4CA9-A175-3293CECDFCBD}" type="pres">
      <dgm:prSet presAssocID="{D8CBD634-293B-4855-86EE-1C14959519BA}" presName="parentText" presStyleLbl="node1" presStyleIdx="3" presStyleCnt="8">
        <dgm:presLayoutVars>
          <dgm:chMax val="1"/>
          <dgm:bulletEnabled val="1"/>
        </dgm:presLayoutVars>
      </dgm:prSet>
      <dgm:spPr/>
      <dgm:t>
        <a:bodyPr/>
        <a:lstStyle/>
        <a:p>
          <a:endParaRPr lang="en-GB"/>
        </a:p>
      </dgm:t>
    </dgm:pt>
    <dgm:pt modelId="{CF4979CD-4090-41A0-A841-A16A2B3CB98D}" type="pres">
      <dgm:prSet presAssocID="{D8CBD634-293B-4855-86EE-1C14959519BA}" presName="descendantText" presStyleLbl="alignAccFollowNode1" presStyleIdx="3" presStyleCnt="8">
        <dgm:presLayoutVars>
          <dgm:bulletEnabled val="1"/>
        </dgm:presLayoutVars>
      </dgm:prSet>
      <dgm:spPr/>
      <dgm:t>
        <a:bodyPr/>
        <a:lstStyle/>
        <a:p>
          <a:endParaRPr lang="en-GB"/>
        </a:p>
      </dgm:t>
    </dgm:pt>
    <dgm:pt modelId="{BB8BAD9F-8D59-4B7A-8496-D448EE0F2F04}" type="pres">
      <dgm:prSet presAssocID="{FE55B359-2F6F-4DC5-B091-08E29530057F}" presName="sp" presStyleCnt="0"/>
      <dgm:spPr/>
      <dgm:t>
        <a:bodyPr/>
        <a:lstStyle/>
        <a:p>
          <a:endParaRPr lang="en-GB"/>
        </a:p>
      </dgm:t>
    </dgm:pt>
    <dgm:pt modelId="{A8C6C1F6-E10B-4DF0-843C-2D4B5AB32BD8}" type="pres">
      <dgm:prSet presAssocID="{E9B84945-8E0A-433F-9C56-06215DE15E2F}" presName="linNode" presStyleCnt="0"/>
      <dgm:spPr/>
      <dgm:t>
        <a:bodyPr/>
        <a:lstStyle/>
        <a:p>
          <a:endParaRPr lang="en-GB"/>
        </a:p>
      </dgm:t>
    </dgm:pt>
    <dgm:pt modelId="{D99C0E89-4177-479C-8E7B-F14EB31F8657}" type="pres">
      <dgm:prSet presAssocID="{E9B84945-8E0A-433F-9C56-06215DE15E2F}" presName="parentText" presStyleLbl="node1" presStyleIdx="4" presStyleCnt="8">
        <dgm:presLayoutVars>
          <dgm:chMax val="1"/>
          <dgm:bulletEnabled val="1"/>
        </dgm:presLayoutVars>
      </dgm:prSet>
      <dgm:spPr/>
      <dgm:t>
        <a:bodyPr/>
        <a:lstStyle/>
        <a:p>
          <a:endParaRPr lang="en-GB"/>
        </a:p>
      </dgm:t>
    </dgm:pt>
    <dgm:pt modelId="{7D1CD08B-9D0D-477A-86DA-B3F9172BF93A}" type="pres">
      <dgm:prSet presAssocID="{E9B84945-8E0A-433F-9C56-06215DE15E2F}" presName="descendantText" presStyleLbl="alignAccFollowNode1" presStyleIdx="4" presStyleCnt="8">
        <dgm:presLayoutVars>
          <dgm:bulletEnabled val="1"/>
        </dgm:presLayoutVars>
      </dgm:prSet>
      <dgm:spPr/>
      <dgm:t>
        <a:bodyPr/>
        <a:lstStyle/>
        <a:p>
          <a:endParaRPr lang="en-GB"/>
        </a:p>
      </dgm:t>
    </dgm:pt>
    <dgm:pt modelId="{8D40D0B6-9E8C-42A4-8A04-8BC4DC3473B5}" type="pres">
      <dgm:prSet presAssocID="{02A30116-FA31-4958-9AFD-EEEA9C1832C5}" presName="sp" presStyleCnt="0"/>
      <dgm:spPr/>
      <dgm:t>
        <a:bodyPr/>
        <a:lstStyle/>
        <a:p>
          <a:endParaRPr lang="en-GB"/>
        </a:p>
      </dgm:t>
    </dgm:pt>
    <dgm:pt modelId="{691C7B3E-E160-4435-99A0-3E8DB074961E}" type="pres">
      <dgm:prSet presAssocID="{529215A9-7FB5-4DFC-97A4-80F9DF92659A}" presName="linNode" presStyleCnt="0"/>
      <dgm:spPr/>
      <dgm:t>
        <a:bodyPr/>
        <a:lstStyle/>
        <a:p>
          <a:endParaRPr lang="en-GB"/>
        </a:p>
      </dgm:t>
    </dgm:pt>
    <dgm:pt modelId="{CC429C1B-BF3C-4525-832F-3BAE2A4B6EAE}" type="pres">
      <dgm:prSet presAssocID="{529215A9-7FB5-4DFC-97A4-80F9DF92659A}" presName="parentText" presStyleLbl="node1" presStyleIdx="5" presStyleCnt="8">
        <dgm:presLayoutVars>
          <dgm:chMax val="1"/>
          <dgm:bulletEnabled val="1"/>
        </dgm:presLayoutVars>
      </dgm:prSet>
      <dgm:spPr/>
      <dgm:t>
        <a:bodyPr/>
        <a:lstStyle/>
        <a:p>
          <a:endParaRPr lang="en-GB"/>
        </a:p>
      </dgm:t>
    </dgm:pt>
    <dgm:pt modelId="{2EB122AE-1EE4-4EAB-BFFB-631E817B5BF7}" type="pres">
      <dgm:prSet presAssocID="{529215A9-7FB5-4DFC-97A4-80F9DF92659A}" presName="descendantText" presStyleLbl="alignAccFollowNode1" presStyleIdx="5" presStyleCnt="8">
        <dgm:presLayoutVars>
          <dgm:bulletEnabled val="1"/>
        </dgm:presLayoutVars>
      </dgm:prSet>
      <dgm:spPr/>
      <dgm:t>
        <a:bodyPr/>
        <a:lstStyle/>
        <a:p>
          <a:endParaRPr lang="en-GB"/>
        </a:p>
      </dgm:t>
    </dgm:pt>
    <dgm:pt modelId="{488DA848-F3DA-4CF2-B4F6-BE2C0A2425D8}" type="pres">
      <dgm:prSet presAssocID="{748AE38A-3C4D-4A0A-AAA7-268A011216C2}" presName="sp" presStyleCnt="0"/>
      <dgm:spPr/>
      <dgm:t>
        <a:bodyPr/>
        <a:lstStyle/>
        <a:p>
          <a:endParaRPr lang="en-GB"/>
        </a:p>
      </dgm:t>
    </dgm:pt>
    <dgm:pt modelId="{33B72213-9CAA-40F7-8E46-ADD8D5798C77}" type="pres">
      <dgm:prSet presAssocID="{4211F6EC-4579-4F0D-BDB1-4D74F4507D79}" presName="linNode" presStyleCnt="0"/>
      <dgm:spPr/>
      <dgm:t>
        <a:bodyPr/>
        <a:lstStyle/>
        <a:p>
          <a:endParaRPr lang="en-GB"/>
        </a:p>
      </dgm:t>
    </dgm:pt>
    <dgm:pt modelId="{9D80F55A-3DF6-4A5E-92E2-9A742B6DA9C0}" type="pres">
      <dgm:prSet presAssocID="{4211F6EC-4579-4F0D-BDB1-4D74F4507D79}" presName="parentText" presStyleLbl="node1" presStyleIdx="6" presStyleCnt="8">
        <dgm:presLayoutVars>
          <dgm:chMax val="1"/>
          <dgm:bulletEnabled val="1"/>
        </dgm:presLayoutVars>
      </dgm:prSet>
      <dgm:spPr/>
      <dgm:t>
        <a:bodyPr/>
        <a:lstStyle/>
        <a:p>
          <a:endParaRPr lang="en-GB"/>
        </a:p>
      </dgm:t>
    </dgm:pt>
    <dgm:pt modelId="{5611C441-80A8-40BC-9144-90075AE3F5DE}" type="pres">
      <dgm:prSet presAssocID="{4211F6EC-4579-4F0D-BDB1-4D74F4507D79}" presName="descendantText" presStyleLbl="alignAccFollowNode1" presStyleIdx="6" presStyleCnt="8">
        <dgm:presLayoutVars>
          <dgm:bulletEnabled val="1"/>
        </dgm:presLayoutVars>
      </dgm:prSet>
      <dgm:spPr/>
      <dgm:t>
        <a:bodyPr/>
        <a:lstStyle/>
        <a:p>
          <a:endParaRPr lang="en-GB"/>
        </a:p>
      </dgm:t>
    </dgm:pt>
    <dgm:pt modelId="{FB0A3834-A581-4EE8-A4BF-F30857085CD0}" type="pres">
      <dgm:prSet presAssocID="{ED48F673-FEB6-46A4-944E-137CB4C5481B}" presName="sp" presStyleCnt="0"/>
      <dgm:spPr/>
      <dgm:t>
        <a:bodyPr/>
        <a:lstStyle/>
        <a:p>
          <a:endParaRPr lang="en-GB"/>
        </a:p>
      </dgm:t>
    </dgm:pt>
    <dgm:pt modelId="{161E65D9-A3C9-44BC-B970-0803A19BCE19}" type="pres">
      <dgm:prSet presAssocID="{6E75FC9F-CD67-49A2-A1BB-2AC7526E118B}" presName="linNode" presStyleCnt="0"/>
      <dgm:spPr/>
      <dgm:t>
        <a:bodyPr/>
        <a:lstStyle/>
        <a:p>
          <a:endParaRPr lang="en-GB"/>
        </a:p>
      </dgm:t>
    </dgm:pt>
    <dgm:pt modelId="{899F00B5-301A-4D3B-A64D-86292FC8A79B}" type="pres">
      <dgm:prSet presAssocID="{6E75FC9F-CD67-49A2-A1BB-2AC7526E118B}" presName="parentText" presStyleLbl="node1" presStyleIdx="7" presStyleCnt="8">
        <dgm:presLayoutVars>
          <dgm:chMax val="1"/>
          <dgm:bulletEnabled val="1"/>
        </dgm:presLayoutVars>
      </dgm:prSet>
      <dgm:spPr/>
      <dgm:t>
        <a:bodyPr/>
        <a:lstStyle/>
        <a:p>
          <a:endParaRPr lang="en-GB"/>
        </a:p>
      </dgm:t>
    </dgm:pt>
    <dgm:pt modelId="{695E0AF2-3DDA-4D6C-9675-C2F60C3BEF6C}" type="pres">
      <dgm:prSet presAssocID="{6E75FC9F-CD67-49A2-A1BB-2AC7526E118B}" presName="descendantText" presStyleLbl="alignAccFollowNode1" presStyleIdx="7" presStyleCnt="8">
        <dgm:presLayoutVars>
          <dgm:bulletEnabled val="1"/>
        </dgm:presLayoutVars>
      </dgm:prSet>
      <dgm:spPr/>
      <dgm:t>
        <a:bodyPr/>
        <a:lstStyle/>
        <a:p>
          <a:endParaRPr lang="en-GB"/>
        </a:p>
      </dgm:t>
    </dgm:pt>
  </dgm:ptLst>
  <dgm:cxnLst>
    <dgm:cxn modelId="{63E825D8-C60E-410F-8B16-7526F937A064}" type="presOf" srcId="{36A70C6D-A4DE-4CBB-A723-57544A317062}" destId="{CF4979CD-4090-41A0-A841-A16A2B3CB98D}" srcOrd="0" destOrd="0" presId="urn:microsoft.com/office/officeart/2005/8/layout/vList5"/>
    <dgm:cxn modelId="{7B13F3C3-505B-4456-BA06-25F16915E323}" type="presOf" srcId="{8F8E2E2C-0643-4D3B-8507-F2916EA5A27E}" destId="{1F5A998E-BCCC-4A7A-987C-0D01D4098180}" srcOrd="0" destOrd="0" presId="urn:microsoft.com/office/officeart/2005/8/layout/vList5"/>
    <dgm:cxn modelId="{3B1888B8-60E4-4213-93BD-1C701865F2A4}" srcId="{D8CBD634-293B-4855-86EE-1C14959519BA}" destId="{36A70C6D-A4DE-4CBB-A723-57544A317062}" srcOrd="0" destOrd="0" parTransId="{BAA3A86C-E1E4-4DA1-AD3E-83AF41FA113D}" sibTransId="{91E4773A-A769-4693-BD4F-16431B4EB775}"/>
    <dgm:cxn modelId="{04151B46-5AA8-4C9B-BF4E-8A46FBBC9510}" srcId="{269A8DB8-CA67-4547-BEB8-9DA4F2F631D4}" destId="{E9B84945-8E0A-433F-9C56-06215DE15E2F}" srcOrd="4" destOrd="0" parTransId="{C2A7DDED-38E9-497A-A391-FE9A0F2F9394}" sibTransId="{02A30116-FA31-4958-9AFD-EEEA9C1832C5}"/>
    <dgm:cxn modelId="{49481057-1B2C-456F-9395-D79ACAB4D0D2}" srcId="{269A8DB8-CA67-4547-BEB8-9DA4F2F631D4}" destId="{1EA5B83F-347A-4FD0-BB23-E5133A6B5539}" srcOrd="1" destOrd="0" parTransId="{0EF505A2-933A-4E5A-B20F-67015B5405B7}" sibTransId="{7677B6B9-7A18-46CE-8FF8-2D81B3ABED5D}"/>
    <dgm:cxn modelId="{4E96F215-3E18-465E-A47B-277C9428C921}" srcId="{269A8DB8-CA67-4547-BEB8-9DA4F2F631D4}" destId="{6E75FC9F-CD67-49A2-A1BB-2AC7526E118B}" srcOrd="7" destOrd="0" parTransId="{773B0B80-0675-4A4F-BB79-20BC791C884E}" sibTransId="{5514DD2E-A9A8-4EAF-9E2E-2EDBEF770A64}"/>
    <dgm:cxn modelId="{5F84DECD-0407-4AB1-A291-876CB8D88C55}" srcId="{752CF4BE-2C53-4596-8EA5-022A77AE86E5}" destId="{7426EEC3-D2D9-4841-8734-C426B6366ECC}" srcOrd="0" destOrd="0" parTransId="{19D236BC-6A1B-4A69-AE32-C15053F1E6B5}" sibTransId="{7AE071B7-54DB-491C-ADD1-1B057CFE0080}"/>
    <dgm:cxn modelId="{E88ED80A-5008-4F43-B84F-88C953DE5D97}" srcId="{269A8DB8-CA67-4547-BEB8-9DA4F2F631D4}" destId="{752CF4BE-2C53-4596-8EA5-022A77AE86E5}" srcOrd="0" destOrd="0" parTransId="{D0242213-6CCF-4961-8CBB-661AB3618510}" sibTransId="{E4345B87-30F0-4021-833C-611A8F5E837E}"/>
    <dgm:cxn modelId="{210E0CF1-FF1F-49CB-A0A6-19C8006A8DF5}" type="presOf" srcId="{BF2A7D14-D6B3-424E-A496-F45085B0B29F}" destId="{695E0AF2-3DDA-4D6C-9675-C2F60C3BEF6C}" srcOrd="0" destOrd="0" presId="urn:microsoft.com/office/officeart/2005/8/layout/vList5"/>
    <dgm:cxn modelId="{EF81031A-0456-49BF-BA66-AA4DE8EE84C0}" type="presOf" srcId="{752CF4BE-2C53-4596-8EA5-022A77AE86E5}" destId="{A7B775A3-A64C-4356-8164-B3E32DD03461}" srcOrd="0" destOrd="0" presId="urn:microsoft.com/office/officeart/2005/8/layout/vList5"/>
    <dgm:cxn modelId="{8118587B-237E-4D53-AAB9-FF25B7FCDD8A}" srcId="{6E75FC9F-CD67-49A2-A1BB-2AC7526E118B}" destId="{BF2A7D14-D6B3-424E-A496-F45085B0B29F}" srcOrd="0" destOrd="0" parTransId="{E55F37ED-160F-4802-8CCB-885DFFA33645}" sibTransId="{97F13F9F-1771-4398-8F3E-7425B211CEB2}"/>
    <dgm:cxn modelId="{0D004FDD-8226-4DA6-AF1F-94BA7239331E}" type="presOf" srcId="{D9BF57D9-1CDB-496D-B8A1-C26302CCC952}" destId="{7D1CD08B-9D0D-477A-86DA-B3F9172BF93A}" srcOrd="0" destOrd="0" presId="urn:microsoft.com/office/officeart/2005/8/layout/vList5"/>
    <dgm:cxn modelId="{6CE3FE04-06DF-4359-B1B0-3900420F2655}" srcId="{E9B84945-8E0A-433F-9C56-06215DE15E2F}" destId="{D9BF57D9-1CDB-496D-B8A1-C26302CCC952}" srcOrd="0" destOrd="0" parTransId="{EE82B525-6B0D-4038-8B16-A21BA205D52B}" sibTransId="{AB512196-2F34-412C-AB26-C71AD067B74E}"/>
    <dgm:cxn modelId="{D56DC1E6-34BD-4747-8F98-84D651FF942B}" type="presOf" srcId="{63415281-E918-41AD-9F8F-834BA7243AEB}" destId="{DF63B420-67E9-48F9-9480-470F25EB3102}" srcOrd="0" destOrd="0" presId="urn:microsoft.com/office/officeart/2005/8/layout/vList5"/>
    <dgm:cxn modelId="{9BCF9AB7-D888-41CC-9931-B21F0F0862D1}" type="presOf" srcId="{68297B3C-47D1-4059-8942-EBBA17F383D8}" destId="{2EB122AE-1EE4-4EAB-BFFB-631E817B5BF7}" srcOrd="0" destOrd="0" presId="urn:microsoft.com/office/officeart/2005/8/layout/vList5"/>
    <dgm:cxn modelId="{1EBD36E2-E797-450A-B716-57D7460D1B79}" type="presOf" srcId="{529215A9-7FB5-4DFC-97A4-80F9DF92659A}" destId="{CC429C1B-BF3C-4525-832F-3BAE2A4B6EAE}" srcOrd="0" destOrd="0" presId="urn:microsoft.com/office/officeart/2005/8/layout/vList5"/>
    <dgm:cxn modelId="{3CAE8F7A-87AD-4610-89A1-E7E3FB400FEC}" srcId="{269A8DB8-CA67-4547-BEB8-9DA4F2F631D4}" destId="{4211F6EC-4579-4F0D-BDB1-4D74F4507D79}" srcOrd="6" destOrd="0" parTransId="{911B3F0D-5D8E-4601-AE84-9C2EEDA4CD78}" sibTransId="{ED48F673-FEB6-46A4-944E-137CB4C5481B}"/>
    <dgm:cxn modelId="{17528C87-B0AC-4763-A0F0-637600323F18}" type="presOf" srcId="{6E75FC9F-CD67-49A2-A1BB-2AC7526E118B}" destId="{899F00B5-301A-4D3B-A64D-86292FC8A79B}" srcOrd="0" destOrd="0" presId="urn:microsoft.com/office/officeart/2005/8/layout/vList5"/>
    <dgm:cxn modelId="{2ECCA40E-F30D-4E2C-BF6B-B114CC8AEF63}" srcId="{4211F6EC-4579-4F0D-BDB1-4D74F4507D79}" destId="{03C5D3BC-1CC7-4023-9016-069B8CFFB633}" srcOrd="0" destOrd="0" parTransId="{837A1439-79D1-4DC8-852D-A2ED1B9F6E23}" sibTransId="{99A11EE7-8F46-44AE-92D6-7C5C19CE3305}"/>
    <dgm:cxn modelId="{7E78A690-AB66-42EF-9876-47349F1395A2}" srcId="{269A8DB8-CA67-4547-BEB8-9DA4F2F631D4}" destId="{D8CBD634-293B-4855-86EE-1C14959519BA}" srcOrd="3" destOrd="0" parTransId="{C8B411A4-665C-47A1-BB6C-17CEF28EE6BE}" sibTransId="{FE55B359-2F6F-4DC5-B091-08E29530057F}"/>
    <dgm:cxn modelId="{C369A54B-A94B-4FE4-BDDB-097BAC32B1E8}" srcId="{1EA5B83F-347A-4FD0-BB23-E5133A6B5539}" destId="{8F8E2E2C-0643-4D3B-8507-F2916EA5A27E}" srcOrd="0" destOrd="0" parTransId="{2D33963A-672F-49E8-B663-E2AD3EA5F78A}" sibTransId="{BC8E8E59-F703-4DD8-A94A-E8E91050A3D9}"/>
    <dgm:cxn modelId="{F6AA97B2-1E68-4778-A6D2-993B31B7D745}" srcId="{269A8DB8-CA67-4547-BEB8-9DA4F2F631D4}" destId="{529215A9-7FB5-4DFC-97A4-80F9DF92659A}" srcOrd="5" destOrd="0" parTransId="{808D3F69-1B3B-4E28-9A6B-29A57DEAFE82}" sibTransId="{748AE38A-3C4D-4A0A-AAA7-268A011216C2}"/>
    <dgm:cxn modelId="{04C7BEBE-8C85-43E8-8A14-AAB1C877B79B}" srcId="{529215A9-7FB5-4DFC-97A4-80F9DF92659A}" destId="{68297B3C-47D1-4059-8942-EBBA17F383D8}" srcOrd="0" destOrd="0" parTransId="{50B6D142-0596-4269-A975-0CB52BC90C4D}" sibTransId="{BC86DD9D-61DA-4557-8403-3BC0A197C358}"/>
    <dgm:cxn modelId="{FEDB9163-BCD7-422C-8900-D2FC3814D526}" type="presOf" srcId="{94C70099-8B78-4AA6-9CBA-11917726164E}" destId="{662CA768-3302-4F78-A4A2-48B5222B8B8E}" srcOrd="0" destOrd="0" presId="urn:microsoft.com/office/officeart/2005/8/layout/vList5"/>
    <dgm:cxn modelId="{144474D0-7700-4DF1-91E1-7554A6648125}" type="presOf" srcId="{1EA5B83F-347A-4FD0-BB23-E5133A6B5539}" destId="{E872AEF1-0372-4779-AA67-A5A2CB111BB6}" srcOrd="0" destOrd="0" presId="urn:microsoft.com/office/officeart/2005/8/layout/vList5"/>
    <dgm:cxn modelId="{3DA2B635-4177-43E3-9695-90FDC8035185}" type="presOf" srcId="{4211F6EC-4579-4F0D-BDB1-4D74F4507D79}" destId="{9D80F55A-3DF6-4A5E-92E2-9A742B6DA9C0}" srcOrd="0" destOrd="0" presId="urn:microsoft.com/office/officeart/2005/8/layout/vList5"/>
    <dgm:cxn modelId="{C0643E5E-9615-4C24-9A2C-448AF7D62DAD}" type="presOf" srcId="{269A8DB8-CA67-4547-BEB8-9DA4F2F631D4}" destId="{41223101-E99F-4C0D-9F57-0949402F9A2C}" srcOrd="0" destOrd="0" presId="urn:microsoft.com/office/officeart/2005/8/layout/vList5"/>
    <dgm:cxn modelId="{318EFED0-8194-49F3-B507-A58ED73FD795}" type="presOf" srcId="{D8CBD634-293B-4855-86EE-1C14959519BA}" destId="{58D8D775-5AFB-4CA9-A175-3293CECDFCBD}" srcOrd="0" destOrd="0" presId="urn:microsoft.com/office/officeart/2005/8/layout/vList5"/>
    <dgm:cxn modelId="{21A53D0D-0F3E-4E76-85C9-DA584015B622}" type="presOf" srcId="{7426EEC3-D2D9-4841-8734-C426B6366ECC}" destId="{7CA83FFB-6108-40C2-82F2-9C3DC428F204}" srcOrd="0" destOrd="0" presId="urn:microsoft.com/office/officeart/2005/8/layout/vList5"/>
    <dgm:cxn modelId="{E87ACD49-A487-4FFD-ABBE-F78A225A730D}" srcId="{269A8DB8-CA67-4547-BEB8-9DA4F2F631D4}" destId="{63415281-E918-41AD-9F8F-834BA7243AEB}" srcOrd="2" destOrd="0" parTransId="{EAE718AE-F840-49A5-B134-9B336B0691C2}" sibTransId="{5A0C65AD-B803-40E2-BF3D-6E63973C9408}"/>
    <dgm:cxn modelId="{5D9D0B6C-F1E0-40C4-B14E-B13A598A2C82}" srcId="{63415281-E918-41AD-9F8F-834BA7243AEB}" destId="{94C70099-8B78-4AA6-9CBA-11917726164E}" srcOrd="0" destOrd="0" parTransId="{08DE5B36-46F7-4CE5-9989-D287D0DC0A7E}" sibTransId="{54E40FC0-A60C-4916-9832-AB98410B849F}"/>
    <dgm:cxn modelId="{6064B5BE-7507-430F-A5FA-48D7C8CDB3E8}" type="presOf" srcId="{03C5D3BC-1CC7-4023-9016-069B8CFFB633}" destId="{5611C441-80A8-40BC-9144-90075AE3F5DE}" srcOrd="0" destOrd="0" presId="urn:microsoft.com/office/officeart/2005/8/layout/vList5"/>
    <dgm:cxn modelId="{87D3B484-F17D-41BC-9E9D-883602419B10}" type="presOf" srcId="{E9B84945-8E0A-433F-9C56-06215DE15E2F}" destId="{D99C0E89-4177-479C-8E7B-F14EB31F8657}" srcOrd="0" destOrd="0" presId="urn:microsoft.com/office/officeart/2005/8/layout/vList5"/>
    <dgm:cxn modelId="{4CBAFBAF-D9F8-4B4E-90FF-A0A012365363}" type="presParOf" srcId="{41223101-E99F-4C0D-9F57-0949402F9A2C}" destId="{3B44D1ED-8C49-45E8-8FDA-CA31CA0672AD}" srcOrd="0" destOrd="0" presId="urn:microsoft.com/office/officeart/2005/8/layout/vList5"/>
    <dgm:cxn modelId="{F184BDED-3027-446D-A7D1-6D9214477880}" type="presParOf" srcId="{3B44D1ED-8C49-45E8-8FDA-CA31CA0672AD}" destId="{A7B775A3-A64C-4356-8164-B3E32DD03461}" srcOrd="0" destOrd="0" presId="urn:microsoft.com/office/officeart/2005/8/layout/vList5"/>
    <dgm:cxn modelId="{6CDEC1CD-7DC0-475A-875A-E036FCF52156}" type="presParOf" srcId="{3B44D1ED-8C49-45E8-8FDA-CA31CA0672AD}" destId="{7CA83FFB-6108-40C2-82F2-9C3DC428F204}" srcOrd="1" destOrd="0" presId="urn:microsoft.com/office/officeart/2005/8/layout/vList5"/>
    <dgm:cxn modelId="{07A47CAC-D98E-4137-AA77-69BA6F6FF4C6}" type="presParOf" srcId="{41223101-E99F-4C0D-9F57-0949402F9A2C}" destId="{9482E54D-1939-49FE-9A6C-1D841AEE71B3}" srcOrd="1" destOrd="0" presId="urn:microsoft.com/office/officeart/2005/8/layout/vList5"/>
    <dgm:cxn modelId="{36230A4B-3449-4E23-8431-32CEFD5C80BC}" type="presParOf" srcId="{41223101-E99F-4C0D-9F57-0949402F9A2C}" destId="{2CBD1122-AFC7-40FD-8469-75E03A942CB3}" srcOrd="2" destOrd="0" presId="urn:microsoft.com/office/officeart/2005/8/layout/vList5"/>
    <dgm:cxn modelId="{8944B06A-A67D-487B-BA12-6B0B3EAB6D65}" type="presParOf" srcId="{2CBD1122-AFC7-40FD-8469-75E03A942CB3}" destId="{E872AEF1-0372-4779-AA67-A5A2CB111BB6}" srcOrd="0" destOrd="0" presId="urn:microsoft.com/office/officeart/2005/8/layout/vList5"/>
    <dgm:cxn modelId="{757FE5D0-30DE-4E77-BBE7-5365E06F9ECE}" type="presParOf" srcId="{2CBD1122-AFC7-40FD-8469-75E03A942CB3}" destId="{1F5A998E-BCCC-4A7A-987C-0D01D4098180}" srcOrd="1" destOrd="0" presId="urn:microsoft.com/office/officeart/2005/8/layout/vList5"/>
    <dgm:cxn modelId="{9B75263D-3A50-4C31-AC44-ED32FC6D6C3E}" type="presParOf" srcId="{41223101-E99F-4C0D-9F57-0949402F9A2C}" destId="{0A9A4829-8ABA-4EF8-BE71-15DC4CA0AE1A}" srcOrd="3" destOrd="0" presId="urn:microsoft.com/office/officeart/2005/8/layout/vList5"/>
    <dgm:cxn modelId="{FD892C4E-48B9-49B3-B48C-DDBFEB928811}" type="presParOf" srcId="{41223101-E99F-4C0D-9F57-0949402F9A2C}" destId="{4C9883AA-7FD6-49BB-90C4-323ABEC07CC8}" srcOrd="4" destOrd="0" presId="urn:microsoft.com/office/officeart/2005/8/layout/vList5"/>
    <dgm:cxn modelId="{5E3630DA-E758-4DE7-A0BD-CC0B958AC282}" type="presParOf" srcId="{4C9883AA-7FD6-49BB-90C4-323ABEC07CC8}" destId="{DF63B420-67E9-48F9-9480-470F25EB3102}" srcOrd="0" destOrd="0" presId="urn:microsoft.com/office/officeart/2005/8/layout/vList5"/>
    <dgm:cxn modelId="{A12DCFE2-47D8-411E-BAB3-969C922AAAC8}" type="presParOf" srcId="{4C9883AA-7FD6-49BB-90C4-323ABEC07CC8}" destId="{662CA768-3302-4F78-A4A2-48B5222B8B8E}" srcOrd="1" destOrd="0" presId="urn:microsoft.com/office/officeart/2005/8/layout/vList5"/>
    <dgm:cxn modelId="{7070EAFD-B57B-473E-BB94-48CEB9894142}" type="presParOf" srcId="{41223101-E99F-4C0D-9F57-0949402F9A2C}" destId="{8F628CDB-68EA-4803-9521-CE3BF1C08D1A}" srcOrd="5" destOrd="0" presId="urn:microsoft.com/office/officeart/2005/8/layout/vList5"/>
    <dgm:cxn modelId="{FEC6A230-8E98-4B83-AAE1-AF0FFC081B50}" type="presParOf" srcId="{41223101-E99F-4C0D-9F57-0949402F9A2C}" destId="{86F62739-950F-4A5E-A785-71FB343451C8}" srcOrd="6" destOrd="0" presId="urn:microsoft.com/office/officeart/2005/8/layout/vList5"/>
    <dgm:cxn modelId="{2594494F-F2A5-4883-8A95-AF929BA9B857}" type="presParOf" srcId="{86F62739-950F-4A5E-A785-71FB343451C8}" destId="{58D8D775-5AFB-4CA9-A175-3293CECDFCBD}" srcOrd="0" destOrd="0" presId="urn:microsoft.com/office/officeart/2005/8/layout/vList5"/>
    <dgm:cxn modelId="{CC287793-83AA-4D54-9D04-3C619F8095CC}" type="presParOf" srcId="{86F62739-950F-4A5E-A785-71FB343451C8}" destId="{CF4979CD-4090-41A0-A841-A16A2B3CB98D}" srcOrd="1" destOrd="0" presId="urn:microsoft.com/office/officeart/2005/8/layout/vList5"/>
    <dgm:cxn modelId="{355CFEBF-D0E2-49BB-977E-6918BBE2B6AC}" type="presParOf" srcId="{41223101-E99F-4C0D-9F57-0949402F9A2C}" destId="{BB8BAD9F-8D59-4B7A-8496-D448EE0F2F04}" srcOrd="7" destOrd="0" presId="urn:microsoft.com/office/officeart/2005/8/layout/vList5"/>
    <dgm:cxn modelId="{5A1A399C-A92F-4823-B9E7-541591CAC614}" type="presParOf" srcId="{41223101-E99F-4C0D-9F57-0949402F9A2C}" destId="{A8C6C1F6-E10B-4DF0-843C-2D4B5AB32BD8}" srcOrd="8" destOrd="0" presId="urn:microsoft.com/office/officeart/2005/8/layout/vList5"/>
    <dgm:cxn modelId="{476530B9-9BE1-4382-ACDB-E58B11FA8C35}" type="presParOf" srcId="{A8C6C1F6-E10B-4DF0-843C-2D4B5AB32BD8}" destId="{D99C0E89-4177-479C-8E7B-F14EB31F8657}" srcOrd="0" destOrd="0" presId="urn:microsoft.com/office/officeart/2005/8/layout/vList5"/>
    <dgm:cxn modelId="{AEC2AD72-7BCC-411C-900E-8CF9FBEA7674}" type="presParOf" srcId="{A8C6C1F6-E10B-4DF0-843C-2D4B5AB32BD8}" destId="{7D1CD08B-9D0D-477A-86DA-B3F9172BF93A}" srcOrd="1" destOrd="0" presId="urn:microsoft.com/office/officeart/2005/8/layout/vList5"/>
    <dgm:cxn modelId="{AFB14187-F323-4581-854C-0338C140F6A3}" type="presParOf" srcId="{41223101-E99F-4C0D-9F57-0949402F9A2C}" destId="{8D40D0B6-9E8C-42A4-8A04-8BC4DC3473B5}" srcOrd="9" destOrd="0" presId="urn:microsoft.com/office/officeart/2005/8/layout/vList5"/>
    <dgm:cxn modelId="{1D89839A-D82F-4696-B393-672F6E00563F}" type="presParOf" srcId="{41223101-E99F-4C0D-9F57-0949402F9A2C}" destId="{691C7B3E-E160-4435-99A0-3E8DB074961E}" srcOrd="10" destOrd="0" presId="urn:microsoft.com/office/officeart/2005/8/layout/vList5"/>
    <dgm:cxn modelId="{71B6CC4B-1F77-471F-A522-22954F096C94}" type="presParOf" srcId="{691C7B3E-E160-4435-99A0-3E8DB074961E}" destId="{CC429C1B-BF3C-4525-832F-3BAE2A4B6EAE}" srcOrd="0" destOrd="0" presId="urn:microsoft.com/office/officeart/2005/8/layout/vList5"/>
    <dgm:cxn modelId="{A128712E-0859-4BB8-8170-94010C3C6750}" type="presParOf" srcId="{691C7B3E-E160-4435-99A0-3E8DB074961E}" destId="{2EB122AE-1EE4-4EAB-BFFB-631E817B5BF7}" srcOrd="1" destOrd="0" presId="urn:microsoft.com/office/officeart/2005/8/layout/vList5"/>
    <dgm:cxn modelId="{889B8EA8-BC8C-4085-AA8F-F0011B6E0668}" type="presParOf" srcId="{41223101-E99F-4C0D-9F57-0949402F9A2C}" destId="{488DA848-F3DA-4CF2-B4F6-BE2C0A2425D8}" srcOrd="11" destOrd="0" presId="urn:microsoft.com/office/officeart/2005/8/layout/vList5"/>
    <dgm:cxn modelId="{48459DF1-3A8F-43CC-8E79-3565FFD0E811}" type="presParOf" srcId="{41223101-E99F-4C0D-9F57-0949402F9A2C}" destId="{33B72213-9CAA-40F7-8E46-ADD8D5798C77}" srcOrd="12" destOrd="0" presId="urn:microsoft.com/office/officeart/2005/8/layout/vList5"/>
    <dgm:cxn modelId="{2B3207EF-EAC6-4279-936F-880FF6534E0F}" type="presParOf" srcId="{33B72213-9CAA-40F7-8E46-ADD8D5798C77}" destId="{9D80F55A-3DF6-4A5E-92E2-9A742B6DA9C0}" srcOrd="0" destOrd="0" presId="urn:microsoft.com/office/officeart/2005/8/layout/vList5"/>
    <dgm:cxn modelId="{A99AADF0-0CAD-4E00-851D-6F102818EC41}" type="presParOf" srcId="{33B72213-9CAA-40F7-8E46-ADD8D5798C77}" destId="{5611C441-80A8-40BC-9144-90075AE3F5DE}" srcOrd="1" destOrd="0" presId="urn:microsoft.com/office/officeart/2005/8/layout/vList5"/>
    <dgm:cxn modelId="{C0EA14F1-FE99-411A-8BC1-E33DDDB912AE}" type="presParOf" srcId="{41223101-E99F-4C0D-9F57-0949402F9A2C}" destId="{FB0A3834-A581-4EE8-A4BF-F30857085CD0}" srcOrd="13" destOrd="0" presId="urn:microsoft.com/office/officeart/2005/8/layout/vList5"/>
    <dgm:cxn modelId="{EED96366-93C6-428D-9012-5D050D53009C}" type="presParOf" srcId="{41223101-E99F-4C0D-9F57-0949402F9A2C}" destId="{161E65D9-A3C9-44BC-B970-0803A19BCE19}" srcOrd="14" destOrd="0" presId="urn:microsoft.com/office/officeart/2005/8/layout/vList5"/>
    <dgm:cxn modelId="{34AA070E-C58B-4101-B13B-C154E5D7D4CE}" type="presParOf" srcId="{161E65D9-A3C9-44BC-B970-0803A19BCE19}" destId="{899F00B5-301A-4D3B-A64D-86292FC8A79B}" srcOrd="0" destOrd="0" presId="urn:microsoft.com/office/officeart/2005/8/layout/vList5"/>
    <dgm:cxn modelId="{7682EAAE-7D6B-4077-A2AA-A0932839CD5B}" type="presParOf" srcId="{161E65D9-A3C9-44BC-B970-0803A19BCE19}" destId="{695E0AF2-3DDA-4D6C-9675-C2F60C3BEF6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94ACBB-61ED-4251-AD5F-54D089FCC65C}"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n-GB"/>
        </a:p>
      </dgm:t>
    </dgm:pt>
    <dgm:pt modelId="{C8D32930-0770-4F7F-8393-D8A7BED70B96}">
      <dgm:prSet phldrT="[Tex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Manual Testing</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178EF7EF-5948-424D-9AC5-6E76AE5584B7}" type="parTrans" cxnId="{5333FEDC-2807-4906-A64C-535359E8E70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EA18939C-D153-407E-9DE8-A25C2E4A3F2F}" type="sibTrans" cxnId="{5333FEDC-2807-4906-A64C-535359E8E703}">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19C0F264-41BE-4BCA-9C82-7F942C87078C}">
      <dgm:prSet phldrT="[Tex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SAST </a:t>
          </a:r>
        </a:p>
        <a:p>
          <a:r>
            <a:rPr lang="en-GB" sz="900" dirty="0" smtClean="0">
              <a:latin typeface="Segoe UI" panose="020B0502040204020203" pitchFamily="34" charset="0"/>
              <a:ea typeface="Segoe UI" panose="020B0502040204020203" pitchFamily="34" charset="0"/>
              <a:cs typeface="Segoe UI" panose="020B0502040204020203" pitchFamily="34" charset="0"/>
            </a:rPr>
            <a:t>(Static Application Security Testing)</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B795C77A-51FD-4775-A9DE-8A8AB95E0EBC}" type="parTrans" cxnId="{CB1DF635-E95A-4204-9B1A-D871F7042DB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1F295DA-3212-4996-A76F-4E5FD40AD09C}" type="sibTrans" cxnId="{CB1DF635-E95A-4204-9B1A-D871F7042DB9}">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07D57D5E-81F7-48F0-86BD-EC0647034BD5}">
      <dgm:prSet phldrT="[Tex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DAST</a:t>
          </a:r>
        </a:p>
        <a:p>
          <a:r>
            <a:rPr lang="en-GB" sz="900" dirty="0" smtClean="0">
              <a:latin typeface="Segoe UI" panose="020B0502040204020203" pitchFamily="34" charset="0"/>
              <a:ea typeface="Segoe UI" panose="020B0502040204020203" pitchFamily="34" charset="0"/>
              <a:cs typeface="Segoe UI" panose="020B0502040204020203" pitchFamily="34" charset="0"/>
            </a:rPr>
            <a:t>(Dynamic Application Security Testing)</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91E492C3-BDC2-409B-8FA6-3305BC7555CE}" type="parTrans" cxnId="{B9A8BFB3-71F5-4DD8-8186-2B849FFC072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BBF7E47-6BC3-44A4-B73F-8796457B9BDD}" type="sibTrans" cxnId="{B9A8BFB3-71F5-4DD8-8186-2B849FFC072D}">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BBFADC56-69C1-4773-97BB-B0362A7E66F8}">
      <dgm:prSet phldrT="[Text]" custT="1"/>
      <dgm:spPr/>
      <dgm:t>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IAST</a:t>
          </a:r>
        </a:p>
        <a:p>
          <a:r>
            <a:rPr lang="en-GB" sz="900" dirty="0" smtClean="0">
              <a:latin typeface="Segoe UI" panose="020B0502040204020203" pitchFamily="34" charset="0"/>
              <a:ea typeface="Segoe UI" panose="020B0502040204020203" pitchFamily="34" charset="0"/>
              <a:cs typeface="Segoe UI" panose="020B0502040204020203" pitchFamily="34" charset="0"/>
            </a:rPr>
            <a:t>(Interactive Application Security Testing)</a:t>
          </a:r>
          <a:endParaRPr lang="en-GB" sz="900" dirty="0">
            <a:latin typeface="Segoe UI" panose="020B0502040204020203" pitchFamily="34" charset="0"/>
            <a:ea typeface="Segoe UI" panose="020B0502040204020203" pitchFamily="34" charset="0"/>
            <a:cs typeface="Segoe UI" panose="020B0502040204020203" pitchFamily="34" charset="0"/>
          </a:endParaRPr>
        </a:p>
      </dgm:t>
    </dgm:pt>
    <dgm:pt modelId="{6B14198C-FDEE-4510-B519-D7546F418A06}" type="parTrans" cxnId="{BF6CB58A-CE94-4DAB-9BB7-57651E15EF7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F39793C0-6E7C-4999-BDD6-1F571A9311B0}" type="sibTrans" cxnId="{BF6CB58A-CE94-4DAB-9BB7-57651E15EF7A}">
      <dgm:prSet/>
      <dgm:spPr/>
      <dgm:t>
        <a:bodyPr/>
        <a:lstStyle/>
        <a:p>
          <a:endParaRPr lang="en-GB" sz="900">
            <a:latin typeface="Segoe UI" panose="020B0502040204020203" pitchFamily="34" charset="0"/>
            <a:ea typeface="Segoe UI" panose="020B0502040204020203" pitchFamily="34" charset="0"/>
            <a:cs typeface="Segoe UI" panose="020B0502040204020203" pitchFamily="34" charset="0"/>
          </a:endParaRPr>
        </a:p>
      </dgm:t>
    </dgm:pt>
    <dgm:pt modelId="{65AD95FE-9C80-4B3E-B80D-0BD228527B6F}" type="pres">
      <dgm:prSet presAssocID="{0094ACBB-61ED-4251-AD5F-54D089FCC65C}" presName="Name0" presStyleCnt="0">
        <dgm:presLayoutVars>
          <dgm:dir/>
          <dgm:resizeHandles val="exact"/>
        </dgm:presLayoutVars>
      </dgm:prSet>
      <dgm:spPr/>
      <dgm:t>
        <a:bodyPr/>
        <a:lstStyle/>
        <a:p>
          <a:endParaRPr lang="en-GB"/>
        </a:p>
      </dgm:t>
    </dgm:pt>
    <dgm:pt modelId="{0390FE49-E6CB-4281-A4B3-59CA5D1712D8}" type="pres">
      <dgm:prSet presAssocID="{C8D32930-0770-4F7F-8393-D8A7BED70B96}" presName="Name5" presStyleLbl="vennNode1" presStyleIdx="0" presStyleCnt="4">
        <dgm:presLayoutVars>
          <dgm:bulletEnabled val="1"/>
        </dgm:presLayoutVars>
      </dgm:prSet>
      <dgm:spPr/>
      <dgm:t>
        <a:bodyPr/>
        <a:lstStyle/>
        <a:p>
          <a:endParaRPr lang="en-GB"/>
        </a:p>
      </dgm:t>
    </dgm:pt>
    <dgm:pt modelId="{A1210C45-7A81-4CBD-B4A7-F0CCC00C7B16}" type="pres">
      <dgm:prSet presAssocID="{EA18939C-D153-407E-9DE8-A25C2E4A3F2F}" presName="space" presStyleCnt="0"/>
      <dgm:spPr/>
      <dgm:t>
        <a:bodyPr/>
        <a:lstStyle/>
        <a:p>
          <a:endParaRPr lang="en-GB"/>
        </a:p>
      </dgm:t>
    </dgm:pt>
    <dgm:pt modelId="{DCC6CA26-AD06-40EC-88D7-22B60EE405A1}" type="pres">
      <dgm:prSet presAssocID="{19C0F264-41BE-4BCA-9C82-7F942C87078C}" presName="Name5" presStyleLbl="vennNode1" presStyleIdx="1" presStyleCnt="4">
        <dgm:presLayoutVars>
          <dgm:bulletEnabled val="1"/>
        </dgm:presLayoutVars>
      </dgm:prSet>
      <dgm:spPr/>
      <dgm:t>
        <a:bodyPr/>
        <a:lstStyle/>
        <a:p>
          <a:endParaRPr lang="en-GB"/>
        </a:p>
      </dgm:t>
    </dgm:pt>
    <dgm:pt modelId="{BEACCE61-507F-40B0-8893-136E872F2D61}" type="pres">
      <dgm:prSet presAssocID="{F1F295DA-3212-4996-A76F-4E5FD40AD09C}" presName="space" presStyleCnt="0"/>
      <dgm:spPr/>
      <dgm:t>
        <a:bodyPr/>
        <a:lstStyle/>
        <a:p>
          <a:endParaRPr lang="en-GB"/>
        </a:p>
      </dgm:t>
    </dgm:pt>
    <dgm:pt modelId="{185C7CE7-0A70-4BCD-B83E-B6BD3F568FD4}" type="pres">
      <dgm:prSet presAssocID="{07D57D5E-81F7-48F0-86BD-EC0647034BD5}" presName="Name5" presStyleLbl="vennNode1" presStyleIdx="2" presStyleCnt="4">
        <dgm:presLayoutVars>
          <dgm:bulletEnabled val="1"/>
        </dgm:presLayoutVars>
      </dgm:prSet>
      <dgm:spPr/>
      <dgm:t>
        <a:bodyPr/>
        <a:lstStyle/>
        <a:p>
          <a:endParaRPr lang="en-GB"/>
        </a:p>
      </dgm:t>
    </dgm:pt>
    <dgm:pt modelId="{3DECD18C-B401-45DD-80FD-16A1012DE807}" type="pres">
      <dgm:prSet presAssocID="{6BBF7E47-6BC3-44A4-B73F-8796457B9BDD}" presName="space" presStyleCnt="0"/>
      <dgm:spPr/>
      <dgm:t>
        <a:bodyPr/>
        <a:lstStyle/>
        <a:p>
          <a:endParaRPr lang="en-GB"/>
        </a:p>
      </dgm:t>
    </dgm:pt>
    <dgm:pt modelId="{088BB546-5075-4AAF-B406-CF6133B04014}" type="pres">
      <dgm:prSet presAssocID="{BBFADC56-69C1-4773-97BB-B0362A7E66F8}" presName="Name5" presStyleLbl="vennNode1" presStyleIdx="3" presStyleCnt="4">
        <dgm:presLayoutVars>
          <dgm:bulletEnabled val="1"/>
        </dgm:presLayoutVars>
      </dgm:prSet>
      <dgm:spPr/>
      <dgm:t>
        <a:bodyPr/>
        <a:lstStyle/>
        <a:p>
          <a:endParaRPr lang="en-GB"/>
        </a:p>
      </dgm:t>
    </dgm:pt>
  </dgm:ptLst>
  <dgm:cxnLst>
    <dgm:cxn modelId="{5333FEDC-2807-4906-A64C-535359E8E703}" srcId="{0094ACBB-61ED-4251-AD5F-54D089FCC65C}" destId="{C8D32930-0770-4F7F-8393-D8A7BED70B96}" srcOrd="0" destOrd="0" parTransId="{178EF7EF-5948-424D-9AC5-6E76AE5584B7}" sibTransId="{EA18939C-D153-407E-9DE8-A25C2E4A3F2F}"/>
    <dgm:cxn modelId="{FAD99C4C-ECBD-4C06-9127-350B977339BF}" type="presOf" srcId="{19C0F264-41BE-4BCA-9C82-7F942C87078C}" destId="{DCC6CA26-AD06-40EC-88D7-22B60EE405A1}" srcOrd="0" destOrd="0" presId="urn:microsoft.com/office/officeart/2005/8/layout/venn3"/>
    <dgm:cxn modelId="{87C9FF72-EE46-48F8-A179-545FB8C36372}" type="presOf" srcId="{0094ACBB-61ED-4251-AD5F-54D089FCC65C}" destId="{65AD95FE-9C80-4B3E-B80D-0BD228527B6F}" srcOrd="0" destOrd="0" presId="urn:microsoft.com/office/officeart/2005/8/layout/venn3"/>
    <dgm:cxn modelId="{BF6CB58A-CE94-4DAB-9BB7-57651E15EF7A}" srcId="{0094ACBB-61ED-4251-AD5F-54D089FCC65C}" destId="{BBFADC56-69C1-4773-97BB-B0362A7E66F8}" srcOrd="3" destOrd="0" parTransId="{6B14198C-FDEE-4510-B519-D7546F418A06}" sibTransId="{F39793C0-6E7C-4999-BDD6-1F571A9311B0}"/>
    <dgm:cxn modelId="{CB1DF635-E95A-4204-9B1A-D871F7042DB9}" srcId="{0094ACBB-61ED-4251-AD5F-54D089FCC65C}" destId="{19C0F264-41BE-4BCA-9C82-7F942C87078C}" srcOrd="1" destOrd="0" parTransId="{B795C77A-51FD-4775-A9DE-8A8AB95E0EBC}" sibTransId="{F1F295DA-3212-4996-A76F-4E5FD40AD09C}"/>
    <dgm:cxn modelId="{749BB335-B772-412B-8C7E-8213ABA647CF}" type="presOf" srcId="{07D57D5E-81F7-48F0-86BD-EC0647034BD5}" destId="{185C7CE7-0A70-4BCD-B83E-B6BD3F568FD4}" srcOrd="0" destOrd="0" presId="urn:microsoft.com/office/officeart/2005/8/layout/venn3"/>
    <dgm:cxn modelId="{C3575DED-57D5-4709-AE8C-FBB3F44378D9}" type="presOf" srcId="{BBFADC56-69C1-4773-97BB-B0362A7E66F8}" destId="{088BB546-5075-4AAF-B406-CF6133B04014}" srcOrd="0" destOrd="0" presId="urn:microsoft.com/office/officeart/2005/8/layout/venn3"/>
    <dgm:cxn modelId="{B9A8BFB3-71F5-4DD8-8186-2B849FFC072D}" srcId="{0094ACBB-61ED-4251-AD5F-54D089FCC65C}" destId="{07D57D5E-81F7-48F0-86BD-EC0647034BD5}" srcOrd="2" destOrd="0" parTransId="{91E492C3-BDC2-409B-8FA6-3305BC7555CE}" sibTransId="{6BBF7E47-6BC3-44A4-B73F-8796457B9BDD}"/>
    <dgm:cxn modelId="{7891ABBA-ED59-4989-A255-37D7F6CBEE46}" type="presOf" srcId="{C8D32930-0770-4F7F-8393-D8A7BED70B96}" destId="{0390FE49-E6CB-4281-A4B3-59CA5D1712D8}" srcOrd="0" destOrd="0" presId="urn:microsoft.com/office/officeart/2005/8/layout/venn3"/>
    <dgm:cxn modelId="{FB87FAD3-4955-4E07-A4D1-BB93EA1A4F95}" type="presParOf" srcId="{65AD95FE-9C80-4B3E-B80D-0BD228527B6F}" destId="{0390FE49-E6CB-4281-A4B3-59CA5D1712D8}" srcOrd="0" destOrd="0" presId="urn:microsoft.com/office/officeart/2005/8/layout/venn3"/>
    <dgm:cxn modelId="{8A3BCC1C-DF14-4EC4-B253-A10F374818EE}" type="presParOf" srcId="{65AD95FE-9C80-4B3E-B80D-0BD228527B6F}" destId="{A1210C45-7A81-4CBD-B4A7-F0CCC00C7B16}" srcOrd="1" destOrd="0" presId="urn:microsoft.com/office/officeart/2005/8/layout/venn3"/>
    <dgm:cxn modelId="{7DF3FE8D-758B-4C80-B80F-5C7E40A63AB2}" type="presParOf" srcId="{65AD95FE-9C80-4B3E-B80D-0BD228527B6F}" destId="{DCC6CA26-AD06-40EC-88D7-22B60EE405A1}" srcOrd="2" destOrd="0" presId="urn:microsoft.com/office/officeart/2005/8/layout/venn3"/>
    <dgm:cxn modelId="{CEF32194-0062-4F66-B8CF-AFC2389A9344}" type="presParOf" srcId="{65AD95FE-9C80-4B3E-B80D-0BD228527B6F}" destId="{BEACCE61-507F-40B0-8893-136E872F2D61}" srcOrd="3" destOrd="0" presId="urn:microsoft.com/office/officeart/2005/8/layout/venn3"/>
    <dgm:cxn modelId="{98CBC166-49DA-44E6-A518-EDD05A3D7EAA}" type="presParOf" srcId="{65AD95FE-9C80-4B3E-B80D-0BD228527B6F}" destId="{185C7CE7-0A70-4BCD-B83E-B6BD3F568FD4}" srcOrd="4" destOrd="0" presId="urn:microsoft.com/office/officeart/2005/8/layout/venn3"/>
    <dgm:cxn modelId="{1CE24460-9640-4E5C-AF83-15CD9475D62A}" type="presParOf" srcId="{65AD95FE-9C80-4B3E-B80D-0BD228527B6F}" destId="{3DECD18C-B401-45DD-80FD-16A1012DE807}" srcOrd="5" destOrd="0" presId="urn:microsoft.com/office/officeart/2005/8/layout/venn3"/>
    <dgm:cxn modelId="{768247B1-6AFB-424B-9E0B-D1CB70561829}" type="presParOf" srcId="{65AD95FE-9C80-4B3E-B80D-0BD228527B6F}" destId="{088BB546-5075-4AAF-B406-CF6133B04014}"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2589E-FB95-4EF2-917D-C90B4D712D0B}">
      <dsp:nvSpPr>
        <dsp:cNvPr id="0" name=""/>
        <dsp:cNvSpPr/>
      </dsp:nvSpPr>
      <dsp:spPr>
        <a:xfrm>
          <a:off x="1958985" y="1610503"/>
          <a:ext cx="1890572" cy="1890572"/>
        </a:xfrm>
        <a:prstGeom prst="gear9">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GB" sz="1000" b="1" kern="1200" smtClean="0"/>
            <a:t>Testing</a:t>
          </a:r>
          <a:endParaRPr lang="en-GB" sz="1000" b="1" kern="1200" dirty="0"/>
        </a:p>
      </dsp:txBody>
      <dsp:txXfrm>
        <a:off x="2339074" y="2053360"/>
        <a:ext cx="1130394" cy="971794"/>
      </dsp:txXfrm>
    </dsp:sp>
    <dsp:sp modelId="{24999BAC-0B7A-4BA7-AB03-D3702A2A8FA1}">
      <dsp:nvSpPr>
        <dsp:cNvPr id="0" name=""/>
        <dsp:cNvSpPr/>
      </dsp:nvSpPr>
      <dsp:spPr>
        <a:xfrm>
          <a:off x="1792573" y="2823990"/>
          <a:ext cx="1131748" cy="305142"/>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GB" sz="800" b="1"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Functional</a:t>
          </a:r>
          <a:endParaRPr lang="en-GB" sz="8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355600">
            <a:lnSpc>
              <a:spcPct val="90000"/>
            </a:lnSpc>
            <a:spcBef>
              <a:spcPct val="0"/>
            </a:spcBef>
            <a:spcAft>
              <a:spcPct val="15000"/>
            </a:spcAft>
            <a:buChar char="••"/>
          </a:pPr>
          <a:r>
            <a:rPr lang="en-GB" sz="800" b="1" kern="1200" smtClean="0">
              <a:solidFill>
                <a:srgbClr val="002060"/>
              </a:solidFill>
              <a:latin typeface="Segoe UI" panose="020B0502040204020203" pitchFamily="34" charset="0"/>
              <a:ea typeface="Segoe UI" panose="020B0502040204020203" pitchFamily="34" charset="0"/>
              <a:cs typeface="Segoe UI" panose="020B0502040204020203" pitchFamily="34" charset="0"/>
            </a:rPr>
            <a:t>Non-Functional</a:t>
          </a:r>
          <a:endParaRPr lang="en-GB" sz="8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dsp:txBody>
      <dsp:txXfrm>
        <a:off x="1801510" y="2832927"/>
        <a:ext cx="1113874" cy="287268"/>
      </dsp:txXfrm>
    </dsp:sp>
    <dsp:sp modelId="{303EAA72-3D02-4CCA-9C87-C265DD5109B7}">
      <dsp:nvSpPr>
        <dsp:cNvPr id="0" name=""/>
        <dsp:cNvSpPr/>
      </dsp:nvSpPr>
      <dsp:spPr>
        <a:xfrm>
          <a:off x="558332" y="1017991"/>
          <a:ext cx="1843122" cy="1758383"/>
        </a:xfrm>
        <a:prstGeom prst="gear6">
          <a:avLst/>
        </a:prstGeom>
        <a:gradFill rotWithShape="0">
          <a:gsLst>
            <a:gs pos="0">
              <a:schemeClr val="accent4">
                <a:shade val="80000"/>
                <a:hueOff val="333893"/>
                <a:satOff val="-46235"/>
                <a:lumOff val="22819"/>
                <a:alphaOff val="0"/>
                <a:shade val="51000"/>
                <a:satMod val="130000"/>
              </a:schemeClr>
            </a:gs>
            <a:gs pos="80000">
              <a:schemeClr val="accent4">
                <a:shade val="80000"/>
                <a:hueOff val="333893"/>
                <a:satOff val="-46235"/>
                <a:lumOff val="22819"/>
                <a:alphaOff val="0"/>
                <a:shade val="93000"/>
                <a:satMod val="130000"/>
              </a:schemeClr>
            </a:gs>
            <a:gs pos="100000">
              <a:schemeClr val="accent4">
                <a:shade val="80000"/>
                <a:hueOff val="333893"/>
                <a:satOff val="-46235"/>
                <a:lumOff val="228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GB" sz="1000" b="1" kern="1200" smtClean="0"/>
            <a:t>Development</a:t>
          </a:r>
          <a:endParaRPr lang="en-GB" sz="1000" b="1" kern="1200" dirty="0" smtClean="0"/>
        </a:p>
      </dsp:txBody>
      <dsp:txXfrm>
        <a:off x="1013328" y="1463345"/>
        <a:ext cx="933130" cy="867675"/>
      </dsp:txXfrm>
    </dsp:sp>
    <dsp:sp modelId="{1A9D82D2-E5BC-46A9-9B07-4DB3EA9D94C6}">
      <dsp:nvSpPr>
        <dsp:cNvPr id="0" name=""/>
        <dsp:cNvSpPr/>
      </dsp:nvSpPr>
      <dsp:spPr>
        <a:xfrm>
          <a:off x="677826" y="2042777"/>
          <a:ext cx="671818" cy="290589"/>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333893"/>
              <a:satOff val="-46235"/>
              <a:lumOff val="228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GB" sz="900" b="1" kern="120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rPr>
            <a:t>Scrum</a:t>
          </a:r>
          <a:endParaRPr lang="en-GB" sz="900" b="1" kern="1200" dirty="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b="1" kern="120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rPr>
            <a:t>Kanban</a:t>
          </a:r>
          <a:endParaRPr lang="en-GB" sz="900" b="1" kern="1200" dirty="0" smtClean="0">
            <a:solidFill>
              <a:schemeClr val="tx2">
                <a:lumMod val="60000"/>
                <a:lumOff val="40000"/>
              </a:schemeClr>
            </a:solidFill>
            <a:latin typeface="Segoe UI" panose="020B0502040204020203" pitchFamily="34" charset="0"/>
            <a:ea typeface="Segoe UI" panose="020B0502040204020203" pitchFamily="34" charset="0"/>
            <a:cs typeface="Segoe UI" panose="020B0502040204020203" pitchFamily="34" charset="0"/>
          </a:endParaRPr>
        </a:p>
      </dsp:txBody>
      <dsp:txXfrm>
        <a:off x="686337" y="2051288"/>
        <a:ext cx="654796" cy="273567"/>
      </dsp:txXfrm>
    </dsp:sp>
    <dsp:sp modelId="{66658FEE-3C8F-414E-B89D-BE6B17250F99}">
      <dsp:nvSpPr>
        <dsp:cNvPr id="0" name=""/>
        <dsp:cNvSpPr/>
      </dsp:nvSpPr>
      <dsp:spPr>
        <a:xfrm rot="20700000">
          <a:off x="1434654" y="135333"/>
          <a:ext cx="1736143" cy="1506631"/>
        </a:xfrm>
        <a:prstGeom prst="gear6">
          <a:avLst/>
        </a:prstGeom>
        <a:gradFill rotWithShape="0">
          <a:gsLst>
            <a:gs pos="0">
              <a:schemeClr val="accent4">
                <a:shade val="80000"/>
                <a:hueOff val="667786"/>
                <a:satOff val="-92471"/>
                <a:lumOff val="45639"/>
                <a:alphaOff val="0"/>
                <a:shade val="51000"/>
                <a:satMod val="130000"/>
              </a:schemeClr>
            </a:gs>
            <a:gs pos="80000">
              <a:schemeClr val="accent4">
                <a:shade val="80000"/>
                <a:hueOff val="667786"/>
                <a:satOff val="-92471"/>
                <a:lumOff val="45639"/>
                <a:alphaOff val="0"/>
                <a:shade val="93000"/>
                <a:satMod val="130000"/>
              </a:schemeClr>
            </a:gs>
            <a:gs pos="100000">
              <a:schemeClr val="accent4">
                <a:shade val="80000"/>
                <a:hueOff val="667786"/>
                <a:satOff val="-92471"/>
                <a:lumOff val="4563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GB" sz="1000" b="1" kern="1200" dirty="0" smtClean="0"/>
            <a:t>Requirements</a:t>
          </a:r>
          <a:endParaRPr lang="en-GB" sz="1000" b="1" kern="1200" dirty="0"/>
        </a:p>
      </dsp:txBody>
      <dsp:txXfrm rot="-20700000">
        <a:off x="1829054" y="452168"/>
        <a:ext cx="947343" cy="872960"/>
      </dsp:txXfrm>
    </dsp:sp>
    <dsp:sp modelId="{73BDBBE7-6075-47E1-A877-8E88DF0F9C6E}">
      <dsp:nvSpPr>
        <dsp:cNvPr id="0" name=""/>
        <dsp:cNvSpPr/>
      </dsp:nvSpPr>
      <dsp:spPr>
        <a:xfrm>
          <a:off x="2593235" y="132062"/>
          <a:ext cx="775981" cy="528087"/>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667786"/>
              <a:satOff val="-92471"/>
              <a:lumOff val="456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GB" sz="800" b="1" kern="1200" smtClean="0">
              <a:latin typeface="Segoe UI" panose="020B0502040204020203" pitchFamily="34" charset="0"/>
              <a:ea typeface="Segoe UI" panose="020B0502040204020203" pitchFamily="34" charset="0"/>
              <a:cs typeface="Segoe UI" panose="020B0502040204020203" pitchFamily="34" charset="0"/>
            </a:rPr>
            <a:t>Architecture</a:t>
          </a:r>
          <a:endParaRPr lang="en-GB" sz="800" b="1"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355600">
            <a:lnSpc>
              <a:spcPct val="90000"/>
            </a:lnSpc>
            <a:spcBef>
              <a:spcPct val="0"/>
            </a:spcBef>
            <a:spcAft>
              <a:spcPct val="15000"/>
            </a:spcAft>
            <a:buChar char="••"/>
          </a:pPr>
          <a:r>
            <a:rPr lang="en-GB" sz="800" b="1" kern="1200" smtClean="0">
              <a:latin typeface="Segoe UI" panose="020B0502040204020203" pitchFamily="34" charset="0"/>
              <a:ea typeface="Segoe UI" panose="020B0502040204020203" pitchFamily="34" charset="0"/>
              <a:cs typeface="Segoe UI" panose="020B0502040204020203" pitchFamily="34" charset="0"/>
            </a:rPr>
            <a:t>Customer</a:t>
          </a:r>
          <a:endParaRPr lang="en-GB" sz="800" b="1"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355600">
            <a:lnSpc>
              <a:spcPct val="90000"/>
            </a:lnSpc>
            <a:spcBef>
              <a:spcPct val="0"/>
            </a:spcBef>
            <a:spcAft>
              <a:spcPct val="15000"/>
            </a:spcAft>
            <a:buChar char="••"/>
          </a:pPr>
          <a:r>
            <a:rPr lang="en-GB" sz="800" b="1" kern="1200" smtClean="0">
              <a:latin typeface="Segoe UI" panose="020B0502040204020203" pitchFamily="34" charset="0"/>
              <a:ea typeface="Segoe UI" panose="020B0502040204020203" pitchFamily="34" charset="0"/>
              <a:cs typeface="Segoe UI" panose="020B0502040204020203" pitchFamily="34" charset="0"/>
            </a:rPr>
            <a:t>Business</a:t>
          </a:r>
          <a:endParaRPr lang="en-GB" sz="8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608702" y="147529"/>
        <a:ext cx="745047" cy="497153"/>
      </dsp:txXfrm>
    </dsp:sp>
    <dsp:sp modelId="{324C53CD-4B19-4C64-891B-E99B8DD8E14C}">
      <dsp:nvSpPr>
        <dsp:cNvPr id="0" name=""/>
        <dsp:cNvSpPr/>
      </dsp:nvSpPr>
      <dsp:spPr>
        <a:xfrm>
          <a:off x="1805480" y="1329815"/>
          <a:ext cx="2419932" cy="2419932"/>
        </a:xfrm>
        <a:prstGeom prst="circularArrow">
          <a:avLst>
            <a:gd name="adj1" fmla="val 4687"/>
            <a:gd name="adj2" fmla="val 299029"/>
            <a:gd name="adj3" fmla="val 2495039"/>
            <a:gd name="adj4" fmla="val 15907562"/>
            <a:gd name="adj5" fmla="val 5469"/>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48095FB-12B4-4866-BF64-394E77A2DD60}">
      <dsp:nvSpPr>
        <dsp:cNvPr id="0" name=""/>
        <dsp:cNvSpPr/>
      </dsp:nvSpPr>
      <dsp:spPr>
        <a:xfrm>
          <a:off x="615512" y="862662"/>
          <a:ext cx="1758232" cy="1758232"/>
        </a:xfrm>
        <a:prstGeom prst="leftCircularArrow">
          <a:avLst>
            <a:gd name="adj1" fmla="val 6452"/>
            <a:gd name="adj2" fmla="val 429999"/>
            <a:gd name="adj3" fmla="val 10489124"/>
            <a:gd name="adj4" fmla="val 14837806"/>
            <a:gd name="adj5" fmla="val 7527"/>
          </a:avLst>
        </a:prstGeom>
        <a:gradFill rotWithShape="0">
          <a:gsLst>
            <a:gs pos="0">
              <a:schemeClr val="accent4">
                <a:shade val="90000"/>
                <a:hueOff val="344214"/>
                <a:satOff val="-46235"/>
                <a:lumOff val="22357"/>
                <a:alphaOff val="0"/>
                <a:shade val="51000"/>
                <a:satMod val="130000"/>
              </a:schemeClr>
            </a:gs>
            <a:gs pos="80000">
              <a:schemeClr val="accent4">
                <a:shade val="90000"/>
                <a:hueOff val="344214"/>
                <a:satOff val="-46235"/>
                <a:lumOff val="22357"/>
                <a:alphaOff val="0"/>
                <a:shade val="93000"/>
                <a:satMod val="130000"/>
              </a:schemeClr>
            </a:gs>
            <a:gs pos="100000">
              <a:schemeClr val="accent4">
                <a:shade val="90000"/>
                <a:hueOff val="344214"/>
                <a:satOff val="-46235"/>
                <a:lumOff val="223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27AF02-BCF1-4A9E-83ED-B4D8227FEE4E}">
      <dsp:nvSpPr>
        <dsp:cNvPr id="0" name=""/>
        <dsp:cNvSpPr/>
      </dsp:nvSpPr>
      <dsp:spPr>
        <a:xfrm>
          <a:off x="1317517" y="-76777"/>
          <a:ext cx="1895728" cy="1895728"/>
        </a:xfrm>
        <a:prstGeom prst="circularArrow">
          <a:avLst>
            <a:gd name="adj1" fmla="val 5984"/>
            <a:gd name="adj2" fmla="val 394124"/>
            <a:gd name="adj3" fmla="val 13313824"/>
            <a:gd name="adj4" fmla="val 10508221"/>
            <a:gd name="adj5" fmla="val 6981"/>
          </a:avLst>
        </a:prstGeom>
        <a:gradFill rotWithShape="0">
          <a:gsLst>
            <a:gs pos="0">
              <a:schemeClr val="accent4">
                <a:shade val="90000"/>
                <a:hueOff val="688427"/>
                <a:satOff val="-92471"/>
                <a:lumOff val="44714"/>
                <a:alphaOff val="0"/>
                <a:shade val="51000"/>
                <a:satMod val="130000"/>
              </a:schemeClr>
            </a:gs>
            <a:gs pos="80000">
              <a:schemeClr val="accent4">
                <a:shade val="90000"/>
                <a:hueOff val="688427"/>
                <a:satOff val="-92471"/>
                <a:lumOff val="44714"/>
                <a:alphaOff val="0"/>
                <a:shade val="93000"/>
                <a:satMod val="130000"/>
              </a:schemeClr>
            </a:gs>
            <a:gs pos="100000">
              <a:schemeClr val="accent4">
                <a:shade val="90000"/>
                <a:hueOff val="688427"/>
                <a:satOff val="-92471"/>
                <a:lumOff val="447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DFC4C-FEAA-4014-BE19-4A3BD19E3AF6}">
      <dsp:nvSpPr>
        <dsp:cNvPr id="0" name=""/>
        <dsp:cNvSpPr/>
      </dsp:nvSpPr>
      <dsp:spPr>
        <a:xfrm rot="5400000">
          <a:off x="-232307" y="234692"/>
          <a:ext cx="1548715" cy="1084100"/>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b="1" kern="1200" smtClean="0">
              <a:latin typeface="Segoe UI" panose="020B0502040204020203" pitchFamily="34" charset="0"/>
              <a:ea typeface="Segoe UI" panose="020B0502040204020203" pitchFamily="34" charset="0"/>
              <a:cs typeface="Segoe UI" panose="020B0502040204020203" pitchFamily="34" charset="0"/>
            </a:rPr>
            <a:t>Testing Requested</a:t>
          </a:r>
          <a:endParaRPr lang="en-GB" sz="1200" b="1"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 y="544434"/>
        <a:ext cx="1084100" cy="464615"/>
      </dsp:txXfrm>
    </dsp:sp>
    <dsp:sp modelId="{94538F46-4421-4DC9-B7CB-1EB86251844A}">
      <dsp:nvSpPr>
        <dsp:cNvPr id="0" name=""/>
        <dsp:cNvSpPr/>
      </dsp:nvSpPr>
      <dsp:spPr>
        <a:xfrm rot="5400000">
          <a:off x="2110962" y="-1024476"/>
          <a:ext cx="1006664" cy="3060388"/>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Pre-agreed security engagement schedule</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dirty="0" smtClean="0">
              <a:latin typeface="Segoe UI" panose="020B0502040204020203" pitchFamily="34" charset="0"/>
              <a:ea typeface="Segoe UI" panose="020B0502040204020203" pitchFamily="34" charset="0"/>
              <a:cs typeface="Segoe UI" panose="020B0502040204020203" pitchFamily="34" charset="0"/>
            </a:rPr>
            <a:t>NESI raised per engagement</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Scope, primary &amp; secondary objectives defined per engagement</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Supplier engaged</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Security Services Operations (SOC) informed</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084101" y="51526"/>
        <a:ext cx="3011247" cy="908382"/>
      </dsp:txXfrm>
    </dsp:sp>
    <dsp:sp modelId="{CB5049B1-A533-4AFD-9A86-96003D5BDC34}">
      <dsp:nvSpPr>
        <dsp:cNvPr id="0" name=""/>
        <dsp:cNvSpPr/>
      </dsp:nvSpPr>
      <dsp:spPr>
        <a:xfrm rot="5400000">
          <a:off x="-232307" y="1588734"/>
          <a:ext cx="1548715" cy="1084100"/>
        </a:xfrm>
        <a:prstGeom prst="chevron">
          <a:avLst/>
        </a:prstGeom>
        <a:solidFill>
          <a:schemeClr val="accent5">
            <a:hueOff val="4421158"/>
            <a:satOff val="7323"/>
            <a:lumOff val="-11470"/>
            <a:alphaOff val="0"/>
          </a:schemeClr>
        </a:solidFill>
        <a:ln w="25400" cap="flat" cmpd="sng" algn="ctr">
          <a:solidFill>
            <a:schemeClr val="accent5">
              <a:hueOff val="4421158"/>
              <a:satOff val="7323"/>
              <a:lumOff val="-1147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b="1" kern="1200" dirty="0" smtClean="0">
              <a:latin typeface="Segoe UI" panose="020B0502040204020203" pitchFamily="34" charset="0"/>
              <a:ea typeface="Segoe UI" panose="020B0502040204020203" pitchFamily="34" charset="0"/>
              <a:cs typeface="Segoe UI" panose="020B0502040204020203" pitchFamily="34" charset="0"/>
            </a:rPr>
            <a:t>Testing Execution</a:t>
          </a:r>
          <a:endParaRPr lang="en-GB" sz="1200" b="1"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 y="1898476"/>
        <a:ext cx="1084100" cy="464615"/>
      </dsp:txXfrm>
    </dsp:sp>
    <dsp:sp modelId="{0C919883-F064-4609-99F2-A39D825CFA62}">
      <dsp:nvSpPr>
        <dsp:cNvPr id="0" name=""/>
        <dsp:cNvSpPr/>
      </dsp:nvSpPr>
      <dsp:spPr>
        <a:xfrm rot="5400000">
          <a:off x="2110962" y="329565"/>
          <a:ext cx="1006664" cy="3060388"/>
        </a:xfrm>
        <a:prstGeom prst="round2SameRect">
          <a:avLst/>
        </a:prstGeom>
        <a:solidFill>
          <a:schemeClr val="lt1">
            <a:alpha val="90000"/>
            <a:hueOff val="0"/>
            <a:satOff val="0"/>
            <a:lumOff val="0"/>
            <a:alphaOff val="0"/>
          </a:schemeClr>
        </a:solidFill>
        <a:ln w="25400" cap="flat" cmpd="sng" algn="ctr">
          <a:solidFill>
            <a:schemeClr val="accent5">
              <a:hueOff val="4421158"/>
              <a:satOff val="7323"/>
              <a:lumOff val="-114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Supplier on-site for duration of execution</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Supplier access to scope, objectives, environment information, solution designs, previous runs, defect information &amp; security policies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Supplier has required system access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084101" y="1405568"/>
        <a:ext cx="3011247" cy="908382"/>
      </dsp:txXfrm>
    </dsp:sp>
    <dsp:sp modelId="{794A728A-59DE-430B-B299-71668BACA1B3}">
      <dsp:nvSpPr>
        <dsp:cNvPr id="0" name=""/>
        <dsp:cNvSpPr/>
      </dsp:nvSpPr>
      <dsp:spPr>
        <a:xfrm rot="5400000">
          <a:off x="-232307" y="2942775"/>
          <a:ext cx="1548715" cy="1084100"/>
        </a:xfrm>
        <a:prstGeom prst="chevron">
          <a:avLst/>
        </a:prstGeom>
        <a:solidFill>
          <a:schemeClr val="accent5">
            <a:hueOff val="8842315"/>
            <a:satOff val="14646"/>
            <a:lumOff val="-22941"/>
            <a:alphaOff val="0"/>
          </a:schemeClr>
        </a:solidFill>
        <a:ln w="25400" cap="flat" cmpd="sng" algn="ctr">
          <a:solidFill>
            <a:schemeClr val="accent5">
              <a:hueOff val="8842315"/>
              <a:satOff val="14646"/>
              <a:lumOff val="-2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b="1" kern="1200" dirty="0" smtClean="0">
              <a:latin typeface="Segoe UI" panose="020B0502040204020203" pitchFamily="34" charset="0"/>
              <a:ea typeface="Segoe UI" panose="020B0502040204020203" pitchFamily="34" charset="0"/>
              <a:cs typeface="Segoe UI" panose="020B0502040204020203" pitchFamily="34" charset="0"/>
            </a:rPr>
            <a:t>Testing Reporting</a:t>
          </a:r>
          <a:endParaRPr lang="en-GB" sz="1200" b="1"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 y="3252517"/>
        <a:ext cx="1084100" cy="464615"/>
      </dsp:txXfrm>
    </dsp:sp>
    <dsp:sp modelId="{A186A564-9F64-4413-9B66-AA5AD495260E}">
      <dsp:nvSpPr>
        <dsp:cNvPr id="0" name=""/>
        <dsp:cNvSpPr/>
      </dsp:nvSpPr>
      <dsp:spPr>
        <a:xfrm rot="5400000">
          <a:off x="2110962" y="1683606"/>
          <a:ext cx="1006664" cy="3060388"/>
        </a:xfrm>
        <a:prstGeom prst="round2SameRect">
          <a:avLst/>
        </a:prstGeom>
        <a:solidFill>
          <a:schemeClr val="lt1">
            <a:alpha val="90000"/>
            <a:hueOff val="0"/>
            <a:satOff val="0"/>
            <a:lumOff val="0"/>
            <a:alphaOff val="0"/>
          </a:schemeClr>
        </a:solidFill>
        <a:ln w="25400" cap="flat" cmpd="sng" algn="ctr">
          <a:solidFill>
            <a:schemeClr val="accent5">
              <a:hueOff val="8842315"/>
              <a:satOff val="14646"/>
              <a:lumOff val="-2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GB" sz="900" kern="1200" dirty="0" smtClean="0">
              <a:latin typeface="Segoe UI" panose="020B0502040204020203" pitchFamily="34" charset="0"/>
              <a:ea typeface="Segoe UI" panose="020B0502040204020203" pitchFamily="34" charset="0"/>
              <a:cs typeface="Segoe UI" panose="020B0502040204020203" pitchFamily="34" charset="0"/>
            </a:rPr>
            <a:t>Defects raised directly into JIRA ( with support)</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dirty="0" smtClean="0">
              <a:latin typeface="Segoe UI" panose="020B0502040204020203" pitchFamily="34" charset="0"/>
              <a:ea typeface="Segoe UI" panose="020B0502040204020203" pitchFamily="34" charset="0"/>
              <a:cs typeface="Segoe UI" panose="020B0502040204020203" pitchFamily="34" charset="0"/>
            </a:rPr>
            <a:t>Summary report supplied at the end of engagement</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NESI updated with execution results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smtClean="0">
              <a:latin typeface="Segoe UI" panose="020B0502040204020203" pitchFamily="34" charset="0"/>
              <a:ea typeface="Segoe UI" panose="020B0502040204020203" pitchFamily="34" charset="0"/>
              <a:cs typeface="Segoe UI" panose="020B0502040204020203" pitchFamily="34" charset="0"/>
            </a:rPr>
            <a:t>Continuous triage &amp; defect closure calls with central security</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1084101" y="2759609"/>
        <a:ext cx="3011247" cy="908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3E9B9-905D-4720-A223-567CA5FA8753}">
      <dsp:nvSpPr>
        <dsp:cNvPr id="0" name=""/>
        <dsp:cNvSpPr/>
      </dsp:nvSpPr>
      <dsp:spPr>
        <a:xfrm rot="5889755">
          <a:off x="22311" y="1234032"/>
          <a:ext cx="3615901" cy="1563745"/>
        </a:xfrm>
        <a:prstGeom prst="swooshArrow">
          <a:avLst>
            <a:gd name="adj1" fmla="val 16310"/>
            <a:gd name="adj2" fmla="val 31370"/>
          </a:avLst>
        </a:prstGeom>
        <a:solidFill>
          <a:srgbClr val="00B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906A2D2-C321-4ABD-B634-80E95653050C}">
      <dsp:nvSpPr>
        <dsp:cNvPr id="0" name=""/>
        <dsp:cNvSpPr/>
      </dsp:nvSpPr>
      <dsp:spPr>
        <a:xfrm>
          <a:off x="312129" y="465208"/>
          <a:ext cx="1262267" cy="496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b" anchorCtr="0">
          <a:noAutofit/>
        </a:bodyPr>
        <a:lstStyle/>
        <a:p>
          <a:pPr lvl="0" algn="ctr" defTabSz="1377950">
            <a:lnSpc>
              <a:spcPct val="90000"/>
            </a:lnSpc>
            <a:spcBef>
              <a:spcPct val="0"/>
            </a:spcBef>
            <a:spcAft>
              <a:spcPct val="35000"/>
            </a:spcAft>
          </a:pPr>
          <a:endParaRPr lang="en-GB" sz="3100" kern="1200" dirty="0"/>
        </a:p>
      </dsp:txBody>
      <dsp:txXfrm>
        <a:off x="312129" y="465208"/>
        <a:ext cx="1262267" cy="496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3E9B9-905D-4720-A223-567CA5FA8753}">
      <dsp:nvSpPr>
        <dsp:cNvPr id="0" name=""/>
        <dsp:cNvSpPr/>
      </dsp:nvSpPr>
      <dsp:spPr>
        <a:xfrm rot="15710245" flipH="1">
          <a:off x="1304502" y="1348855"/>
          <a:ext cx="3697396" cy="1598989"/>
        </a:xfrm>
        <a:prstGeom prst="swooshArrow">
          <a:avLst>
            <a:gd name="adj1" fmla="val 16310"/>
            <a:gd name="adj2" fmla="val 313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06A2D2-C321-4ABD-B634-80E95653050C}">
      <dsp:nvSpPr>
        <dsp:cNvPr id="0" name=""/>
        <dsp:cNvSpPr/>
      </dsp:nvSpPr>
      <dsp:spPr>
        <a:xfrm>
          <a:off x="319164" y="562703"/>
          <a:ext cx="1290716" cy="50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endParaRPr lang="en-GB" sz="3200" kern="1200" dirty="0"/>
        </a:p>
      </dsp:txBody>
      <dsp:txXfrm>
        <a:off x="319164" y="562703"/>
        <a:ext cx="1290716" cy="507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EA71-FE8B-47CD-9BC0-D084CE6E46AF}">
      <dsp:nvSpPr>
        <dsp:cNvPr id="0" name=""/>
        <dsp:cNvSpPr/>
      </dsp:nvSpPr>
      <dsp:spPr>
        <a:xfrm rot="21300000">
          <a:off x="5293" y="397619"/>
          <a:ext cx="1714250" cy="196307"/>
        </a:xfrm>
        <a:prstGeom prst="mathMinus">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91EE4F7B-0F2C-4298-A8AA-03FDB328FE41}">
      <dsp:nvSpPr>
        <dsp:cNvPr id="0" name=""/>
        <dsp:cNvSpPr/>
      </dsp:nvSpPr>
      <dsp:spPr>
        <a:xfrm>
          <a:off x="257822" y="132250"/>
          <a:ext cx="442694" cy="348425"/>
        </a:xfrm>
        <a:prstGeom prst="downArrow">
          <a:avLst/>
        </a:prstGeom>
        <a:solidFill>
          <a:srgbClr val="00B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5649CF-1983-4B35-B122-D7079E4D2738}">
      <dsp:nvSpPr>
        <dsp:cNvPr id="0" name=""/>
        <dsp:cNvSpPr/>
      </dsp:nvSpPr>
      <dsp:spPr>
        <a:xfrm>
          <a:off x="914163" y="0"/>
          <a:ext cx="551947" cy="41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GB" sz="900" b="1" kern="1200" smtClean="0">
              <a:latin typeface="Segoe UI" panose="020B0502040204020203" pitchFamily="34" charset="0"/>
              <a:ea typeface="Segoe UI" panose="020B0502040204020203" pitchFamily="34" charset="0"/>
              <a:cs typeface="Segoe UI" panose="020B0502040204020203" pitchFamily="34" charset="0"/>
            </a:rPr>
            <a:t>Risk</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914163" y="0"/>
        <a:ext cx="551947" cy="416449"/>
      </dsp:txXfrm>
    </dsp:sp>
    <dsp:sp modelId="{27E326B9-D4CB-4BFB-8D45-EE9DE38DE32F}">
      <dsp:nvSpPr>
        <dsp:cNvPr id="0" name=""/>
        <dsp:cNvSpPr/>
      </dsp:nvSpPr>
      <dsp:spPr>
        <a:xfrm>
          <a:off x="788791" y="470292"/>
          <a:ext cx="940679" cy="546734"/>
        </a:xfrm>
        <a:prstGeom prst="upArrow">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B7442D7-FE93-4DDA-B4A5-0B3F7DF6EEDD}">
      <dsp:nvSpPr>
        <dsp:cNvPr id="0" name=""/>
        <dsp:cNvSpPr/>
      </dsp:nvSpPr>
      <dsp:spPr>
        <a:xfrm>
          <a:off x="258725" y="575096"/>
          <a:ext cx="551947" cy="416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GB" sz="900" b="1" kern="1200" smtClean="0">
              <a:latin typeface="Segoe UI" panose="020B0502040204020203" pitchFamily="34" charset="0"/>
              <a:ea typeface="Segoe UI" panose="020B0502040204020203" pitchFamily="34" charset="0"/>
              <a:cs typeface="Segoe UI" panose="020B0502040204020203" pitchFamily="34" charset="0"/>
            </a:rPr>
            <a:t>Quality</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58725" y="575096"/>
        <a:ext cx="551947" cy="416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78E49-4B2B-4398-AB96-36EA1066C9EB}">
      <dsp:nvSpPr>
        <dsp:cNvPr id="0" name=""/>
        <dsp:cNvSpPr/>
      </dsp:nvSpPr>
      <dsp:spPr>
        <a:xfrm>
          <a:off x="295687" y="108549"/>
          <a:ext cx="1080559" cy="375264"/>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B3FAD-14B9-4CE7-BBAB-404A0C73B3E4}">
      <dsp:nvSpPr>
        <dsp:cNvPr id="0" name=""/>
        <dsp:cNvSpPr/>
      </dsp:nvSpPr>
      <dsp:spPr>
        <a:xfrm>
          <a:off x="732937" y="1027443"/>
          <a:ext cx="209410" cy="134022"/>
        </a:xfrm>
        <a:prstGeom prst="downArrow">
          <a:avLst/>
        </a:prstGeom>
        <a:gradFill rotWithShape="0">
          <a:gsLst>
            <a:gs pos="0">
              <a:schemeClr val="accent4">
                <a:tint val="40000"/>
                <a:hueOff val="0"/>
                <a:satOff val="0"/>
                <a:lumOff val="0"/>
                <a:alphaOff val="0"/>
                <a:shade val="51000"/>
                <a:satMod val="130000"/>
              </a:schemeClr>
            </a:gs>
            <a:gs pos="80000">
              <a:schemeClr val="accent4">
                <a:tint val="40000"/>
                <a:hueOff val="0"/>
                <a:satOff val="0"/>
                <a:lumOff val="0"/>
                <a:alphaOff val="0"/>
                <a:shade val="93000"/>
                <a:satMod val="130000"/>
              </a:schemeClr>
            </a:gs>
            <a:gs pos="100000">
              <a:schemeClr val="accent4">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BE266004-8288-4DB0-A4EE-416FFE80D2E4}">
      <dsp:nvSpPr>
        <dsp:cNvPr id="0" name=""/>
        <dsp:cNvSpPr/>
      </dsp:nvSpPr>
      <dsp:spPr>
        <a:xfrm>
          <a:off x="335057" y="1134662"/>
          <a:ext cx="1005171" cy="251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GB" sz="900" b="1" kern="1200" dirty="0" smtClean="0">
              <a:latin typeface="Segoe UI" panose="020B0502040204020203" pitchFamily="34" charset="0"/>
              <a:ea typeface="Segoe UI" panose="020B0502040204020203" pitchFamily="34" charset="0"/>
              <a:cs typeface="Segoe UI" panose="020B0502040204020203" pitchFamily="34" charset="0"/>
            </a:rPr>
            <a:t>To</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335057" y="1134662"/>
        <a:ext cx="1005171" cy="251292"/>
      </dsp:txXfrm>
    </dsp:sp>
    <dsp:sp modelId="{7ECB30D5-FF1C-40F3-B9D7-400BC63B22A0}">
      <dsp:nvSpPr>
        <dsp:cNvPr id="0" name=""/>
        <dsp:cNvSpPr/>
      </dsp:nvSpPr>
      <dsp:spPr>
        <a:xfrm>
          <a:off x="688542" y="512795"/>
          <a:ext cx="376939" cy="376939"/>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b="1" kern="1200" smtClean="0">
              <a:latin typeface="Segoe UI" panose="020B0502040204020203" pitchFamily="34" charset="0"/>
              <a:ea typeface="Segoe UI" panose="020B0502040204020203" pitchFamily="34" charset="0"/>
              <a:cs typeface="Segoe UI" panose="020B0502040204020203" pitchFamily="34" charset="0"/>
            </a:rPr>
            <a:t>Hybrid</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743743" y="567996"/>
        <a:ext cx="266537" cy="266537"/>
      </dsp:txXfrm>
    </dsp:sp>
    <dsp:sp modelId="{C51C3466-710C-4719-AEA4-802B538707FE}">
      <dsp:nvSpPr>
        <dsp:cNvPr id="0" name=""/>
        <dsp:cNvSpPr/>
      </dsp:nvSpPr>
      <dsp:spPr>
        <a:xfrm>
          <a:off x="418821" y="230007"/>
          <a:ext cx="376939" cy="376939"/>
        </a:xfrm>
        <a:prstGeom prst="ellipse">
          <a:avLst/>
        </a:prstGeom>
        <a:gradFill rotWithShape="0">
          <a:gsLst>
            <a:gs pos="0">
              <a:schemeClr val="accent4">
                <a:hueOff val="-395245"/>
                <a:satOff val="-43038"/>
                <a:lumOff val="33529"/>
                <a:alphaOff val="0"/>
                <a:shade val="51000"/>
                <a:satMod val="130000"/>
              </a:schemeClr>
            </a:gs>
            <a:gs pos="80000">
              <a:schemeClr val="accent4">
                <a:hueOff val="-395245"/>
                <a:satOff val="-43038"/>
                <a:lumOff val="33529"/>
                <a:alphaOff val="0"/>
                <a:shade val="93000"/>
                <a:satMod val="130000"/>
              </a:schemeClr>
            </a:gs>
            <a:gs pos="100000">
              <a:schemeClr val="accent4">
                <a:hueOff val="-395245"/>
                <a:satOff val="-43038"/>
                <a:lumOff val="335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b="1" kern="1200" dirty="0" smtClean="0">
              <a:latin typeface="Segoe UI" panose="020B0502040204020203" pitchFamily="34" charset="0"/>
              <a:ea typeface="Segoe UI" panose="020B0502040204020203" pitchFamily="34" charset="0"/>
              <a:cs typeface="Segoe UI" panose="020B0502040204020203" pitchFamily="34" charset="0"/>
            </a:rPr>
            <a:t>UBR- 1</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474022" y="285208"/>
        <a:ext cx="266537" cy="266537"/>
      </dsp:txXfrm>
    </dsp:sp>
    <dsp:sp modelId="{7AE630A5-DC7A-4802-9770-E7C137EC378B}">
      <dsp:nvSpPr>
        <dsp:cNvPr id="0" name=""/>
        <dsp:cNvSpPr/>
      </dsp:nvSpPr>
      <dsp:spPr>
        <a:xfrm>
          <a:off x="804137" y="138872"/>
          <a:ext cx="376939" cy="376939"/>
        </a:xfrm>
        <a:prstGeom prst="ellipse">
          <a:avLst/>
        </a:prstGeom>
        <a:gradFill rotWithShape="0">
          <a:gsLst>
            <a:gs pos="0">
              <a:schemeClr val="accent4">
                <a:hueOff val="-790490"/>
                <a:satOff val="-86075"/>
                <a:lumOff val="67059"/>
                <a:alphaOff val="0"/>
                <a:shade val="51000"/>
                <a:satMod val="130000"/>
              </a:schemeClr>
            </a:gs>
            <a:gs pos="80000">
              <a:schemeClr val="accent4">
                <a:hueOff val="-790490"/>
                <a:satOff val="-86075"/>
                <a:lumOff val="67059"/>
                <a:alphaOff val="0"/>
                <a:shade val="93000"/>
                <a:satMod val="130000"/>
              </a:schemeClr>
            </a:gs>
            <a:gs pos="100000">
              <a:schemeClr val="accent4">
                <a:hueOff val="-790490"/>
                <a:satOff val="-86075"/>
                <a:lumOff val="670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GB" sz="900" b="1" kern="1200" dirty="0" smtClean="0">
              <a:latin typeface="Segoe UI" panose="020B0502040204020203" pitchFamily="34" charset="0"/>
              <a:ea typeface="Segoe UI" panose="020B0502040204020203" pitchFamily="34" charset="0"/>
              <a:cs typeface="Segoe UI" panose="020B0502040204020203" pitchFamily="34" charset="0"/>
            </a:rPr>
            <a:t>UBR 2</a:t>
          </a:r>
          <a:endParaRPr lang="en-GB" sz="900" b="1" kern="1200" dirty="0">
            <a:latin typeface="Segoe UI" panose="020B0502040204020203" pitchFamily="34" charset="0"/>
            <a:ea typeface="Segoe UI" panose="020B0502040204020203" pitchFamily="34" charset="0"/>
            <a:cs typeface="Segoe UI" panose="020B0502040204020203" pitchFamily="34" charset="0"/>
          </a:endParaRPr>
        </a:p>
      </dsp:txBody>
      <dsp:txXfrm>
        <a:off x="859338" y="194073"/>
        <a:ext cx="266537" cy="266537"/>
      </dsp:txXfrm>
    </dsp:sp>
    <dsp:sp modelId="{445DF5C4-EEE5-4A55-B40E-11BDFC1272FF}">
      <dsp:nvSpPr>
        <dsp:cNvPr id="0" name=""/>
        <dsp:cNvSpPr/>
      </dsp:nvSpPr>
      <dsp:spPr>
        <a:xfrm>
          <a:off x="251292" y="62479"/>
          <a:ext cx="1172700" cy="938160"/>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0C55D-4CE7-441D-8427-7F89BA96365D}">
      <dsp:nvSpPr>
        <dsp:cNvPr id="0" name=""/>
        <dsp:cNvSpPr/>
      </dsp:nvSpPr>
      <dsp:spPr>
        <a:xfrm>
          <a:off x="1549497" y="0"/>
          <a:ext cx="1032998" cy="914518"/>
        </a:xfrm>
        <a:prstGeom prst="trapezoid">
          <a:avLst>
            <a:gd name="adj" fmla="val 56478"/>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dirty="0" smtClean="0">
              <a:latin typeface="Segoe UI" panose="020B0502040204020203" pitchFamily="34" charset="0"/>
              <a:ea typeface="Segoe UI" panose="020B0502040204020203" pitchFamily="34" charset="0"/>
              <a:cs typeface="Segoe UI" panose="020B0502040204020203" pitchFamily="34" charset="0"/>
            </a:rPr>
            <a:t>NFT</a:t>
          </a:r>
          <a:endParaRPr lang="en-GB" sz="1100" b="1" kern="1200" dirty="0">
            <a:latin typeface="Segoe UI" panose="020B0502040204020203" pitchFamily="34" charset="0"/>
            <a:ea typeface="Segoe UI" panose="020B0502040204020203" pitchFamily="34" charset="0"/>
            <a:cs typeface="Segoe UI" panose="020B0502040204020203" pitchFamily="34" charset="0"/>
          </a:endParaRPr>
        </a:p>
      </dsp:txBody>
      <dsp:txXfrm>
        <a:off x="1549497" y="0"/>
        <a:ext cx="1032998" cy="914518"/>
      </dsp:txXfrm>
    </dsp:sp>
    <dsp:sp modelId="{7C631BEA-9EEF-4EFC-A572-7A277E36377D}">
      <dsp:nvSpPr>
        <dsp:cNvPr id="0" name=""/>
        <dsp:cNvSpPr/>
      </dsp:nvSpPr>
      <dsp:spPr>
        <a:xfrm>
          <a:off x="1032998" y="914518"/>
          <a:ext cx="2065997" cy="914518"/>
        </a:xfrm>
        <a:prstGeom prst="trapezoid">
          <a:avLst>
            <a:gd name="adj" fmla="val 56478"/>
          </a:avLst>
        </a:prstGeom>
        <a:solidFill>
          <a:schemeClr val="accent3">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dirty="0" smtClean="0">
              <a:latin typeface="Segoe UI" panose="020B0502040204020203" pitchFamily="34" charset="0"/>
              <a:ea typeface="Segoe UI" panose="020B0502040204020203" pitchFamily="34" charset="0"/>
              <a:cs typeface="Segoe UI" panose="020B0502040204020203" pitchFamily="34" charset="0"/>
            </a:rPr>
            <a:t>E2E Testing + Regression Testing</a:t>
          </a:r>
          <a:endParaRPr lang="en-GB" sz="1100" b="1" kern="1200" dirty="0">
            <a:latin typeface="Segoe UI" panose="020B0502040204020203" pitchFamily="34" charset="0"/>
            <a:ea typeface="Segoe UI" panose="020B0502040204020203" pitchFamily="34" charset="0"/>
            <a:cs typeface="Segoe UI" panose="020B0502040204020203" pitchFamily="34" charset="0"/>
          </a:endParaRPr>
        </a:p>
      </dsp:txBody>
      <dsp:txXfrm>
        <a:off x="1394547" y="914518"/>
        <a:ext cx="1342898" cy="914518"/>
      </dsp:txXfrm>
    </dsp:sp>
    <dsp:sp modelId="{31BA1F7A-9E7D-4C87-B894-A17C53D54AC6}">
      <dsp:nvSpPr>
        <dsp:cNvPr id="0" name=""/>
        <dsp:cNvSpPr/>
      </dsp:nvSpPr>
      <dsp:spPr>
        <a:xfrm>
          <a:off x="516499" y="1829036"/>
          <a:ext cx="3098995" cy="914518"/>
        </a:xfrm>
        <a:prstGeom prst="trapezoid">
          <a:avLst>
            <a:gd name="adj" fmla="val 56478"/>
          </a:avLst>
        </a:prstGeom>
        <a:solidFill>
          <a:schemeClr val="accent4">
            <a:lumMod val="10000"/>
            <a:lumOff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dirty="0" smtClean="0">
              <a:latin typeface="Segoe UI" panose="020B0502040204020203" pitchFamily="34" charset="0"/>
              <a:ea typeface="Segoe UI" panose="020B0502040204020203" pitchFamily="34" charset="0"/>
              <a:cs typeface="Segoe UI" panose="020B0502040204020203" pitchFamily="34" charset="0"/>
            </a:rPr>
            <a:t>Functional Automation Testing</a:t>
          </a:r>
          <a:endParaRPr lang="en-GB" sz="1100" b="1" kern="1200" dirty="0">
            <a:latin typeface="Segoe UI" panose="020B0502040204020203" pitchFamily="34" charset="0"/>
            <a:ea typeface="Segoe UI" panose="020B0502040204020203" pitchFamily="34" charset="0"/>
            <a:cs typeface="Segoe UI" panose="020B0502040204020203" pitchFamily="34" charset="0"/>
          </a:endParaRPr>
        </a:p>
      </dsp:txBody>
      <dsp:txXfrm>
        <a:off x="1058823" y="1829036"/>
        <a:ext cx="2014347" cy="914518"/>
      </dsp:txXfrm>
    </dsp:sp>
    <dsp:sp modelId="{07A83B92-335E-4155-9C7B-849F8EDBA75E}">
      <dsp:nvSpPr>
        <dsp:cNvPr id="0" name=""/>
        <dsp:cNvSpPr/>
      </dsp:nvSpPr>
      <dsp:spPr>
        <a:xfrm>
          <a:off x="0" y="2743554"/>
          <a:ext cx="4131994" cy="914518"/>
        </a:xfrm>
        <a:prstGeom prst="trapezoid">
          <a:avLst>
            <a:gd name="adj" fmla="val 56478"/>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dirty="0" smtClean="0">
              <a:latin typeface="Segoe UI" panose="020B0502040204020203" pitchFamily="34" charset="0"/>
              <a:ea typeface="Segoe UI" panose="020B0502040204020203" pitchFamily="34" charset="0"/>
              <a:cs typeface="Segoe UI" panose="020B0502040204020203" pitchFamily="34" charset="0"/>
            </a:rPr>
            <a:t>Service Level Testing</a:t>
          </a:r>
          <a:endParaRPr lang="en-GB" sz="1100" b="1" kern="1200" dirty="0">
            <a:latin typeface="Segoe UI" panose="020B0502040204020203" pitchFamily="34" charset="0"/>
            <a:ea typeface="Segoe UI" panose="020B0502040204020203" pitchFamily="34" charset="0"/>
            <a:cs typeface="Segoe UI" panose="020B0502040204020203" pitchFamily="34" charset="0"/>
          </a:endParaRPr>
        </a:p>
      </dsp:txBody>
      <dsp:txXfrm>
        <a:off x="723098" y="2743554"/>
        <a:ext cx="2685796" cy="9145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C82B1-35C1-4E74-B10D-14C43BBCAD90}">
      <dsp:nvSpPr>
        <dsp:cNvPr id="0" name=""/>
        <dsp:cNvSpPr/>
      </dsp:nvSpPr>
      <dsp:spPr>
        <a:xfrm>
          <a:off x="3724887" y="3359292"/>
          <a:ext cx="3023469" cy="158084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288000" rIns="34290" bIns="34290" numCol="1" spcCol="1270" anchor="t" anchorCtr="0">
          <a:noAutofit/>
        </a:bodyPr>
        <a:lstStyle/>
        <a:p>
          <a:pPr marL="57150" lvl="1" indent="-57150" algn="l" defTabSz="400050">
            <a:lnSpc>
              <a:spcPct val="90000"/>
            </a:lnSpc>
            <a:spcBef>
              <a:spcPct val="0"/>
            </a:spcBef>
            <a:spcAft>
              <a:spcPct val="15000"/>
            </a:spcAft>
            <a:buChar char="••"/>
          </a:pPr>
          <a:r>
            <a:rPr lang="en-GB" sz="9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Component, User journey, E2E performance validation</a:t>
          </a:r>
          <a:endParaRPr lang="en-GB" sz="90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Root cause analysis</a:t>
          </a:r>
          <a:endParaRPr lang="en-GB" sz="90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Deep diagnostic</a:t>
          </a:r>
          <a:endParaRPr lang="en-GB" sz="90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57150" lvl="1" indent="-57150" algn="l" defTabSz="400050">
            <a:lnSpc>
              <a:spcPct val="90000"/>
            </a:lnSpc>
            <a:spcBef>
              <a:spcPct val="0"/>
            </a:spcBef>
            <a:spcAft>
              <a:spcPct val="15000"/>
            </a:spcAft>
            <a:buChar char="••"/>
          </a:pPr>
          <a:r>
            <a:rPr lang="en-GB" sz="9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Static code analysis</a:t>
          </a:r>
          <a:endParaRPr lang="en-GB" sz="90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dsp:txBody>
      <dsp:txXfrm>
        <a:off x="4666654" y="3789229"/>
        <a:ext cx="2046976" cy="1116180"/>
      </dsp:txXfrm>
    </dsp:sp>
    <dsp:sp modelId="{CD243882-EC7C-44E4-B67C-C65F990022AC}">
      <dsp:nvSpPr>
        <dsp:cNvPr id="0" name=""/>
        <dsp:cNvSpPr/>
      </dsp:nvSpPr>
      <dsp:spPr>
        <a:xfrm>
          <a:off x="12317" y="3359292"/>
          <a:ext cx="2379977" cy="1580843"/>
        </a:xfrm>
        <a:prstGeom prst="roundRect">
          <a:avLst>
            <a:gd name="adj" fmla="val 10000"/>
          </a:avLst>
        </a:prstGeom>
        <a:solidFill>
          <a:schemeClr val="lt1">
            <a:alpha val="90000"/>
            <a:hueOff val="0"/>
            <a:satOff val="0"/>
            <a:lumOff val="0"/>
            <a:alphaOff val="0"/>
          </a:schemeClr>
        </a:solidFill>
        <a:ln w="25400"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b" anchorCtr="0">
          <a:noAutofit/>
        </a:bodyPr>
        <a:lstStyle/>
        <a:p>
          <a:pPr marL="108000" lvl="1" indent="-108000" algn="l" defTabSz="400050">
            <a:lnSpc>
              <a:spcPct val="90000"/>
            </a:lnSpc>
            <a:spcBef>
              <a:spcPct val="0"/>
            </a:spcBef>
            <a:spcAft>
              <a:spcPct val="15000"/>
            </a:spcAft>
            <a:buChar char="••"/>
          </a:pPr>
          <a:r>
            <a:rPr lang="en-GB" sz="900" b="0" kern="120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Trend data to feed into performance activities</a:t>
          </a:r>
          <a:endParaRPr lang="en-GB" sz="900" b="0" kern="120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b="0" kern="120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Supporting approach for production performance</a:t>
          </a:r>
          <a:endParaRPr lang="en-GB" sz="900" b="0" kern="120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b="0" kern="1200"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Proactive capacity planning / sizing approach in production</a:t>
          </a:r>
          <a:endParaRPr lang="en-GB" sz="900" b="0" kern="1200"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dsp:txBody>
      <dsp:txXfrm>
        <a:off x="47043" y="3789229"/>
        <a:ext cx="1596532" cy="1116180"/>
      </dsp:txXfrm>
    </dsp:sp>
    <dsp:sp modelId="{0798AC8D-A2C6-4531-8159-0900D6431355}">
      <dsp:nvSpPr>
        <dsp:cNvPr id="0" name=""/>
        <dsp:cNvSpPr/>
      </dsp:nvSpPr>
      <dsp:spPr>
        <a:xfrm>
          <a:off x="4057359" y="0"/>
          <a:ext cx="2417633" cy="1580843"/>
        </a:xfrm>
        <a:prstGeom prst="roundRect">
          <a:avLst>
            <a:gd name="adj" fmla="val 10000"/>
          </a:avLst>
        </a:prstGeom>
        <a:solidFill>
          <a:schemeClr val="lt1">
            <a:alpha val="90000"/>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6000" tIns="34290" rIns="34290" bIns="34290" numCol="1" spcCol="1270" anchor="t" anchorCtr="0">
          <a:noAutofit/>
        </a:bodyPr>
        <a:lstStyle/>
        <a:p>
          <a:pPr marL="108000" lvl="1" indent="-144000" algn="l" defTabSz="400050">
            <a:lnSpc>
              <a:spcPct val="90000"/>
            </a:lnSpc>
            <a:spcBef>
              <a:spcPct val="0"/>
            </a:spcBef>
            <a:spcAft>
              <a:spcPct val="15000"/>
            </a:spcAft>
            <a:buChar char="••"/>
          </a:pPr>
          <a:r>
            <a:rPr lang="en-GB" sz="900" b="0" kern="120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Input of non-functional requirements</a:t>
          </a:r>
          <a:endParaRPr lang="en-GB" sz="900" b="0" kern="120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44000" algn="l" defTabSz="400050">
            <a:lnSpc>
              <a:spcPct val="90000"/>
            </a:lnSpc>
            <a:spcBef>
              <a:spcPct val="0"/>
            </a:spcBef>
            <a:spcAft>
              <a:spcPct val="15000"/>
            </a:spcAft>
            <a:buChar char="••"/>
          </a:pPr>
          <a:r>
            <a:rPr lang="en-GB" sz="900" b="0" kern="120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Workload model</a:t>
          </a:r>
          <a:endParaRPr lang="en-GB" sz="900" b="0" kern="120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44000" algn="l" defTabSz="400050">
            <a:lnSpc>
              <a:spcPct val="90000"/>
            </a:lnSpc>
            <a:spcBef>
              <a:spcPct val="0"/>
            </a:spcBef>
            <a:spcAft>
              <a:spcPct val="15000"/>
            </a:spcAft>
            <a:buChar char="••"/>
          </a:pPr>
          <a:r>
            <a:rPr lang="en-GB" sz="900" b="0" kern="120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Capacity analysis</a:t>
          </a:r>
          <a:endParaRPr lang="en-GB" sz="900" b="0" kern="120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44000" algn="l" defTabSz="400050">
            <a:lnSpc>
              <a:spcPct val="90000"/>
            </a:lnSpc>
            <a:spcBef>
              <a:spcPct val="0"/>
            </a:spcBef>
            <a:spcAft>
              <a:spcPct val="15000"/>
            </a:spcAft>
            <a:buChar char="••"/>
          </a:pPr>
          <a:r>
            <a:rPr lang="en-GB" sz="900" b="0" kern="120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SLAs</a:t>
          </a:r>
          <a:endParaRPr lang="en-GB" sz="900" b="0" kern="120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44000" algn="l" defTabSz="400050">
            <a:lnSpc>
              <a:spcPct val="90000"/>
            </a:lnSpc>
            <a:spcBef>
              <a:spcPct val="0"/>
            </a:spcBef>
            <a:spcAft>
              <a:spcPct val="15000"/>
            </a:spcAft>
            <a:buChar char="••"/>
          </a:pPr>
          <a:r>
            <a:rPr lang="en-GB" sz="900" b="0" kern="1200" dirty="0" smtClean="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Channels</a:t>
          </a:r>
          <a:endParaRPr lang="en-GB" sz="900" b="0" kern="1200"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endParaRPr>
        </a:p>
      </dsp:txBody>
      <dsp:txXfrm>
        <a:off x="4817375" y="34726"/>
        <a:ext cx="1622891" cy="1116180"/>
      </dsp:txXfrm>
    </dsp:sp>
    <dsp:sp modelId="{2A39713D-FE5F-4202-9E02-F663D6A408A6}">
      <dsp:nvSpPr>
        <dsp:cNvPr id="0" name=""/>
        <dsp:cNvSpPr/>
      </dsp:nvSpPr>
      <dsp:spPr>
        <a:xfrm>
          <a:off x="64212" y="0"/>
          <a:ext cx="2440427" cy="158084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08000" lvl="1" indent="-108000" algn="l" defTabSz="400050">
            <a:lnSpc>
              <a:spcPct val="90000"/>
            </a:lnSpc>
            <a:spcBef>
              <a:spcPct val="0"/>
            </a:spcBef>
            <a:spcAft>
              <a:spcPct val="15000"/>
            </a:spcAft>
            <a:buChar char="••"/>
          </a:pPr>
          <a:r>
            <a:rPr lang="en-GB" sz="900" kern="12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Review design documents</a:t>
          </a:r>
          <a:endParaRPr lang="en-GB" sz="900" kern="12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kern="12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Business requirements</a:t>
          </a:r>
          <a:endParaRPr lang="en-GB" sz="900" kern="12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kern="12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Delivery approach</a:t>
          </a:r>
          <a:endParaRPr lang="en-GB" sz="900" kern="12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kern="12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Performance scope definition</a:t>
          </a:r>
          <a:endParaRPr lang="en-GB" sz="900" kern="12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8000" lvl="1" indent="-108000" algn="l" defTabSz="400050">
            <a:lnSpc>
              <a:spcPct val="90000"/>
            </a:lnSpc>
            <a:spcBef>
              <a:spcPct val="0"/>
            </a:spcBef>
            <a:spcAft>
              <a:spcPct val="15000"/>
            </a:spcAft>
            <a:buChar char="••"/>
          </a:pPr>
          <a:r>
            <a:rPr lang="en-GB" sz="900" b="0" kern="1200" dirty="0" smtClean="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Non-functional requirements</a:t>
          </a:r>
          <a:endParaRPr lang="en-GB" sz="900" kern="12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endParaRPr>
        </a:p>
      </dsp:txBody>
      <dsp:txXfrm>
        <a:off x="98938" y="34726"/>
        <a:ext cx="1638847" cy="1116180"/>
      </dsp:txXfrm>
    </dsp:sp>
    <dsp:sp modelId="{53F6B848-00A1-4F97-B921-DB9BD8817016}">
      <dsp:nvSpPr>
        <dsp:cNvPr id="0" name=""/>
        <dsp:cNvSpPr/>
      </dsp:nvSpPr>
      <dsp:spPr>
        <a:xfrm>
          <a:off x="1232581" y="281587"/>
          <a:ext cx="2139078" cy="2139078"/>
        </a:xfrm>
        <a:prstGeom prst="pieWedge">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GB" sz="1600" b="1" kern="1200" dirty="0" smtClean="0">
              <a:latin typeface="Segoe UI" panose="020B0502040204020203" pitchFamily="34" charset="0"/>
              <a:ea typeface="Segoe UI" panose="020B0502040204020203" pitchFamily="34" charset="0"/>
              <a:cs typeface="Segoe UI" panose="020B0502040204020203" pitchFamily="34" charset="0"/>
            </a:rPr>
            <a:t>Test Planning</a:t>
          </a:r>
          <a:endParaRPr lang="en-GB"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sp:txBody>
      <dsp:txXfrm>
        <a:off x="1859102" y="908108"/>
        <a:ext cx="1512557" cy="1512557"/>
      </dsp:txXfrm>
    </dsp:sp>
    <dsp:sp modelId="{8E215549-D9DB-4A3B-85B9-669FDC2109C4}">
      <dsp:nvSpPr>
        <dsp:cNvPr id="0" name=""/>
        <dsp:cNvSpPr/>
      </dsp:nvSpPr>
      <dsp:spPr>
        <a:xfrm rot="5400000">
          <a:off x="3470463" y="281587"/>
          <a:ext cx="2139078" cy="2139078"/>
        </a:xfrm>
        <a:prstGeom prst="pieWedge">
          <a:avLst/>
        </a:prstGeom>
        <a:solidFill>
          <a:schemeClr val="bg1">
            <a:lumMod val="85000"/>
          </a:schemeClr>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GB" sz="1600" b="1" kern="1200" dirty="0" smtClean="0">
              <a:latin typeface="Segoe UI" panose="020B0502040204020203" pitchFamily="34" charset="0"/>
              <a:ea typeface="Segoe UI" panose="020B0502040204020203" pitchFamily="34" charset="0"/>
              <a:cs typeface="Segoe UI" panose="020B0502040204020203" pitchFamily="34" charset="0"/>
            </a:rPr>
            <a:t>Work Load Model Creation</a:t>
          </a:r>
          <a:endParaRPr lang="en-GB"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sp:txBody>
      <dsp:txXfrm rot="-5400000">
        <a:off x="3470463" y="908108"/>
        <a:ext cx="1512557" cy="1512557"/>
      </dsp:txXfrm>
    </dsp:sp>
    <dsp:sp modelId="{C3EA5881-2CD7-4921-9E0A-460103D6C792}">
      <dsp:nvSpPr>
        <dsp:cNvPr id="0" name=""/>
        <dsp:cNvSpPr/>
      </dsp:nvSpPr>
      <dsp:spPr>
        <a:xfrm rot="10800000">
          <a:off x="3470463" y="2519469"/>
          <a:ext cx="2139078" cy="2139078"/>
        </a:xfrm>
        <a:prstGeom prst="pieWedg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GB" sz="1600" b="1" kern="1200" dirty="0" smtClean="0">
              <a:latin typeface="Segoe UI" panose="020B0502040204020203" pitchFamily="34" charset="0"/>
              <a:ea typeface="Segoe UI" panose="020B0502040204020203" pitchFamily="34" charset="0"/>
              <a:cs typeface="Segoe UI" panose="020B0502040204020203" pitchFamily="34" charset="0"/>
            </a:rPr>
            <a:t>Test Creation, Execution &amp; </a:t>
          </a:r>
          <a:r>
            <a:rPr lang="en-GB" sz="1600" b="1"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Validation</a:t>
          </a:r>
          <a:endParaRPr lang="en-GB"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sp:txBody>
      <dsp:txXfrm rot="10800000">
        <a:off x="3470463" y="2519469"/>
        <a:ext cx="1512557" cy="1512557"/>
      </dsp:txXfrm>
    </dsp:sp>
    <dsp:sp modelId="{EA484564-16AA-4DE0-AF7C-D480E55E816C}">
      <dsp:nvSpPr>
        <dsp:cNvPr id="0" name=""/>
        <dsp:cNvSpPr/>
      </dsp:nvSpPr>
      <dsp:spPr>
        <a:xfrm rot="16200000">
          <a:off x="1232581" y="2519469"/>
          <a:ext cx="2139078" cy="2139078"/>
        </a:xfrm>
        <a:prstGeom prst="pieWedg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GB" sz="1600" b="1" kern="1200" dirty="0" smtClean="0">
              <a:latin typeface="Segoe UI" panose="020B0502040204020203" pitchFamily="34" charset="0"/>
              <a:ea typeface="Segoe UI" panose="020B0502040204020203" pitchFamily="34" charset="0"/>
              <a:cs typeface="Segoe UI" panose="020B0502040204020203" pitchFamily="34" charset="0"/>
            </a:rPr>
            <a:t>Results &amp; Reporting</a:t>
          </a:r>
          <a:endParaRPr lang="en-GB"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dsp:txBody>
      <dsp:txXfrm rot="5400000">
        <a:off x="1859102" y="2519469"/>
        <a:ext cx="1512557" cy="1512557"/>
      </dsp:txXfrm>
    </dsp:sp>
    <dsp:sp modelId="{88277EA2-0E64-4B88-9027-8C59B82715FF}">
      <dsp:nvSpPr>
        <dsp:cNvPr id="0" name=""/>
        <dsp:cNvSpPr/>
      </dsp:nvSpPr>
      <dsp:spPr>
        <a:xfrm>
          <a:off x="3051786" y="2025455"/>
          <a:ext cx="738550" cy="642217"/>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BD70E-4D64-4704-9D61-6EF7314EEFE5}">
      <dsp:nvSpPr>
        <dsp:cNvPr id="0" name=""/>
        <dsp:cNvSpPr/>
      </dsp:nvSpPr>
      <dsp:spPr>
        <a:xfrm rot="10800000">
          <a:off x="3051786" y="2272462"/>
          <a:ext cx="738550" cy="642217"/>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83FFB-6108-40C2-82F2-9C3DC428F204}">
      <dsp:nvSpPr>
        <dsp:cNvPr id="0" name=""/>
        <dsp:cNvSpPr/>
      </dsp:nvSpPr>
      <dsp:spPr>
        <a:xfrm rot="5400000">
          <a:off x="4775776" y="-2095395"/>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the operation and integrity of backup procedures and restoration to an agreed recovery point either at the same site or an alternate site.</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67896"/>
        <a:ext cx="4659213" cy="351652"/>
      </dsp:txXfrm>
    </dsp:sp>
    <dsp:sp modelId="{A7B775A3-A64C-4356-8164-B3E32DD03461}">
      <dsp:nvSpPr>
        <dsp:cNvPr id="0" name=""/>
        <dsp:cNvSpPr/>
      </dsp:nvSpPr>
      <dsp:spPr>
        <a:xfrm>
          <a:off x="0" y="161"/>
          <a:ext cx="2631507" cy="487122"/>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Backup and Recovery</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23940"/>
        <a:ext cx="2583949" cy="439564"/>
      </dsp:txXfrm>
    </dsp:sp>
    <dsp:sp modelId="{1F5A998E-BCCC-4A7A-987C-0D01D4098180}">
      <dsp:nvSpPr>
        <dsp:cNvPr id="0" name=""/>
        <dsp:cNvSpPr/>
      </dsp:nvSpPr>
      <dsp:spPr>
        <a:xfrm rot="5400000">
          <a:off x="4775776" y="-1583916"/>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rtl="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implementation into the production environment will not adversely affect the integrity of the production services.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579375"/>
        <a:ext cx="4659213" cy="351652"/>
      </dsp:txXfrm>
    </dsp:sp>
    <dsp:sp modelId="{E872AEF1-0372-4779-AA67-A5A2CB111BB6}">
      <dsp:nvSpPr>
        <dsp:cNvPr id="0" name=""/>
        <dsp:cNvSpPr/>
      </dsp:nvSpPr>
      <dsp:spPr>
        <a:xfrm>
          <a:off x="0" y="511640"/>
          <a:ext cx="2631507" cy="487122"/>
        </a:xfrm>
        <a:prstGeom prst="roundRect">
          <a:avLst/>
        </a:prstGeom>
        <a:gradFill rotWithShape="0">
          <a:gsLst>
            <a:gs pos="0">
              <a:schemeClr val="accent5">
                <a:hueOff val="1263188"/>
                <a:satOff val="2092"/>
                <a:lumOff val="-3277"/>
                <a:alphaOff val="0"/>
                <a:tint val="50000"/>
                <a:satMod val="300000"/>
              </a:schemeClr>
            </a:gs>
            <a:gs pos="35000">
              <a:schemeClr val="accent5">
                <a:hueOff val="1263188"/>
                <a:satOff val="2092"/>
                <a:lumOff val="-3277"/>
                <a:alphaOff val="0"/>
                <a:tint val="37000"/>
                <a:satMod val="300000"/>
              </a:schemeClr>
            </a:gs>
            <a:gs pos="100000">
              <a:schemeClr val="accent5">
                <a:hueOff val="1263188"/>
                <a:satOff val="2092"/>
                <a:lumOff val="-32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Change Implementation</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535419"/>
        <a:ext cx="2583949" cy="439564"/>
      </dsp:txXfrm>
    </dsp:sp>
    <dsp:sp modelId="{662CA768-3302-4F78-A4A2-48B5222B8B8E}">
      <dsp:nvSpPr>
        <dsp:cNvPr id="0" name=""/>
        <dsp:cNvSpPr/>
      </dsp:nvSpPr>
      <dsp:spPr>
        <a:xfrm rot="5400000">
          <a:off x="4775776" y="-1072437"/>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rtl="0">
            <a:lnSpc>
              <a:spcPct val="90000"/>
            </a:lnSpc>
            <a:spcBef>
              <a:spcPct val="0"/>
            </a:spcBef>
            <a:spcAft>
              <a:spcPct val="15000"/>
            </a:spcAft>
            <a:buChar char="••"/>
          </a:pPr>
          <a:r>
            <a:rPr lang="en-GB" sz="900" b="0" i="0" kern="1200" dirty="0" smtClean="0">
              <a:effectLst/>
              <a:latin typeface="Segoe UI" panose="020B0502040204020203" pitchFamily="34" charset="0"/>
              <a:ea typeface="Segoe UI" panose="020B0502040204020203" pitchFamily="34" charset="0"/>
              <a:cs typeface="Segoe UI" panose="020B0502040204020203" pitchFamily="34" charset="0"/>
            </a:rPr>
            <a:t>To prove that the back-out of a failed change will be successful and will not adversely affect existing production services.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1090854"/>
        <a:ext cx="4659213" cy="351652"/>
      </dsp:txXfrm>
    </dsp:sp>
    <dsp:sp modelId="{DF63B420-67E9-48F9-9480-470F25EB3102}">
      <dsp:nvSpPr>
        <dsp:cNvPr id="0" name=""/>
        <dsp:cNvSpPr/>
      </dsp:nvSpPr>
      <dsp:spPr>
        <a:xfrm>
          <a:off x="0" y="1023118"/>
          <a:ext cx="2631507" cy="487122"/>
        </a:xfrm>
        <a:prstGeom prst="roundRect">
          <a:avLst/>
        </a:prstGeom>
        <a:gradFill rotWithShape="0">
          <a:gsLst>
            <a:gs pos="0">
              <a:schemeClr val="accent5">
                <a:hueOff val="2526376"/>
                <a:satOff val="4185"/>
                <a:lumOff val="-6555"/>
                <a:alphaOff val="0"/>
                <a:tint val="50000"/>
                <a:satMod val="300000"/>
              </a:schemeClr>
            </a:gs>
            <a:gs pos="35000">
              <a:schemeClr val="accent5">
                <a:hueOff val="2526376"/>
                <a:satOff val="4185"/>
                <a:lumOff val="-6555"/>
                <a:alphaOff val="0"/>
                <a:tint val="37000"/>
                <a:satMod val="300000"/>
              </a:schemeClr>
            </a:gs>
            <a:gs pos="100000">
              <a:schemeClr val="accent5">
                <a:hueOff val="2526376"/>
                <a:satOff val="4185"/>
                <a:lumOff val="-655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Change Back-out</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1046897"/>
        <a:ext cx="2583949" cy="439564"/>
      </dsp:txXfrm>
    </dsp:sp>
    <dsp:sp modelId="{CF4979CD-4090-41A0-A841-A16A2B3CB98D}">
      <dsp:nvSpPr>
        <dsp:cNvPr id="0" name=""/>
        <dsp:cNvSpPr/>
      </dsp:nvSpPr>
      <dsp:spPr>
        <a:xfrm rot="5400000">
          <a:off x="4775776" y="-560958"/>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rtl="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the system can cope with unplanned outages.</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1602333"/>
        <a:ext cx="4659213" cy="351652"/>
      </dsp:txXfrm>
    </dsp:sp>
    <dsp:sp modelId="{58D8D775-5AFB-4CA9-A175-3293CECDFCBD}">
      <dsp:nvSpPr>
        <dsp:cNvPr id="0" name=""/>
        <dsp:cNvSpPr/>
      </dsp:nvSpPr>
      <dsp:spPr>
        <a:xfrm>
          <a:off x="0" y="1534597"/>
          <a:ext cx="2631507" cy="487122"/>
        </a:xfrm>
        <a:prstGeom prst="roundRect">
          <a:avLst/>
        </a:prstGeom>
        <a:gradFill rotWithShape="0">
          <a:gsLst>
            <a:gs pos="0">
              <a:schemeClr val="accent5">
                <a:hueOff val="3789564"/>
                <a:satOff val="6277"/>
                <a:lumOff val="-9832"/>
                <a:alphaOff val="0"/>
                <a:tint val="50000"/>
                <a:satMod val="300000"/>
              </a:schemeClr>
            </a:gs>
            <a:gs pos="35000">
              <a:schemeClr val="accent5">
                <a:hueOff val="3789564"/>
                <a:satOff val="6277"/>
                <a:lumOff val="-9832"/>
                <a:alphaOff val="0"/>
                <a:tint val="37000"/>
                <a:satMod val="300000"/>
              </a:schemeClr>
            </a:gs>
            <a:gs pos="100000">
              <a:schemeClr val="accent5">
                <a:hueOff val="3789564"/>
                <a:satOff val="6277"/>
                <a:lumOff val="-983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Component Failure</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1558376"/>
        <a:ext cx="2583949" cy="439564"/>
      </dsp:txXfrm>
    </dsp:sp>
    <dsp:sp modelId="{7D1CD08B-9D0D-477A-86DA-B3F9172BF93A}">
      <dsp:nvSpPr>
        <dsp:cNvPr id="0" name=""/>
        <dsp:cNvSpPr/>
      </dsp:nvSpPr>
      <dsp:spPr>
        <a:xfrm rot="5400000">
          <a:off x="4775776" y="-49480"/>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essential maintenance can be performed without service disruption or within an agreed timescale.</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2113811"/>
        <a:ext cx="4659213" cy="351652"/>
      </dsp:txXfrm>
    </dsp:sp>
    <dsp:sp modelId="{D99C0E89-4177-479C-8E7B-F14EB31F8657}">
      <dsp:nvSpPr>
        <dsp:cNvPr id="0" name=""/>
        <dsp:cNvSpPr/>
      </dsp:nvSpPr>
      <dsp:spPr>
        <a:xfrm>
          <a:off x="0" y="2046076"/>
          <a:ext cx="2631507" cy="487122"/>
        </a:xfrm>
        <a:prstGeom prst="roundRect">
          <a:avLst/>
        </a:prstGeom>
        <a:gradFill rotWithShape="0">
          <a:gsLst>
            <a:gs pos="0">
              <a:schemeClr val="accent5">
                <a:hueOff val="5052751"/>
                <a:satOff val="8369"/>
                <a:lumOff val="-13109"/>
                <a:alphaOff val="0"/>
                <a:tint val="50000"/>
                <a:satMod val="300000"/>
              </a:schemeClr>
            </a:gs>
            <a:gs pos="35000">
              <a:schemeClr val="accent5">
                <a:hueOff val="5052751"/>
                <a:satOff val="8369"/>
                <a:lumOff val="-13109"/>
                <a:alphaOff val="0"/>
                <a:tint val="37000"/>
                <a:satMod val="300000"/>
              </a:schemeClr>
            </a:gs>
            <a:gs pos="100000">
              <a:schemeClr val="accent5">
                <a:hueOff val="5052751"/>
                <a:satOff val="8369"/>
                <a:lumOff val="-131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Shutdown and Resumption</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2069855"/>
        <a:ext cx="2583949" cy="439564"/>
      </dsp:txXfrm>
    </dsp:sp>
    <dsp:sp modelId="{2EB122AE-1EE4-4EAB-BFFB-631E817B5BF7}">
      <dsp:nvSpPr>
        <dsp:cNvPr id="0" name=""/>
        <dsp:cNvSpPr/>
      </dsp:nvSpPr>
      <dsp:spPr>
        <a:xfrm rot="5400000">
          <a:off x="4775776" y="461998"/>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diagnostic information and documentation is relevant and of sufficient quality</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2625290"/>
        <a:ext cx="4659213" cy="351652"/>
      </dsp:txXfrm>
    </dsp:sp>
    <dsp:sp modelId="{CC429C1B-BF3C-4525-832F-3BAE2A4B6EAE}">
      <dsp:nvSpPr>
        <dsp:cNvPr id="0" name=""/>
        <dsp:cNvSpPr/>
      </dsp:nvSpPr>
      <dsp:spPr>
        <a:xfrm>
          <a:off x="0" y="2557555"/>
          <a:ext cx="2631507" cy="487122"/>
        </a:xfrm>
        <a:prstGeom prst="roundRect">
          <a:avLst/>
        </a:prstGeom>
        <a:gradFill rotWithShape="0">
          <a:gsLst>
            <a:gs pos="0">
              <a:schemeClr val="accent5">
                <a:hueOff val="6315939"/>
                <a:satOff val="10461"/>
                <a:lumOff val="-16386"/>
                <a:alphaOff val="0"/>
                <a:tint val="50000"/>
                <a:satMod val="300000"/>
              </a:schemeClr>
            </a:gs>
            <a:gs pos="35000">
              <a:schemeClr val="accent5">
                <a:hueOff val="6315939"/>
                <a:satOff val="10461"/>
                <a:lumOff val="-16386"/>
                <a:alphaOff val="0"/>
                <a:tint val="37000"/>
                <a:satMod val="300000"/>
              </a:schemeClr>
            </a:gs>
            <a:gs pos="100000">
              <a:schemeClr val="accent5">
                <a:hueOff val="6315939"/>
                <a:satOff val="10461"/>
                <a:lumOff val="-163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Operational Support and Procedure</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2581334"/>
        <a:ext cx="2583949" cy="439564"/>
      </dsp:txXfrm>
    </dsp:sp>
    <dsp:sp modelId="{5611C441-80A8-40BC-9144-90075AE3F5DE}">
      <dsp:nvSpPr>
        <dsp:cNvPr id="0" name=""/>
        <dsp:cNvSpPr/>
      </dsp:nvSpPr>
      <dsp:spPr>
        <a:xfrm rot="5400000">
          <a:off x="4775776" y="973477"/>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alerts are raised in the event of a component failure, error condition or if a threshold is breached.</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3136769"/>
        <a:ext cx="4659213" cy="351652"/>
      </dsp:txXfrm>
    </dsp:sp>
    <dsp:sp modelId="{9D80F55A-3DF6-4A5E-92E2-9A742B6DA9C0}">
      <dsp:nvSpPr>
        <dsp:cNvPr id="0" name=""/>
        <dsp:cNvSpPr/>
      </dsp:nvSpPr>
      <dsp:spPr>
        <a:xfrm>
          <a:off x="0" y="3069034"/>
          <a:ext cx="2631507" cy="487122"/>
        </a:xfrm>
        <a:prstGeom prst="roundRect">
          <a:avLst/>
        </a:prstGeom>
        <a:gradFill rotWithShape="0">
          <a:gsLst>
            <a:gs pos="0">
              <a:schemeClr val="accent5">
                <a:hueOff val="7579127"/>
                <a:satOff val="12554"/>
                <a:lumOff val="-19664"/>
                <a:alphaOff val="0"/>
                <a:tint val="50000"/>
                <a:satMod val="300000"/>
              </a:schemeClr>
            </a:gs>
            <a:gs pos="35000">
              <a:schemeClr val="accent5">
                <a:hueOff val="7579127"/>
                <a:satOff val="12554"/>
                <a:lumOff val="-19664"/>
                <a:alphaOff val="0"/>
                <a:tint val="37000"/>
                <a:satMod val="300000"/>
              </a:schemeClr>
            </a:gs>
            <a:gs pos="100000">
              <a:schemeClr val="accent5">
                <a:hueOff val="7579127"/>
                <a:satOff val="12554"/>
                <a:lumOff val="-1966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Alerts</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3092813"/>
        <a:ext cx="2583949" cy="439564"/>
      </dsp:txXfrm>
    </dsp:sp>
    <dsp:sp modelId="{695E0AF2-3DDA-4D6C-9675-C2F60C3BEF6C}">
      <dsp:nvSpPr>
        <dsp:cNvPr id="0" name=""/>
        <dsp:cNvSpPr/>
      </dsp:nvSpPr>
      <dsp:spPr>
        <a:xfrm rot="5400000">
          <a:off x="4775776" y="1484956"/>
          <a:ext cx="389698" cy="4678236"/>
        </a:xfrm>
        <a:prstGeom prst="round2Same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47650" tIns="123825" rIns="247650" bIns="123825" numCol="1" spcCol="1270" anchor="ctr" anchorCtr="0">
          <a:noAutofit/>
        </a:bodyPr>
        <a:lstStyle/>
        <a:p>
          <a:pPr marL="57150" lvl="1" indent="-57150" algn="l" defTabSz="400050" rtl="0">
            <a:lnSpc>
              <a:spcPct val="90000"/>
            </a:lnSpc>
            <a:spcBef>
              <a:spcPct val="0"/>
            </a:spcBef>
            <a:spcAft>
              <a:spcPct val="15000"/>
            </a:spcAft>
            <a:buChar char="••"/>
          </a:pPr>
          <a:r>
            <a:rPr lang="en-GB" sz="900" b="0" i="0" kern="1200" smtClean="0">
              <a:effectLst/>
              <a:latin typeface="Segoe UI" panose="020B0502040204020203" pitchFamily="34" charset="0"/>
              <a:ea typeface="Segoe UI" panose="020B0502040204020203" pitchFamily="34" charset="0"/>
              <a:cs typeface="Segoe UI" panose="020B0502040204020203" pitchFamily="34" charset="0"/>
            </a:rPr>
            <a:t>To prove that the services can continue operation at an alternative site after failure of the primary site.</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rot="-5400000">
        <a:off x="2631508" y="3648248"/>
        <a:ext cx="4659213" cy="351652"/>
      </dsp:txXfrm>
    </dsp:sp>
    <dsp:sp modelId="{899F00B5-301A-4D3B-A64D-86292FC8A79B}">
      <dsp:nvSpPr>
        <dsp:cNvPr id="0" name=""/>
        <dsp:cNvSpPr/>
      </dsp:nvSpPr>
      <dsp:spPr>
        <a:xfrm>
          <a:off x="0" y="3580512"/>
          <a:ext cx="2631507" cy="487122"/>
        </a:xfrm>
        <a:prstGeom prst="roundRect">
          <a:avLst/>
        </a:prstGeom>
        <a:gradFill rotWithShape="0">
          <a:gsLst>
            <a:gs pos="0">
              <a:schemeClr val="accent5">
                <a:hueOff val="8842315"/>
                <a:satOff val="14646"/>
                <a:lumOff val="-22941"/>
                <a:alphaOff val="0"/>
                <a:tint val="50000"/>
                <a:satMod val="300000"/>
              </a:schemeClr>
            </a:gs>
            <a:gs pos="35000">
              <a:schemeClr val="accent5">
                <a:hueOff val="8842315"/>
                <a:satOff val="14646"/>
                <a:lumOff val="-22941"/>
                <a:alphaOff val="0"/>
                <a:tint val="37000"/>
                <a:satMod val="300000"/>
              </a:schemeClr>
            </a:gs>
            <a:gs pos="100000">
              <a:schemeClr val="accent5">
                <a:hueOff val="8842315"/>
                <a:satOff val="14646"/>
                <a:lumOff val="-2294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lvl="0" algn="ctr" defTabSz="444500">
            <a:lnSpc>
              <a:spcPct val="90000"/>
            </a:lnSpc>
            <a:spcBef>
              <a:spcPct val="0"/>
            </a:spcBef>
            <a:spcAft>
              <a:spcPct val="35000"/>
            </a:spcAft>
          </a:pPr>
          <a:r>
            <a:rPr lang="en-GB" sz="1000" b="1" kern="1200" smtClean="0">
              <a:latin typeface="Segoe UI" panose="020B0502040204020203" pitchFamily="34" charset="0"/>
              <a:ea typeface="Segoe UI" panose="020B0502040204020203" pitchFamily="34" charset="0"/>
              <a:cs typeface="Segoe UI" panose="020B0502040204020203" pitchFamily="34" charset="0"/>
            </a:rPr>
            <a:t>Disaster Recovery</a:t>
          </a:r>
          <a:endParaRPr lang="en-GB" sz="10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3779" y="3604291"/>
        <a:ext cx="2583949" cy="4395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0FE49-E6CB-4281-A4B3-59CA5D1712D8}">
      <dsp:nvSpPr>
        <dsp:cNvPr id="0" name=""/>
        <dsp:cNvSpPr/>
      </dsp:nvSpPr>
      <dsp:spPr>
        <a:xfrm>
          <a:off x="1082" y="436624"/>
          <a:ext cx="1085852" cy="108585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9758" tIns="11430" rIns="59758" bIns="11430" numCol="1" spcCol="1270" anchor="ctr" anchorCtr="0">
          <a:noAutofit/>
        </a:bodyPr>
        <a:lstStyle/>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Manual Testing</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a:off x="160101" y="595643"/>
        <a:ext cx="767814" cy="767814"/>
      </dsp:txXfrm>
    </dsp:sp>
    <dsp:sp modelId="{DCC6CA26-AD06-40EC-88D7-22B60EE405A1}">
      <dsp:nvSpPr>
        <dsp:cNvPr id="0" name=""/>
        <dsp:cNvSpPr/>
      </dsp:nvSpPr>
      <dsp:spPr>
        <a:xfrm>
          <a:off x="869764" y="436624"/>
          <a:ext cx="1085852" cy="1085852"/>
        </a:xfrm>
        <a:prstGeom prst="ellipse">
          <a:avLst/>
        </a:prstGeom>
        <a:solidFill>
          <a:schemeClr val="accent5">
            <a:alpha val="50000"/>
            <a:hueOff val="2947438"/>
            <a:satOff val="4882"/>
            <a:lumOff val="-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9758" tIns="11430" rIns="59758" bIns="11430" numCol="1" spcCol="1270" anchor="ctr" anchorCtr="0">
          <a:noAutofit/>
        </a:bodyPr>
        <a:lstStyle/>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SAST </a:t>
          </a:r>
        </a:p>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(Static Application Security Testing)</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a:off x="1028783" y="595643"/>
        <a:ext cx="767814" cy="767814"/>
      </dsp:txXfrm>
    </dsp:sp>
    <dsp:sp modelId="{185C7CE7-0A70-4BCD-B83E-B6BD3F568FD4}">
      <dsp:nvSpPr>
        <dsp:cNvPr id="0" name=""/>
        <dsp:cNvSpPr/>
      </dsp:nvSpPr>
      <dsp:spPr>
        <a:xfrm>
          <a:off x="1738445" y="436624"/>
          <a:ext cx="1085852" cy="1085852"/>
        </a:xfrm>
        <a:prstGeom prst="ellipse">
          <a:avLst/>
        </a:prstGeom>
        <a:solidFill>
          <a:schemeClr val="accent5">
            <a:alpha val="50000"/>
            <a:hueOff val="5894877"/>
            <a:satOff val="9764"/>
            <a:lumOff val="-1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9758" tIns="11430" rIns="59758" bIns="11430" numCol="1" spcCol="1270" anchor="ctr" anchorCtr="0">
          <a:noAutofit/>
        </a:bodyPr>
        <a:lstStyle/>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DAST</a:t>
          </a:r>
        </a:p>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(Dynamic Application Security Testing)</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a:off x="1897464" y="595643"/>
        <a:ext cx="767814" cy="767814"/>
      </dsp:txXfrm>
    </dsp:sp>
    <dsp:sp modelId="{088BB546-5075-4AAF-B406-CF6133B04014}">
      <dsp:nvSpPr>
        <dsp:cNvPr id="0" name=""/>
        <dsp:cNvSpPr/>
      </dsp:nvSpPr>
      <dsp:spPr>
        <a:xfrm>
          <a:off x="2607127" y="436624"/>
          <a:ext cx="1085852" cy="1085852"/>
        </a:xfrm>
        <a:prstGeom prst="ellipse">
          <a:avLst/>
        </a:prstGeom>
        <a:solidFill>
          <a:schemeClr val="accent5">
            <a:alpha val="50000"/>
            <a:hueOff val="8842315"/>
            <a:satOff val="14646"/>
            <a:lumOff val="-2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9758" tIns="11430" rIns="59758" bIns="11430" numCol="1" spcCol="1270" anchor="ctr" anchorCtr="0">
          <a:noAutofit/>
        </a:bodyPr>
        <a:lstStyle/>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IAST</a:t>
          </a:r>
        </a:p>
        <a:p>
          <a:pPr lvl="0" algn="ctr" defTabSz="400050">
            <a:lnSpc>
              <a:spcPct val="90000"/>
            </a:lnSpc>
            <a:spcBef>
              <a:spcPct val="0"/>
            </a:spcBef>
            <a:spcAft>
              <a:spcPct val="35000"/>
            </a:spcAft>
          </a:pPr>
          <a:r>
            <a:rPr lang="en-GB" sz="900" kern="1200" dirty="0" smtClean="0">
              <a:latin typeface="Segoe UI" panose="020B0502040204020203" pitchFamily="34" charset="0"/>
              <a:ea typeface="Segoe UI" panose="020B0502040204020203" pitchFamily="34" charset="0"/>
              <a:cs typeface="Segoe UI" panose="020B0502040204020203" pitchFamily="34" charset="0"/>
            </a:rPr>
            <a:t>(Interactive Application Security Testing)</a:t>
          </a:r>
          <a:endParaRPr lang="en-GB" sz="900" kern="1200" dirty="0">
            <a:latin typeface="Segoe UI" panose="020B0502040204020203" pitchFamily="34" charset="0"/>
            <a:ea typeface="Segoe UI" panose="020B0502040204020203" pitchFamily="34" charset="0"/>
            <a:cs typeface="Segoe UI" panose="020B0502040204020203" pitchFamily="34" charset="0"/>
          </a:endParaRPr>
        </a:p>
      </dsp:txBody>
      <dsp:txXfrm>
        <a:off x="2766146" y="595643"/>
        <a:ext cx="767814" cy="767814"/>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50051" cy="496809"/>
          </a:xfrm>
          <a:prstGeom prst="rect">
            <a:avLst/>
          </a:prstGeom>
          <a:noFill/>
          <a:ln>
            <a:noFill/>
          </a:ln>
          <a:effectLst/>
          <a:extLst/>
        </p:spPr>
        <p:txBody>
          <a:bodyPr vert="horz" wrap="square" lIns="93224" tIns="46612" rIns="93224" bIns="46612" numCol="1" anchor="t" anchorCtr="0" compatLnSpc="1">
            <a:prstTxWarp prst="textNoShape">
              <a:avLst/>
            </a:prstTxWarp>
          </a:bodyPr>
          <a:lstStyle>
            <a:lvl1pPr algn="l" defTabSz="932117">
              <a:defRPr sz="1300">
                <a:latin typeface="Arial" charset="0"/>
                <a:cs typeface="+mn-cs"/>
              </a:defRPr>
            </a:lvl1pPr>
          </a:lstStyle>
          <a:p>
            <a:pPr>
              <a:defRPr/>
            </a:pPr>
            <a:endParaRPr lang="en-GB"/>
          </a:p>
        </p:txBody>
      </p:sp>
      <p:sp>
        <p:nvSpPr>
          <p:cNvPr id="6147" name="Rectangle 3"/>
          <p:cNvSpPr>
            <a:spLocks noGrp="1" noChangeArrowheads="1"/>
          </p:cNvSpPr>
          <p:nvPr>
            <p:ph type="dt" sz="quarter" idx="1"/>
          </p:nvPr>
        </p:nvSpPr>
        <p:spPr bwMode="auto">
          <a:xfrm>
            <a:off x="3858740" y="0"/>
            <a:ext cx="2950050" cy="496809"/>
          </a:xfrm>
          <a:prstGeom prst="rect">
            <a:avLst/>
          </a:prstGeom>
          <a:noFill/>
          <a:ln>
            <a:noFill/>
          </a:ln>
          <a:effectLst/>
          <a:extLst/>
        </p:spPr>
        <p:txBody>
          <a:bodyPr vert="horz" wrap="square" lIns="93224" tIns="46612" rIns="93224" bIns="46612" numCol="1" anchor="t" anchorCtr="0" compatLnSpc="1">
            <a:prstTxWarp prst="textNoShape">
              <a:avLst/>
            </a:prstTxWarp>
          </a:bodyPr>
          <a:lstStyle>
            <a:lvl1pPr algn="r" defTabSz="932117">
              <a:defRPr sz="1300">
                <a:latin typeface="Arial" charset="0"/>
                <a:cs typeface="+mn-cs"/>
              </a:defRPr>
            </a:lvl1pPr>
          </a:lstStyle>
          <a:p>
            <a:pPr>
              <a:defRPr/>
            </a:pPr>
            <a:endParaRPr lang="en-GB"/>
          </a:p>
        </p:txBody>
      </p:sp>
      <p:sp>
        <p:nvSpPr>
          <p:cNvPr id="6148" name="Rectangle 4"/>
          <p:cNvSpPr>
            <a:spLocks noGrp="1" noChangeArrowheads="1"/>
          </p:cNvSpPr>
          <p:nvPr>
            <p:ph type="ftr" sz="quarter" idx="2"/>
          </p:nvPr>
        </p:nvSpPr>
        <p:spPr bwMode="auto">
          <a:xfrm>
            <a:off x="0" y="9444120"/>
            <a:ext cx="2950051" cy="496809"/>
          </a:xfrm>
          <a:prstGeom prst="rect">
            <a:avLst/>
          </a:prstGeom>
          <a:noFill/>
          <a:ln>
            <a:noFill/>
          </a:ln>
          <a:effectLst/>
          <a:extLst/>
        </p:spPr>
        <p:txBody>
          <a:bodyPr vert="horz" wrap="square" lIns="93224" tIns="46612" rIns="93224" bIns="46612" numCol="1" anchor="b" anchorCtr="0" compatLnSpc="1">
            <a:prstTxWarp prst="textNoShape">
              <a:avLst/>
            </a:prstTxWarp>
          </a:bodyPr>
          <a:lstStyle>
            <a:lvl1pPr algn="l" defTabSz="932117">
              <a:defRPr sz="1300">
                <a:latin typeface="Arial" charset="0"/>
                <a:cs typeface="+mn-cs"/>
              </a:defRPr>
            </a:lvl1pPr>
          </a:lstStyle>
          <a:p>
            <a:pPr>
              <a:defRPr/>
            </a:pPr>
            <a:endParaRPr lang="en-GB"/>
          </a:p>
        </p:txBody>
      </p:sp>
      <p:sp>
        <p:nvSpPr>
          <p:cNvPr id="6149" name="Rectangle 5"/>
          <p:cNvSpPr>
            <a:spLocks noGrp="1" noChangeArrowheads="1"/>
          </p:cNvSpPr>
          <p:nvPr>
            <p:ph type="sldNum" sz="quarter" idx="3"/>
          </p:nvPr>
        </p:nvSpPr>
        <p:spPr bwMode="auto">
          <a:xfrm>
            <a:off x="3858740" y="9444120"/>
            <a:ext cx="2950050" cy="496809"/>
          </a:xfrm>
          <a:prstGeom prst="rect">
            <a:avLst/>
          </a:prstGeom>
          <a:noFill/>
          <a:ln>
            <a:noFill/>
          </a:ln>
          <a:effectLst/>
          <a:extLst/>
        </p:spPr>
        <p:txBody>
          <a:bodyPr vert="horz" wrap="square" lIns="93224" tIns="46612" rIns="93224" bIns="46612" numCol="1" anchor="b" anchorCtr="0" compatLnSpc="1">
            <a:prstTxWarp prst="textNoShape">
              <a:avLst/>
            </a:prstTxWarp>
          </a:bodyPr>
          <a:lstStyle>
            <a:lvl1pPr algn="r" defTabSz="932117">
              <a:defRPr sz="1300">
                <a:latin typeface="Arial" charset="0"/>
                <a:cs typeface="+mn-cs"/>
              </a:defRPr>
            </a:lvl1pPr>
          </a:lstStyle>
          <a:p>
            <a:pPr>
              <a:defRPr/>
            </a:pPr>
            <a:fld id="{C86FDEF9-BDE5-4295-9D72-203A410F0733}" type="slidenum">
              <a:rPr lang="en-GB"/>
              <a:pPr>
                <a:defRPr/>
              </a:pPr>
              <a:t>‹#›</a:t>
            </a:fld>
            <a:endParaRPr lang="en-GB"/>
          </a:p>
        </p:txBody>
      </p:sp>
    </p:spTree>
    <p:extLst>
      <p:ext uri="{BB962C8B-B14F-4D97-AF65-F5344CB8AC3E}">
        <p14:creationId xmlns:p14="http://schemas.microsoft.com/office/powerpoint/2010/main" val="2932088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50051" cy="496809"/>
          </a:xfrm>
          <a:prstGeom prst="rect">
            <a:avLst/>
          </a:prstGeom>
          <a:noFill/>
          <a:ln>
            <a:noFill/>
          </a:ln>
          <a:effectLst/>
          <a:extLst/>
        </p:spPr>
        <p:txBody>
          <a:bodyPr vert="horz" wrap="square" lIns="93224" tIns="46612" rIns="93224" bIns="46612" numCol="1" anchor="t" anchorCtr="0" compatLnSpc="1">
            <a:prstTxWarp prst="textNoShape">
              <a:avLst/>
            </a:prstTxWarp>
          </a:bodyPr>
          <a:lstStyle>
            <a:lvl1pPr algn="l" defTabSz="932117">
              <a:defRPr sz="1300">
                <a:latin typeface="Arial" charset="0"/>
                <a:cs typeface="+mn-cs"/>
              </a:defRPr>
            </a:lvl1pPr>
          </a:lstStyle>
          <a:p>
            <a:pPr>
              <a:defRPr/>
            </a:pPr>
            <a:endParaRPr lang="en-GB"/>
          </a:p>
        </p:txBody>
      </p:sp>
      <p:sp>
        <p:nvSpPr>
          <p:cNvPr id="4099" name="Rectangle 3"/>
          <p:cNvSpPr>
            <a:spLocks noGrp="1" noChangeArrowheads="1"/>
          </p:cNvSpPr>
          <p:nvPr>
            <p:ph type="dt" idx="1"/>
          </p:nvPr>
        </p:nvSpPr>
        <p:spPr bwMode="auto">
          <a:xfrm>
            <a:off x="3858740" y="0"/>
            <a:ext cx="2950050" cy="496809"/>
          </a:xfrm>
          <a:prstGeom prst="rect">
            <a:avLst/>
          </a:prstGeom>
          <a:noFill/>
          <a:ln>
            <a:noFill/>
          </a:ln>
          <a:effectLst/>
          <a:extLst/>
        </p:spPr>
        <p:txBody>
          <a:bodyPr vert="horz" wrap="square" lIns="93224" tIns="46612" rIns="93224" bIns="46612" numCol="1" anchor="t" anchorCtr="0" compatLnSpc="1">
            <a:prstTxWarp prst="textNoShape">
              <a:avLst/>
            </a:prstTxWarp>
          </a:bodyPr>
          <a:lstStyle>
            <a:lvl1pPr algn="r" defTabSz="932117">
              <a:defRPr sz="1300">
                <a:latin typeface="Arial" charset="0"/>
                <a:cs typeface="+mn-cs"/>
              </a:defRPr>
            </a:lvl1pPr>
          </a:lstStyle>
          <a:p>
            <a:pPr>
              <a:defRPr/>
            </a:pPr>
            <a:endParaRPr lang="en-GB"/>
          </a:p>
        </p:txBody>
      </p:sp>
      <p:sp>
        <p:nvSpPr>
          <p:cNvPr id="24580" name="Rectangle 4"/>
          <p:cNvSpPr>
            <a:spLocks noGrp="1" noRot="1" noChangeAspect="1" noChangeArrowheads="1" noTextEdit="1"/>
          </p:cNvSpPr>
          <p:nvPr>
            <p:ph type="sldImg" idx="2"/>
          </p:nvPr>
        </p:nvSpPr>
        <p:spPr bwMode="auto">
          <a:xfrm>
            <a:off x="915988" y="746125"/>
            <a:ext cx="4975225"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1518" y="4720471"/>
            <a:ext cx="5447346" cy="4476036"/>
          </a:xfrm>
          <a:prstGeom prst="rect">
            <a:avLst/>
          </a:prstGeom>
          <a:noFill/>
          <a:ln>
            <a:noFill/>
          </a:ln>
          <a:effectLst/>
          <a:extLst/>
        </p:spPr>
        <p:txBody>
          <a:bodyPr vert="horz" wrap="square" lIns="93224" tIns="46612" rIns="93224" bIns="46612"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9444120"/>
            <a:ext cx="2950051" cy="496809"/>
          </a:xfrm>
          <a:prstGeom prst="rect">
            <a:avLst/>
          </a:prstGeom>
          <a:noFill/>
          <a:ln>
            <a:noFill/>
          </a:ln>
          <a:effectLst/>
          <a:extLst/>
        </p:spPr>
        <p:txBody>
          <a:bodyPr vert="horz" wrap="square" lIns="93224" tIns="46612" rIns="93224" bIns="46612" numCol="1" anchor="b" anchorCtr="0" compatLnSpc="1">
            <a:prstTxWarp prst="textNoShape">
              <a:avLst/>
            </a:prstTxWarp>
          </a:bodyPr>
          <a:lstStyle>
            <a:lvl1pPr algn="l" defTabSz="932117">
              <a:defRPr sz="1300">
                <a:latin typeface="Arial" charset="0"/>
                <a:cs typeface="+mn-cs"/>
              </a:defRPr>
            </a:lvl1pPr>
          </a:lstStyle>
          <a:p>
            <a:pPr>
              <a:defRPr/>
            </a:pPr>
            <a:endParaRPr lang="en-GB"/>
          </a:p>
        </p:txBody>
      </p:sp>
      <p:sp>
        <p:nvSpPr>
          <p:cNvPr id="4103" name="Rectangle 7"/>
          <p:cNvSpPr>
            <a:spLocks noGrp="1" noChangeArrowheads="1"/>
          </p:cNvSpPr>
          <p:nvPr>
            <p:ph type="sldNum" sz="quarter" idx="5"/>
          </p:nvPr>
        </p:nvSpPr>
        <p:spPr bwMode="auto">
          <a:xfrm>
            <a:off x="3858740" y="9444120"/>
            <a:ext cx="2950050" cy="496809"/>
          </a:xfrm>
          <a:prstGeom prst="rect">
            <a:avLst/>
          </a:prstGeom>
          <a:noFill/>
          <a:ln>
            <a:noFill/>
          </a:ln>
          <a:effectLst/>
          <a:extLst/>
        </p:spPr>
        <p:txBody>
          <a:bodyPr vert="horz" wrap="square" lIns="93224" tIns="46612" rIns="93224" bIns="46612" numCol="1" anchor="b" anchorCtr="0" compatLnSpc="1">
            <a:prstTxWarp prst="textNoShape">
              <a:avLst/>
            </a:prstTxWarp>
          </a:bodyPr>
          <a:lstStyle>
            <a:lvl1pPr algn="r" defTabSz="932117">
              <a:defRPr sz="1300">
                <a:latin typeface="Arial" charset="0"/>
                <a:cs typeface="+mn-cs"/>
              </a:defRPr>
            </a:lvl1pPr>
          </a:lstStyle>
          <a:p>
            <a:pPr>
              <a:defRPr/>
            </a:pPr>
            <a:fld id="{D80D5CEE-B7E3-480E-B867-D5944FED183F}" type="slidenum">
              <a:rPr lang="en-GB"/>
              <a:pPr>
                <a:defRPr/>
              </a:pPr>
              <a:t>‹#›</a:t>
            </a:fld>
            <a:endParaRPr lang="en-GB"/>
          </a:p>
        </p:txBody>
      </p:sp>
    </p:spTree>
    <p:extLst>
      <p:ext uri="{BB962C8B-B14F-4D97-AF65-F5344CB8AC3E}">
        <p14:creationId xmlns:p14="http://schemas.microsoft.com/office/powerpoint/2010/main" val="18340428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919163" y="746125"/>
            <a:ext cx="4973637"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smtClean="0"/>
          </a:p>
        </p:txBody>
      </p:sp>
      <p:sp>
        <p:nvSpPr>
          <p:cNvPr id="2" name="Footer Placeholder 1"/>
          <p:cNvSpPr>
            <a:spLocks noGrp="1"/>
          </p:cNvSpPr>
          <p:nvPr>
            <p:ph type="ftr" sz="quarter" idx="4"/>
          </p:nvPr>
        </p:nvSpPr>
        <p:spPr/>
        <p:txBody>
          <a:bodyPr/>
          <a:lstStyle/>
          <a:p>
            <a:pPr>
              <a:defRPr/>
            </a:pPr>
            <a:endParaRPr lang="en-GB"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0D5CEE-B7E3-480E-B867-D5944FED183F}" type="slidenum">
              <a:rPr lang="en-GB" smtClean="0"/>
              <a:pPr>
                <a:defRPr/>
              </a:pPr>
              <a:t>14</a:t>
            </a:fld>
            <a:endParaRPr lang="en-GB"/>
          </a:p>
        </p:txBody>
      </p:sp>
    </p:spTree>
    <p:extLst>
      <p:ext uri="{BB962C8B-B14F-4D97-AF65-F5344CB8AC3E}">
        <p14:creationId xmlns:p14="http://schemas.microsoft.com/office/powerpoint/2010/main" val="146209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0D5CEE-B7E3-480E-B867-D5944FED183F}" type="slidenum">
              <a:rPr lang="en-GB" smtClean="0"/>
              <a:pPr>
                <a:defRPr/>
              </a:pPr>
              <a:t>21</a:t>
            </a:fld>
            <a:endParaRPr lang="en-GB"/>
          </a:p>
        </p:txBody>
      </p:sp>
    </p:spTree>
    <p:extLst>
      <p:ext uri="{BB962C8B-B14F-4D97-AF65-F5344CB8AC3E}">
        <p14:creationId xmlns:p14="http://schemas.microsoft.com/office/powerpoint/2010/main" val="77065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oleObject" Target="../embeddings/oleObject5.bin"/><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oleObject" Target="../embeddings/oleObject7.bin"/><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367334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04F7DACE-62AA-4BD9-BA89-3D9C1EE118B0}" type="datetime5">
              <a:rPr lang="en-US" smtClean="0"/>
              <a:t>19-Aug-19</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C7679F7-3EA1-4BB3-9941-E542A0EF1E27}" type="slidenum">
              <a:rPr lang="en-GB"/>
              <a:pPr>
                <a:defRPr/>
              </a:pPr>
              <a:t>‹#›</a:t>
            </a:fld>
            <a:endParaRPr lang="en-GB"/>
          </a:p>
        </p:txBody>
      </p:sp>
    </p:spTree>
    <p:extLst>
      <p:ext uri="{BB962C8B-B14F-4D97-AF65-F5344CB8AC3E}">
        <p14:creationId xmlns:p14="http://schemas.microsoft.com/office/powerpoint/2010/main" val="233005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2" y="131763"/>
            <a:ext cx="2108200" cy="5994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50825" y="131763"/>
            <a:ext cx="6175375" cy="599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EEDCD3D3-4125-4347-9B65-30B7454F7313}" type="datetime5">
              <a:rPr lang="en-US" smtClean="0"/>
              <a:t>19-Aug-19</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5230DFD8-069A-4F43-BF0D-76F9F4C0320E}" type="slidenum">
              <a:rPr lang="en-GB"/>
              <a:pPr>
                <a:defRPr/>
              </a:pPr>
              <a:t>‹#›</a:t>
            </a:fld>
            <a:endParaRPr lang="en-GB"/>
          </a:p>
        </p:txBody>
      </p:sp>
    </p:spTree>
    <p:extLst>
      <p:ext uri="{BB962C8B-B14F-4D97-AF65-F5344CB8AC3E}">
        <p14:creationId xmlns:p14="http://schemas.microsoft.com/office/powerpoint/2010/main" val="1793203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50830" y="131763"/>
            <a:ext cx="8435975" cy="599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CCE759AD-47B9-4A13-956C-DB312EC769D2}" type="datetime5">
              <a:rPr lang="en-US" smtClean="0"/>
              <a:t>19-Aug-19</a:t>
            </a:fld>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FFABD7BA-61E3-447A-BF7D-B48148C75265}" type="slidenum">
              <a:rPr lang="en-GB"/>
              <a:pPr>
                <a:defRPr/>
              </a:pPr>
              <a:t>‹#›</a:t>
            </a:fld>
            <a:endParaRPr lang="en-GB"/>
          </a:p>
        </p:txBody>
      </p:sp>
    </p:spTree>
    <p:extLst>
      <p:ext uri="{BB962C8B-B14F-4D97-AF65-F5344CB8AC3E}">
        <p14:creationId xmlns:p14="http://schemas.microsoft.com/office/powerpoint/2010/main" val="298670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8" y="131763"/>
            <a:ext cx="6842125" cy="417512"/>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68414"/>
            <a:ext cx="4038600" cy="48577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268420"/>
            <a:ext cx="4038600" cy="2352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773495"/>
            <a:ext cx="4038600" cy="2352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E2B2C802-94BC-45FF-ABD2-920F2D2DADFE}" type="datetime5">
              <a:rPr lang="en-US" smtClean="0"/>
              <a:t>19-Aug-19</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957A74BF-F55E-4B36-8100-98083DC599A1}" type="slidenum">
              <a:rPr lang="en-GB"/>
              <a:pPr>
                <a:defRPr/>
              </a:pPr>
              <a:t>‹#›</a:t>
            </a:fld>
            <a:endParaRPr lang="en-GB"/>
          </a:p>
        </p:txBody>
      </p:sp>
    </p:spTree>
    <p:extLst>
      <p:ext uri="{BB962C8B-B14F-4D97-AF65-F5344CB8AC3E}">
        <p14:creationId xmlns:p14="http://schemas.microsoft.com/office/powerpoint/2010/main" val="20271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8" y="131763"/>
            <a:ext cx="6842125" cy="417512"/>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268414"/>
            <a:ext cx="4038600" cy="48577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68414"/>
            <a:ext cx="4038600" cy="48577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D2362400-199A-4A5E-B1AC-FF45CED08847}" type="datetime5">
              <a:rPr lang="en-US" smtClean="0"/>
              <a:t>19-Aug-19</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9EFCBBC-A94D-4790-AB84-8CCB65A45893}" type="slidenum">
              <a:rPr lang="en-GB"/>
              <a:pPr>
                <a:defRPr/>
              </a:pPr>
              <a:t>‹#›</a:t>
            </a:fld>
            <a:endParaRPr lang="en-GB"/>
          </a:p>
        </p:txBody>
      </p:sp>
    </p:spTree>
    <p:extLst>
      <p:ext uri="{BB962C8B-B14F-4D97-AF65-F5344CB8AC3E}">
        <p14:creationId xmlns:p14="http://schemas.microsoft.com/office/powerpoint/2010/main" val="2255958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graphicFrame>
        <p:nvGraphicFramePr>
          <p:cNvPr id="3" name="Object 7" hidden="1"/>
          <p:cNvGraphicFramePr>
            <a:graphicFrameLocks noChangeAspect="1"/>
          </p:cNvGraphicFramePr>
          <p:nvPr userDrawn="1">
            <p:custDataLst>
              <p:tags r:id="rId2"/>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8750"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1"/>
          <p:cNvSpPr txBox="1">
            <a:spLocks/>
          </p:cNvSpPr>
          <p:nvPr userDrawn="1"/>
        </p:nvSpPr>
        <p:spPr bwMode="auto">
          <a:xfrm>
            <a:off x="451338" y="260353"/>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1538" eaLnBrk="0" hangingPunct="0">
              <a:defRPr>
                <a:solidFill>
                  <a:schemeClr val="tx1"/>
                </a:solidFill>
                <a:latin typeface="Arial" pitchFamily="34" charset="0"/>
                <a:cs typeface="Arial" pitchFamily="34" charset="0"/>
              </a:defRPr>
            </a:lvl1pPr>
            <a:lvl2pPr marL="742950" indent="-285750" defTabSz="871538" eaLnBrk="0" hangingPunct="0">
              <a:defRPr>
                <a:solidFill>
                  <a:schemeClr val="tx1"/>
                </a:solidFill>
                <a:latin typeface="Arial" pitchFamily="34" charset="0"/>
                <a:cs typeface="Arial" pitchFamily="34" charset="0"/>
              </a:defRPr>
            </a:lvl2pPr>
            <a:lvl3pPr marL="1143000" indent="-228600" defTabSz="871538" eaLnBrk="0" hangingPunct="0">
              <a:defRPr>
                <a:solidFill>
                  <a:schemeClr val="tx1"/>
                </a:solidFill>
                <a:latin typeface="Arial" pitchFamily="34" charset="0"/>
                <a:cs typeface="Arial" pitchFamily="34" charset="0"/>
              </a:defRPr>
            </a:lvl3pPr>
            <a:lvl4pPr marL="1600200" indent="-228600" defTabSz="871538" eaLnBrk="0" hangingPunct="0">
              <a:defRPr>
                <a:solidFill>
                  <a:schemeClr val="tx1"/>
                </a:solidFill>
                <a:latin typeface="Arial" pitchFamily="34" charset="0"/>
                <a:cs typeface="Arial" pitchFamily="34" charset="0"/>
              </a:defRPr>
            </a:lvl4pPr>
            <a:lvl5pPr marL="2057400" indent="-228600" defTabSz="871538" eaLnBrk="0" hangingPunct="0">
              <a:defRPr>
                <a:solidFill>
                  <a:schemeClr val="tx1"/>
                </a:solidFill>
                <a:latin typeface="Arial" pitchFamily="34" charset="0"/>
                <a:cs typeface="Arial" pitchFamily="34" charset="0"/>
              </a:defRPr>
            </a:lvl5pPr>
            <a:lvl6pPr marL="2514600" indent="-228600" defTabSz="8715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715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715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71538" eaLnBrk="0" fontAlgn="base" hangingPunct="0">
              <a:spcBef>
                <a:spcPct val="0"/>
              </a:spcBef>
              <a:spcAft>
                <a:spcPct val="0"/>
              </a:spcAft>
              <a:defRPr>
                <a:solidFill>
                  <a:schemeClr val="tx1"/>
                </a:solidFill>
                <a:latin typeface="Arial" pitchFamily="34" charset="0"/>
                <a:cs typeface="Arial" pitchFamily="34" charset="0"/>
              </a:defRPr>
            </a:lvl9pPr>
          </a:lstStyle>
          <a:p>
            <a:pPr algn="l">
              <a:defRPr/>
            </a:pPr>
            <a:r>
              <a:rPr lang="en-US" altLang="en-US" sz="2800" smtClean="0">
                <a:solidFill>
                  <a:srgbClr val="FFFFFF"/>
                </a:solidFill>
              </a:rPr>
              <a:t>Click to edit Master title style</a:t>
            </a:r>
            <a:endParaRPr lang="en-GB" altLang="en-US" sz="2800" smtClean="0">
              <a:solidFill>
                <a:srgbClr val="FFFFFF"/>
              </a:solidFill>
            </a:endParaRPr>
          </a:p>
        </p:txBody>
      </p:sp>
      <p:graphicFrame>
        <p:nvGraphicFramePr>
          <p:cNvPr id="6" name="Object 2" hidden="1"/>
          <p:cNvGraphicFramePr>
            <a:graphicFrameLocks noChangeAspect="1"/>
          </p:cNvGraphicFramePr>
          <p:nvPr>
            <p:custDataLst>
              <p:tags r:id="rId3"/>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8751"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l="-732"/>
          <a:stretch>
            <a:fillRect/>
          </a:stretch>
        </p:blipFill>
        <p:spPr bwMode="auto">
          <a:xfrm>
            <a:off x="-82062" y="2"/>
            <a:ext cx="9226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a:spLocks noChangeArrowheads="1"/>
          </p:cNvSpPr>
          <p:nvPr userDrawn="1"/>
        </p:nvSpPr>
        <p:spPr bwMode="auto">
          <a:xfrm>
            <a:off x="451338" y="6524625"/>
            <a:ext cx="41206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defRPr/>
            </a:pPr>
            <a:r>
              <a:rPr lang="en-GB" altLang="en-US" sz="800" smtClean="0">
                <a:solidFill>
                  <a:srgbClr val="002469"/>
                </a:solidFill>
              </a:rPr>
              <a:t>Information Classification: Confidential</a:t>
            </a:r>
          </a:p>
        </p:txBody>
      </p:sp>
      <p:sp>
        <p:nvSpPr>
          <p:cNvPr id="5" name="Title 1"/>
          <p:cNvSpPr>
            <a:spLocks noGrp="1"/>
          </p:cNvSpPr>
          <p:nvPr>
            <p:ph type="title"/>
          </p:nvPr>
        </p:nvSpPr>
        <p:spPr>
          <a:xfrm>
            <a:off x="534866" y="292102"/>
            <a:ext cx="8077200" cy="504825"/>
          </a:xfrm>
          <a:prstGeom prst="rect">
            <a:avLst/>
          </a:prstGeom>
        </p:spPr>
        <p:txBody>
          <a:bodyPr/>
          <a:lstStyle>
            <a:lvl1pPr>
              <a:defRPr>
                <a:solidFill>
                  <a:schemeClr val="bg1"/>
                </a:solidFill>
              </a:defRPr>
            </a:lvl1pPr>
          </a:lstStyle>
          <a:p>
            <a:r>
              <a:rPr lang="en-US" dirty="0" smtClean="0"/>
              <a:t>Click to edit Master title style</a:t>
            </a:r>
            <a:endParaRPr lang="en-GB" dirty="0"/>
          </a:p>
        </p:txBody>
      </p:sp>
      <p:sp>
        <p:nvSpPr>
          <p:cNvPr id="9" name="Slide Number Placeholder 5"/>
          <p:cNvSpPr>
            <a:spLocks noGrp="1"/>
          </p:cNvSpPr>
          <p:nvPr>
            <p:ph type="sldNum" sz="quarter" idx="10"/>
          </p:nvPr>
        </p:nvSpPr>
        <p:spPr>
          <a:xfrm>
            <a:off x="8587154" y="6524627"/>
            <a:ext cx="504092" cy="182563"/>
          </a:xfrm>
        </p:spPr>
        <p:txBody>
          <a:bodyPr/>
          <a:lstStyle>
            <a:lvl1pPr algn="r">
              <a:defRPr sz="800">
                <a:cs typeface="Arial" charset="0"/>
              </a:defRPr>
            </a:lvl1pPr>
          </a:lstStyle>
          <a:p>
            <a:pPr>
              <a:defRPr/>
            </a:pPr>
            <a:fld id="{904CAC84-99E7-4C09-83ED-BEF47430FD13}" type="slidenum">
              <a:rPr lang="en-GB"/>
              <a:pPr>
                <a:defRPr/>
              </a:pPr>
              <a:t>‹#›</a:t>
            </a:fld>
            <a:endParaRPr lang="en-GB"/>
          </a:p>
        </p:txBody>
      </p:sp>
    </p:spTree>
    <p:extLst>
      <p:ext uri="{BB962C8B-B14F-4D97-AF65-F5344CB8AC3E}">
        <p14:creationId xmlns:p14="http://schemas.microsoft.com/office/powerpoint/2010/main" val="3620193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62862" name="Rectangle 14"/>
          <p:cNvSpPr>
            <a:spLocks noGrp="1" noChangeArrowheads="1"/>
          </p:cNvSpPr>
          <p:nvPr>
            <p:ph type="ctrTitle" sz="quarter"/>
          </p:nvPr>
        </p:nvSpPr>
        <p:spPr>
          <a:xfrm>
            <a:off x="534853" y="2632051"/>
            <a:ext cx="6688315" cy="1331861"/>
          </a:xfrm>
          <a:extLst/>
        </p:spPr>
        <p:txBody>
          <a:bodyPr/>
          <a:lstStyle>
            <a:lvl1pPr>
              <a:spcBef>
                <a:spcPct val="30000"/>
              </a:spcBef>
              <a:defRPr sz="4400" b="1"/>
            </a:lvl1pPr>
          </a:lstStyle>
          <a:p>
            <a:pPr lvl="0"/>
            <a:r>
              <a:rPr lang="en-US" noProof="0" smtClean="0"/>
              <a:t>Click to edit Master title style</a:t>
            </a:r>
            <a:endParaRPr lang="en-GB" noProof="0" dirty="0" smtClean="0"/>
          </a:p>
        </p:txBody>
      </p:sp>
      <p:sp>
        <p:nvSpPr>
          <p:cNvPr id="462863" name="Rectangle 15"/>
          <p:cNvSpPr>
            <a:spLocks noGrp="1" noChangeArrowheads="1"/>
          </p:cNvSpPr>
          <p:nvPr>
            <p:ph type="subTitle" sz="quarter" idx="1"/>
          </p:nvPr>
        </p:nvSpPr>
        <p:spPr>
          <a:xfrm>
            <a:off x="534853" y="3963904"/>
            <a:ext cx="6688315" cy="816395"/>
          </a:xfrm>
          <a:extLst/>
        </p:spPr>
        <p:txBody>
          <a:bodyPr/>
          <a:lstStyle>
            <a:lvl1pPr>
              <a:spcBef>
                <a:spcPct val="30000"/>
              </a:spcBef>
              <a:defRPr sz="1600"/>
            </a:lvl1pPr>
          </a:lstStyle>
          <a:p>
            <a:pPr lvl="0"/>
            <a:r>
              <a:rPr lang="en-US" noProof="0" smtClean="0"/>
              <a:t>Click to edit Master subtitle style</a:t>
            </a:r>
            <a:endParaRPr lang="en-GB" noProof="0" dirty="0" smtClean="0"/>
          </a:p>
        </p:txBody>
      </p:sp>
    </p:spTree>
    <p:extLst>
      <p:ext uri="{BB962C8B-B14F-4D97-AF65-F5344CB8AC3E}">
        <p14:creationId xmlns:p14="http://schemas.microsoft.com/office/powerpoint/2010/main" val="1020779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idx="1"/>
          </p:nvPr>
        </p:nvSpPr>
        <p:spPr>
          <a:xfrm>
            <a:off x="534866" y="1128069"/>
            <a:ext cx="8077200" cy="4678363"/>
          </a:xfrm>
        </p:spPr>
        <p:txBody>
          <a:bodyPr/>
          <a:lstStyle>
            <a:lvl1pPr marL="314885" marR="0" indent="-314885" algn="l" defTabSz="914042" rtl="0" eaLnBrk="0" fontAlgn="base" latinLnBrk="0" hangingPunct="0">
              <a:lnSpc>
                <a:spcPct val="100000"/>
              </a:lnSpc>
              <a:spcBef>
                <a:spcPct val="50000"/>
              </a:spcBef>
              <a:spcAft>
                <a:spcPct val="0"/>
              </a:spcAft>
              <a:buClr>
                <a:schemeClr val="accent1"/>
              </a:buClr>
              <a:buSzPct val="95000"/>
              <a:buFont typeface="Arial" charset="0"/>
              <a:buNone/>
              <a:tabLst/>
              <a:defRPr sz="1200" baseline="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Slide Number Placeholder 5"/>
          <p:cNvSpPr>
            <a:spLocks noGrp="1"/>
          </p:cNvSpPr>
          <p:nvPr>
            <p:ph type="sldNum" sz="quarter" idx="10"/>
          </p:nvPr>
        </p:nvSpPr>
        <p:spPr>
          <a:ln/>
        </p:spPr>
        <p:txBody>
          <a:bodyPr/>
          <a:lstStyle>
            <a:lvl1pPr>
              <a:defRPr/>
            </a:lvl1pPr>
          </a:lstStyle>
          <a:p>
            <a:pPr>
              <a:defRPr/>
            </a:pPr>
            <a:fld id="{1CF6DDFA-2A38-40C6-8054-E15EC5F460D0}" type="slidenum">
              <a:rPr lang="en-GB"/>
              <a:pPr>
                <a:defRPr/>
              </a:pPr>
              <a:t>‹#›</a:t>
            </a:fld>
            <a:endParaRPr lang="en-GB"/>
          </a:p>
        </p:txBody>
      </p:sp>
    </p:spTree>
    <p:extLst>
      <p:ext uri="{BB962C8B-B14F-4D97-AF65-F5344CB8AC3E}">
        <p14:creationId xmlns:p14="http://schemas.microsoft.com/office/powerpoint/2010/main" val="2642461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1" y="4407386"/>
            <a:ext cx="7772943" cy="1362097"/>
          </a:xfrm>
        </p:spPr>
        <p:txBody>
          <a:bodyPr/>
          <a:lstStyle>
            <a:lvl1pPr algn="l">
              <a:defRPr sz="4400" b="1" cap="all"/>
            </a:lvl1pPr>
          </a:lstStyle>
          <a:p>
            <a:r>
              <a:rPr lang="en-US" smtClean="0"/>
              <a:t>Click to edit Master title style</a:t>
            </a:r>
            <a:endParaRPr lang="en-GB" dirty="0"/>
          </a:p>
        </p:txBody>
      </p:sp>
      <p:sp>
        <p:nvSpPr>
          <p:cNvPr id="3" name="Text Placeholder 2"/>
          <p:cNvSpPr>
            <a:spLocks noGrp="1"/>
          </p:cNvSpPr>
          <p:nvPr>
            <p:ph type="body" idx="1"/>
          </p:nvPr>
        </p:nvSpPr>
        <p:spPr>
          <a:xfrm>
            <a:off x="722181" y="2907056"/>
            <a:ext cx="7772943" cy="1500323"/>
          </a:xfrm>
        </p:spPr>
        <p:txBody>
          <a:bodyPr anchor="b"/>
          <a:lstStyle>
            <a:lvl1pPr marL="0" indent="0">
              <a:buNone/>
              <a:defRPr sz="1600"/>
            </a:lvl1pPr>
            <a:lvl2pPr marL="419847" indent="0">
              <a:buNone/>
              <a:defRPr sz="1700"/>
            </a:lvl2pPr>
            <a:lvl3pPr marL="839694" indent="0">
              <a:buNone/>
              <a:defRPr sz="1500"/>
            </a:lvl3pPr>
            <a:lvl4pPr marL="1259540" indent="0">
              <a:buNone/>
              <a:defRPr sz="1300"/>
            </a:lvl4pPr>
            <a:lvl5pPr marL="1679387" indent="0">
              <a:buNone/>
              <a:defRPr sz="1300"/>
            </a:lvl5pPr>
            <a:lvl6pPr marL="2099234" indent="0">
              <a:buNone/>
              <a:defRPr sz="1300"/>
            </a:lvl6pPr>
            <a:lvl7pPr marL="2519081" indent="0">
              <a:buNone/>
              <a:defRPr sz="1300"/>
            </a:lvl7pPr>
            <a:lvl8pPr marL="2938927" indent="0">
              <a:buNone/>
              <a:defRPr sz="1300"/>
            </a:lvl8pPr>
            <a:lvl9pPr marL="3358774" indent="0">
              <a:buNone/>
              <a:defRPr sz="1300"/>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411605BF-3667-4D67-A446-92BA3631AFBE}" type="slidenum">
              <a:rPr lang="en-GB"/>
              <a:pPr>
                <a:defRPr/>
              </a:pPr>
              <a:t>‹#›</a:t>
            </a:fld>
            <a:endParaRPr lang="en-GB"/>
          </a:p>
        </p:txBody>
      </p:sp>
    </p:spTree>
    <p:extLst>
      <p:ext uri="{BB962C8B-B14F-4D97-AF65-F5344CB8AC3E}">
        <p14:creationId xmlns:p14="http://schemas.microsoft.com/office/powerpoint/2010/main" val="3990982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sz="half" idx="1"/>
          </p:nvPr>
        </p:nvSpPr>
        <p:spPr>
          <a:xfrm>
            <a:off x="534852"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8519"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5"/>
          <p:cNvSpPr>
            <a:spLocks noGrp="1"/>
          </p:cNvSpPr>
          <p:nvPr>
            <p:ph type="sldNum" sz="quarter" idx="10"/>
          </p:nvPr>
        </p:nvSpPr>
        <p:spPr>
          <a:ln/>
        </p:spPr>
        <p:txBody>
          <a:bodyPr/>
          <a:lstStyle>
            <a:lvl1pPr>
              <a:defRPr/>
            </a:lvl1pPr>
          </a:lstStyle>
          <a:p>
            <a:pPr>
              <a:defRPr/>
            </a:pPr>
            <a:fld id="{E8610D9C-57D0-4996-8C7C-452CE986ED9C}" type="slidenum">
              <a:rPr lang="en-GB"/>
              <a:pPr>
                <a:defRPr/>
              </a:pPr>
              <a:t>‹#›</a:t>
            </a:fld>
            <a:endParaRPr lang="en-GB"/>
          </a:p>
        </p:txBody>
      </p:sp>
    </p:spTree>
    <p:extLst>
      <p:ext uri="{BB962C8B-B14F-4D97-AF65-F5344CB8AC3E}">
        <p14:creationId xmlns:p14="http://schemas.microsoft.com/office/powerpoint/2010/main" val="82210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sz="1600"/>
            </a:lvl1pPr>
            <a:lvl2pPr marL="742950" indent="-285750">
              <a:buFont typeface="Courier New" panose="02070309020205020404" pitchFamily="49" charset="0"/>
              <a:buChar char="o"/>
              <a:defRPr sz="14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1032F848-1E47-445B-A035-94C32E55F4BA}" type="datetime5">
              <a:rPr lang="en-US" smtClean="0"/>
              <a:t>19-Aug-19</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93E40A2-9A02-48E9-A438-2CCDC6D7CB08}" type="slidenum">
              <a:rPr lang="en-GB"/>
              <a:pPr>
                <a:defRPr/>
              </a:pPr>
              <a:t>‹#›</a:t>
            </a:fld>
            <a:endParaRPr lang="en-GB"/>
          </a:p>
        </p:txBody>
      </p:sp>
    </p:spTree>
    <p:extLst>
      <p:ext uri="{BB962C8B-B14F-4D97-AF65-F5344CB8AC3E}">
        <p14:creationId xmlns:p14="http://schemas.microsoft.com/office/powerpoint/2010/main" val="420082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Slide Number Placeholder 5"/>
          <p:cNvSpPr>
            <a:spLocks noGrp="1"/>
          </p:cNvSpPr>
          <p:nvPr>
            <p:ph type="sldNum" sz="quarter" idx="10"/>
          </p:nvPr>
        </p:nvSpPr>
        <p:spPr>
          <a:ln/>
        </p:spPr>
        <p:txBody>
          <a:bodyPr/>
          <a:lstStyle>
            <a:lvl1pPr>
              <a:defRPr/>
            </a:lvl1pPr>
          </a:lstStyle>
          <a:p>
            <a:pPr>
              <a:defRPr/>
            </a:pPr>
            <a:fld id="{E6773220-BA3F-48E6-8CA1-9378CA9A439D}" type="slidenum">
              <a:rPr lang="en-GB"/>
              <a:pPr>
                <a:defRPr/>
              </a:pPr>
              <a:t>‹#›</a:t>
            </a:fld>
            <a:endParaRPr lang="en-GB"/>
          </a:p>
        </p:txBody>
      </p:sp>
    </p:spTree>
    <p:extLst>
      <p:ext uri="{BB962C8B-B14F-4D97-AF65-F5344CB8AC3E}">
        <p14:creationId xmlns:p14="http://schemas.microsoft.com/office/powerpoint/2010/main" val="2057693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BB2435EC-9C1C-4422-B294-0F71D5BF73DE}" type="slidenum">
              <a:rPr lang="en-GB"/>
              <a:pPr>
                <a:defRPr/>
              </a:pPr>
              <a:t>‹#›</a:t>
            </a:fld>
            <a:endParaRPr lang="en-GB"/>
          </a:p>
        </p:txBody>
      </p:sp>
    </p:spTree>
    <p:extLst>
      <p:ext uri="{BB962C8B-B14F-4D97-AF65-F5344CB8AC3E}">
        <p14:creationId xmlns:p14="http://schemas.microsoft.com/office/powerpoint/2010/main" val="168576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62862" name="Rectangle 14"/>
          <p:cNvSpPr>
            <a:spLocks noGrp="1" noChangeArrowheads="1"/>
          </p:cNvSpPr>
          <p:nvPr>
            <p:ph type="ctrTitle" sz="quarter"/>
          </p:nvPr>
        </p:nvSpPr>
        <p:spPr>
          <a:xfrm>
            <a:off x="534851" y="2632044"/>
            <a:ext cx="6688315" cy="1331861"/>
          </a:xfrm>
          <a:extLst/>
        </p:spPr>
        <p:txBody>
          <a:bodyPr/>
          <a:lstStyle>
            <a:lvl1pPr>
              <a:spcBef>
                <a:spcPct val="30000"/>
              </a:spcBef>
              <a:defRPr sz="4400" b="1"/>
            </a:lvl1pPr>
          </a:lstStyle>
          <a:p>
            <a:pPr lvl="0"/>
            <a:r>
              <a:rPr lang="en-US" noProof="0" smtClean="0"/>
              <a:t>Click to edit Master title style</a:t>
            </a:r>
            <a:endParaRPr lang="en-GB" noProof="0" dirty="0" smtClean="0"/>
          </a:p>
        </p:txBody>
      </p:sp>
      <p:sp>
        <p:nvSpPr>
          <p:cNvPr id="462863" name="Rectangle 15"/>
          <p:cNvSpPr>
            <a:spLocks noGrp="1" noChangeArrowheads="1"/>
          </p:cNvSpPr>
          <p:nvPr>
            <p:ph type="subTitle" sz="quarter" idx="1"/>
          </p:nvPr>
        </p:nvSpPr>
        <p:spPr>
          <a:xfrm>
            <a:off x="534851" y="3963904"/>
            <a:ext cx="6688315" cy="816395"/>
          </a:xfrm>
          <a:extLst/>
        </p:spPr>
        <p:txBody>
          <a:bodyPr/>
          <a:lstStyle>
            <a:lvl1pPr>
              <a:spcBef>
                <a:spcPct val="30000"/>
              </a:spcBef>
              <a:defRPr sz="1600"/>
            </a:lvl1pPr>
          </a:lstStyle>
          <a:p>
            <a:pPr lvl="0"/>
            <a:r>
              <a:rPr lang="en-US" noProof="0" smtClean="0"/>
              <a:t>Click to edit Master subtitle style</a:t>
            </a:r>
            <a:endParaRPr lang="en-GB" noProof="0" dirty="0" smtClean="0"/>
          </a:p>
        </p:txBody>
      </p:sp>
    </p:spTree>
    <p:extLst>
      <p:ext uri="{BB962C8B-B14F-4D97-AF65-F5344CB8AC3E}">
        <p14:creationId xmlns:p14="http://schemas.microsoft.com/office/powerpoint/2010/main" val="1392212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idx="1"/>
          </p:nvPr>
        </p:nvSpPr>
        <p:spPr>
          <a:xfrm>
            <a:off x="534866" y="1128069"/>
            <a:ext cx="8077200" cy="4678363"/>
          </a:xfrm>
        </p:spPr>
        <p:txBody>
          <a:bodyPr/>
          <a:lstStyle>
            <a:lvl1pPr marL="314885" marR="0" indent="-314885" algn="l" defTabSz="914042" rtl="0" eaLnBrk="0" fontAlgn="base" latinLnBrk="0" hangingPunct="0">
              <a:lnSpc>
                <a:spcPct val="100000"/>
              </a:lnSpc>
              <a:spcBef>
                <a:spcPct val="50000"/>
              </a:spcBef>
              <a:spcAft>
                <a:spcPct val="0"/>
              </a:spcAft>
              <a:buClr>
                <a:schemeClr val="accent1"/>
              </a:buClr>
              <a:buSzPct val="95000"/>
              <a:buFont typeface="Arial" charset="0"/>
              <a:buNone/>
              <a:tabLst/>
              <a:defRPr sz="1200" baseline="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Slide Number Placeholder 5"/>
          <p:cNvSpPr>
            <a:spLocks noGrp="1"/>
          </p:cNvSpPr>
          <p:nvPr>
            <p:ph type="sldNum" sz="quarter" idx="10"/>
          </p:nvPr>
        </p:nvSpPr>
        <p:spPr>
          <a:ln/>
        </p:spPr>
        <p:txBody>
          <a:bodyPr/>
          <a:lstStyle>
            <a:lvl1pPr>
              <a:defRPr/>
            </a:lvl1pPr>
          </a:lstStyle>
          <a:p>
            <a:pPr>
              <a:defRPr/>
            </a:pPr>
            <a:fld id="{35423E4E-4228-4697-A983-9709E8197513}" type="slidenum">
              <a:rPr lang="en-GB"/>
              <a:pPr>
                <a:defRPr/>
              </a:pPr>
              <a:t>‹#›</a:t>
            </a:fld>
            <a:endParaRPr lang="en-GB"/>
          </a:p>
        </p:txBody>
      </p:sp>
    </p:spTree>
    <p:extLst>
      <p:ext uri="{BB962C8B-B14F-4D97-AF65-F5344CB8AC3E}">
        <p14:creationId xmlns:p14="http://schemas.microsoft.com/office/powerpoint/2010/main" val="39036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1" y="4407381"/>
            <a:ext cx="7772943" cy="1362097"/>
          </a:xfrm>
        </p:spPr>
        <p:txBody>
          <a:bodyPr/>
          <a:lstStyle>
            <a:lvl1pPr algn="l">
              <a:defRPr sz="4400" b="1" cap="all"/>
            </a:lvl1pPr>
          </a:lstStyle>
          <a:p>
            <a:r>
              <a:rPr lang="en-US" smtClean="0"/>
              <a:t>Click to edit Master title style</a:t>
            </a:r>
            <a:endParaRPr lang="en-GB" dirty="0"/>
          </a:p>
        </p:txBody>
      </p:sp>
      <p:sp>
        <p:nvSpPr>
          <p:cNvPr id="3" name="Text Placeholder 2"/>
          <p:cNvSpPr>
            <a:spLocks noGrp="1"/>
          </p:cNvSpPr>
          <p:nvPr>
            <p:ph type="body" idx="1"/>
          </p:nvPr>
        </p:nvSpPr>
        <p:spPr>
          <a:xfrm>
            <a:off x="722181" y="2907056"/>
            <a:ext cx="7772943" cy="1500323"/>
          </a:xfrm>
        </p:spPr>
        <p:txBody>
          <a:bodyPr anchor="b"/>
          <a:lstStyle>
            <a:lvl1pPr marL="0" indent="0">
              <a:buNone/>
              <a:defRPr sz="1600"/>
            </a:lvl1pPr>
            <a:lvl2pPr marL="419847" indent="0">
              <a:buNone/>
              <a:defRPr sz="1700"/>
            </a:lvl2pPr>
            <a:lvl3pPr marL="839694" indent="0">
              <a:buNone/>
              <a:defRPr sz="1500"/>
            </a:lvl3pPr>
            <a:lvl4pPr marL="1259540" indent="0">
              <a:buNone/>
              <a:defRPr sz="1300"/>
            </a:lvl4pPr>
            <a:lvl5pPr marL="1679387" indent="0">
              <a:buNone/>
              <a:defRPr sz="1300"/>
            </a:lvl5pPr>
            <a:lvl6pPr marL="2099234" indent="0">
              <a:buNone/>
              <a:defRPr sz="1300"/>
            </a:lvl6pPr>
            <a:lvl7pPr marL="2519081" indent="0">
              <a:buNone/>
              <a:defRPr sz="1300"/>
            </a:lvl7pPr>
            <a:lvl8pPr marL="2938927" indent="0">
              <a:buNone/>
              <a:defRPr sz="1300"/>
            </a:lvl8pPr>
            <a:lvl9pPr marL="3358774" indent="0">
              <a:buNone/>
              <a:defRPr sz="1300"/>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FB2D44AB-EF26-4FB7-829E-62BD593B05E3}" type="slidenum">
              <a:rPr lang="en-GB"/>
              <a:pPr>
                <a:defRPr/>
              </a:pPr>
              <a:t>‹#›</a:t>
            </a:fld>
            <a:endParaRPr lang="en-GB"/>
          </a:p>
        </p:txBody>
      </p:sp>
    </p:spTree>
    <p:extLst>
      <p:ext uri="{BB962C8B-B14F-4D97-AF65-F5344CB8AC3E}">
        <p14:creationId xmlns:p14="http://schemas.microsoft.com/office/powerpoint/2010/main" val="3226886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sz="half" idx="1"/>
          </p:nvPr>
        </p:nvSpPr>
        <p:spPr>
          <a:xfrm>
            <a:off x="534849"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8517"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5"/>
          <p:cNvSpPr>
            <a:spLocks noGrp="1"/>
          </p:cNvSpPr>
          <p:nvPr>
            <p:ph type="sldNum" sz="quarter" idx="10"/>
          </p:nvPr>
        </p:nvSpPr>
        <p:spPr>
          <a:ln/>
        </p:spPr>
        <p:txBody>
          <a:bodyPr/>
          <a:lstStyle>
            <a:lvl1pPr>
              <a:defRPr/>
            </a:lvl1pPr>
          </a:lstStyle>
          <a:p>
            <a:pPr>
              <a:defRPr/>
            </a:pPr>
            <a:fld id="{F05785B2-87BA-4516-956A-BB54458E6EA1}" type="slidenum">
              <a:rPr lang="en-GB"/>
              <a:pPr>
                <a:defRPr/>
              </a:pPr>
              <a:t>‹#›</a:t>
            </a:fld>
            <a:endParaRPr lang="en-GB"/>
          </a:p>
        </p:txBody>
      </p:sp>
    </p:spTree>
    <p:extLst>
      <p:ext uri="{BB962C8B-B14F-4D97-AF65-F5344CB8AC3E}">
        <p14:creationId xmlns:p14="http://schemas.microsoft.com/office/powerpoint/2010/main" val="2549707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Slide Number Placeholder 5"/>
          <p:cNvSpPr>
            <a:spLocks noGrp="1"/>
          </p:cNvSpPr>
          <p:nvPr>
            <p:ph type="sldNum" sz="quarter" idx="10"/>
          </p:nvPr>
        </p:nvSpPr>
        <p:spPr>
          <a:ln/>
        </p:spPr>
        <p:txBody>
          <a:bodyPr/>
          <a:lstStyle>
            <a:lvl1pPr>
              <a:defRPr/>
            </a:lvl1pPr>
          </a:lstStyle>
          <a:p>
            <a:pPr>
              <a:defRPr/>
            </a:pPr>
            <a:fld id="{0C692A75-6077-43AB-A906-018A9C61F624}" type="slidenum">
              <a:rPr lang="en-GB"/>
              <a:pPr>
                <a:defRPr/>
              </a:pPr>
              <a:t>‹#›</a:t>
            </a:fld>
            <a:endParaRPr lang="en-GB"/>
          </a:p>
        </p:txBody>
      </p:sp>
    </p:spTree>
    <p:extLst>
      <p:ext uri="{BB962C8B-B14F-4D97-AF65-F5344CB8AC3E}">
        <p14:creationId xmlns:p14="http://schemas.microsoft.com/office/powerpoint/2010/main" val="277867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FE7233DB-47E6-44D3-871A-82E4B5A56F79}" type="slidenum">
              <a:rPr lang="en-GB"/>
              <a:pPr>
                <a:defRPr/>
              </a:pPr>
              <a:t>‹#›</a:t>
            </a:fld>
            <a:endParaRPr lang="en-GB"/>
          </a:p>
        </p:txBody>
      </p:sp>
    </p:spTree>
    <p:extLst>
      <p:ext uri="{BB962C8B-B14F-4D97-AF65-F5344CB8AC3E}">
        <p14:creationId xmlns:p14="http://schemas.microsoft.com/office/powerpoint/2010/main" val="1296609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62862" name="Rectangle 14"/>
          <p:cNvSpPr>
            <a:spLocks noGrp="1" noChangeArrowheads="1"/>
          </p:cNvSpPr>
          <p:nvPr>
            <p:ph type="ctrTitle" sz="quarter"/>
          </p:nvPr>
        </p:nvSpPr>
        <p:spPr>
          <a:xfrm>
            <a:off x="534860" y="2632067"/>
            <a:ext cx="6688315" cy="1331861"/>
          </a:xfrm>
          <a:extLst/>
        </p:spPr>
        <p:txBody>
          <a:bodyPr/>
          <a:lstStyle>
            <a:lvl1pPr>
              <a:spcBef>
                <a:spcPct val="30000"/>
              </a:spcBef>
              <a:defRPr sz="4400" b="1"/>
            </a:lvl1pPr>
          </a:lstStyle>
          <a:p>
            <a:pPr lvl="0"/>
            <a:r>
              <a:rPr lang="en-US" noProof="0" smtClean="0"/>
              <a:t>Click to edit Master title style</a:t>
            </a:r>
            <a:endParaRPr lang="en-GB" noProof="0" dirty="0" smtClean="0"/>
          </a:p>
        </p:txBody>
      </p:sp>
      <p:sp>
        <p:nvSpPr>
          <p:cNvPr id="462863" name="Rectangle 15"/>
          <p:cNvSpPr>
            <a:spLocks noGrp="1" noChangeArrowheads="1"/>
          </p:cNvSpPr>
          <p:nvPr>
            <p:ph type="subTitle" sz="quarter" idx="1"/>
          </p:nvPr>
        </p:nvSpPr>
        <p:spPr>
          <a:xfrm>
            <a:off x="534860" y="3963904"/>
            <a:ext cx="6688315" cy="816395"/>
          </a:xfrm>
          <a:extLst/>
        </p:spPr>
        <p:txBody>
          <a:bodyPr/>
          <a:lstStyle>
            <a:lvl1pPr>
              <a:spcBef>
                <a:spcPct val="30000"/>
              </a:spcBef>
              <a:defRPr sz="1600"/>
            </a:lvl1pPr>
          </a:lstStyle>
          <a:p>
            <a:pPr lvl="0"/>
            <a:r>
              <a:rPr lang="en-US" noProof="0" smtClean="0"/>
              <a:t>Click to edit Master subtitle style</a:t>
            </a:r>
            <a:endParaRPr lang="en-GB" noProof="0" dirty="0" smtClean="0"/>
          </a:p>
        </p:txBody>
      </p:sp>
    </p:spTree>
    <p:extLst>
      <p:ext uri="{BB962C8B-B14F-4D97-AF65-F5344CB8AC3E}">
        <p14:creationId xmlns:p14="http://schemas.microsoft.com/office/powerpoint/2010/main" val="1662615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idx="1"/>
          </p:nvPr>
        </p:nvSpPr>
        <p:spPr>
          <a:xfrm>
            <a:off x="534866" y="1128069"/>
            <a:ext cx="8077200" cy="4678363"/>
          </a:xfrm>
        </p:spPr>
        <p:txBody>
          <a:bodyPr/>
          <a:lstStyle>
            <a:lvl1pPr marL="314885" marR="0" indent="-314885" algn="l" defTabSz="914042" rtl="0" eaLnBrk="0" fontAlgn="base" latinLnBrk="0" hangingPunct="0">
              <a:lnSpc>
                <a:spcPct val="100000"/>
              </a:lnSpc>
              <a:spcBef>
                <a:spcPct val="50000"/>
              </a:spcBef>
              <a:spcAft>
                <a:spcPct val="0"/>
              </a:spcAft>
              <a:buClr>
                <a:schemeClr val="accent1"/>
              </a:buClr>
              <a:buSzPct val="95000"/>
              <a:buFont typeface="Arial" charset="0"/>
              <a:buNone/>
              <a:tabLst/>
              <a:defRPr sz="1200" baseline="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Slide Number Placeholder 5"/>
          <p:cNvSpPr>
            <a:spLocks noGrp="1"/>
          </p:cNvSpPr>
          <p:nvPr>
            <p:ph type="sldNum" sz="quarter" idx="10"/>
          </p:nvPr>
        </p:nvSpPr>
        <p:spPr>
          <a:ln/>
        </p:spPr>
        <p:txBody>
          <a:bodyPr/>
          <a:lstStyle>
            <a:lvl1pPr>
              <a:defRPr/>
            </a:lvl1pPr>
          </a:lstStyle>
          <a:p>
            <a:pPr>
              <a:defRPr/>
            </a:pPr>
            <a:fld id="{506CBECC-42A0-4E25-9CE9-45B932CC0A17}" type="slidenum">
              <a:rPr lang="en-GB"/>
              <a:pPr>
                <a:defRPr/>
              </a:pPr>
              <a:t>‹#›</a:t>
            </a:fld>
            <a:endParaRPr lang="en-GB"/>
          </a:p>
        </p:txBody>
      </p:sp>
    </p:spTree>
    <p:extLst>
      <p:ext uri="{BB962C8B-B14F-4D97-AF65-F5344CB8AC3E}">
        <p14:creationId xmlns:p14="http://schemas.microsoft.com/office/powerpoint/2010/main" val="316516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AB20ECB-6AB2-4A7E-BE97-E6E525937509}" type="datetime5">
              <a:rPr lang="en-US" smtClean="0"/>
              <a:t>19-Aug-19</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3004159-4658-4BAD-97B6-D1032F7AE5A0}" type="slidenum">
              <a:rPr lang="en-GB"/>
              <a:pPr>
                <a:defRPr/>
              </a:pPr>
              <a:t>‹#›</a:t>
            </a:fld>
            <a:endParaRPr lang="en-GB"/>
          </a:p>
        </p:txBody>
      </p:sp>
    </p:spTree>
    <p:extLst>
      <p:ext uri="{BB962C8B-B14F-4D97-AF65-F5344CB8AC3E}">
        <p14:creationId xmlns:p14="http://schemas.microsoft.com/office/powerpoint/2010/main" val="1213907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1" y="4407402"/>
            <a:ext cx="7772943" cy="1362097"/>
          </a:xfrm>
        </p:spPr>
        <p:txBody>
          <a:bodyPr/>
          <a:lstStyle>
            <a:lvl1pPr algn="l">
              <a:defRPr sz="4400" b="1" cap="all"/>
            </a:lvl1pPr>
          </a:lstStyle>
          <a:p>
            <a:r>
              <a:rPr lang="en-US" smtClean="0"/>
              <a:t>Click to edit Master title style</a:t>
            </a:r>
            <a:endParaRPr lang="en-GB" dirty="0"/>
          </a:p>
        </p:txBody>
      </p:sp>
      <p:sp>
        <p:nvSpPr>
          <p:cNvPr id="3" name="Text Placeholder 2"/>
          <p:cNvSpPr>
            <a:spLocks noGrp="1"/>
          </p:cNvSpPr>
          <p:nvPr>
            <p:ph type="body" idx="1"/>
          </p:nvPr>
        </p:nvSpPr>
        <p:spPr>
          <a:xfrm>
            <a:off x="722181" y="2907056"/>
            <a:ext cx="7772943" cy="1500323"/>
          </a:xfrm>
        </p:spPr>
        <p:txBody>
          <a:bodyPr anchor="b"/>
          <a:lstStyle>
            <a:lvl1pPr marL="0" indent="0">
              <a:buNone/>
              <a:defRPr sz="1600"/>
            </a:lvl1pPr>
            <a:lvl2pPr marL="419847" indent="0">
              <a:buNone/>
              <a:defRPr sz="1700"/>
            </a:lvl2pPr>
            <a:lvl3pPr marL="839694" indent="0">
              <a:buNone/>
              <a:defRPr sz="1500"/>
            </a:lvl3pPr>
            <a:lvl4pPr marL="1259540" indent="0">
              <a:buNone/>
              <a:defRPr sz="1300"/>
            </a:lvl4pPr>
            <a:lvl5pPr marL="1679387" indent="0">
              <a:buNone/>
              <a:defRPr sz="1300"/>
            </a:lvl5pPr>
            <a:lvl6pPr marL="2099234" indent="0">
              <a:buNone/>
              <a:defRPr sz="1300"/>
            </a:lvl6pPr>
            <a:lvl7pPr marL="2519081" indent="0">
              <a:buNone/>
              <a:defRPr sz="1300"/>
            </a:lvl7pPr>
            <a:lvl8pPr marL="2938927" indent="0">
              <a:buNone/>
              <a:defRPr sz="1300"/>
            </a:lvl8pPr>
            <a:lvl9pPr marL="3358774" indent="0">
              <a:buNone/>
              <a:defRPr sz="1300"/>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0A4E2414-1EC6-44F1-8420-388B763D32D2}" type="slidenum">
              <a:rPr lang="en-GB"/>
              <a:pPr>
                <a:defRPr/>
              </a:pPr>
              <a:t>‹#›</a:t>
            </a:fld>
            <a:endParaRPr lang="en-GB"/>
          </a:p>
        </p:txBody>
      </p:sp>
    </p:spTree>
    <p:extLst>
      <p:ext uri="{BB962C8B-B14F-4D97-AF65-F5344CB8AC3E}">
        <p14:creationId xmlns:p14="http://schemas.microsoft.com/office/powerpoint/2010/main" val="261289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Content Placeholder 2"/>
          <p:cNvSpPr>
            <a:spLocks noGrp="1"/>
          </p:cNvSpPr>
          <p:nvPr>
            <p:ph sz="half" idx="1"/>
          </p:nvPr>
        </p:nvSpPr>
        <p:spPr>
          <a:xfrm>
            <a:off x="534855"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8519" y="1204731"/>
            <a:ext cx="3973350" cy="4679508"/>
          </a:xfrm>
        </p:spPr>
        <p:txBody>
          <a:bodyPr/>
          <a:lstStyle>
            <a:lvl1pPr>
              <a:defRPr sz="1200"/>
            </a:lvl1pPr>
            <a:lvl2pPr>
              <a:defRPr sz="12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5"/>
          <p:cNvSpPr>
            <a:spLocks noGrp="1"/>
          </p:cNvSpPr>
          <p:nvPr>
            <p:ph type="sldNum" sz="quarter" idx="10"/>
          </p:nvPr>
        </p:nvSpPr>
        <p:spPr>
          <a:ln/>
        </p:spPr>
        <p:txBody>
          <a:bodyPr/>
          <a:lstStyle>
            <a:lvl1pPr>
              <a:defRPr/>
            </a:lvl1pPr>
          </a:lstStyle>
          <a:p>
            <a:pPr>
              <a:defRPr/>
            </a:pPr>
            <a:fld id="{5D4601B6-1A2E-4A4D-AF49-BC51A6E01E7A}" type="slidenum">
              <a:rPr lang="en-GB"/>
              <a:pPr>
                <a:defRPr/>
              </a:pPr>
              <a:t>‹#›</a:t>
            </a:fld>
            <a:endParaRPr lang="en-GB"/>
          </a:p>
        </p:txBody>
      </p:sp>
    </p:spTree>
    <p:extLst>
      <p:ext uri="{BB962C8B-B14F-4D97-AF65-F5344CB8AC3E}">
        <p14:creationId xmlns:p14="http://schemas.microsoft.com/office/powerpoint/2010/main" val="159488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smtClean="0"/>
              <a:t>Click to edit Master title style</a:t>
            </a:r>
            <a:endParaRPr lang="en-GB" dirty="0"/>
          </a:p>
        </p:txBody>
      </p:sp>
      <p:sp>
        <p:nvSpPr>
          <p:cNvPr id="3" name="Slide Number Placeholder 5"/>
          <p:cNvSpPr>
            <a:spLocks noGrp="1"/>
          </p:cNvSpPr>
          <p:nvPr>
            <p:ph type="sldNum" sz="quarter" idx="10"/>
          </p:nvPr>
        </p:nvSpPr>
        <p:spPr>
          <a:ln/>
        </p:spPr>
        <p:txBody>
          <a:bodyPr/>
          <a:lstStyle>
            <a:lvl1pPr>
              <a:defRPr/>
            </a:lvl1pPr>
          </a:lstStyle>
          <a:p>
            <a:pPr>
              <a:defRPr/>
            </a:pPr>
            <a:fld id="{46431BAE-67F2-459D-8CC8-D65EB5C3BDCC}" type="slidenum">
              <a:rPr lang="en-GB"/>
              <a:pPr>
                <a:defRPr/>
              </a:pPr>
              <a:t>‹#›</a:t>
            </a:fld>
            <a:endParaRPr lang="en-GB"/>
          </a:p>
        </p:txBody>
      </p:sp>
    </p:spTree>
    <p:extLst>
      <p:ext uri="{BB962C8B-B14F-4D97-AF65-F5344CB8AC3E}">
        <p14:creationId xmlns:p14="http://schemas.microsoft.com/office/powerpoint/2010/main" val="24956885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7FB50ACC-0F79-4916-B984-CA7CC040F985}" type="slidenum">
              <a:rPr lang="en-GB"/>
              <a:pPr>
                <a:defRPr/>
              </a:pPr>
              <a:t>‹#›</a:t>
            </a:fld>
            <a:endParaRPr lang="en-GB"/>
          </a:p>
        </p:txBody>
      </p:sp>
    </p:spTree>
    <p:extLst>
      <p:ext uri="{BB962C8B-B14F-4D97-AF65-F5344CB8AC3E}">
        <p14:creationId xmlns:p14="http://schemas.microsoft.com/office/powerpoint/2010/main" val="788873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userDrawn="1">
            <p:custDataLst>
              <p:tags r:id="rId2"/>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6862"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1"/>
          <p:cNvSpPr txBox="1">
            <a:spLocks/>
          </p:cNvSpPr>
          <p:nvPr userDrawn="1"/>
        </p:nvSpPr>
        <p:spPr bwMode="auto">
          <a:xfrm>
            <a:off x="451338" y="260353"/>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1538" eaLnBrk="0" hangingPunct="0">
              <a:defRPr>
                <a:solidFill>
                  <a:schemeClr val="tx1"/>
                </a:solidFill>
                <a:latin typeface="Arial" pitchFamily="34" charset="0"/>
                <a:cs typeface="Arial" pitchFamily="34" charset="0"/>
              </a:defRPr>
            </a:lvl1pPr>
            <a:lvl2pPr marL="742950" indent="-285750" defTabSz="871538" eaLnBrk="0" hangingPunct="0">
              <a:defRPr>
                <a:solidFill>
                  <a:schemeClr val="tx1"/>
                </a:solidFill>
                <a:latin typeface="Arial" pitchFamily="34" charset="0"/>
                <a:cs typeface="Arial" pitchFamily="34" charset="0"/>
              </a:defRPr>
            </a:lvl2pPr>
            <a:lvl3pPr marL="1143000" indent="-228600" defTabSz="871538" eaLnBrk="0" hangingPunct="0">
              <a:defRPr>
                <a:solidFill>
                  <a:schemeClr val="tx1"/>
                </a:solidFill>
                <a:latin typeface="Arial" pitchFamily="34" charset="0"/>
                <a:cs typeface="Arial" pitchFamily="34" charset="0"/>
              </a:defRPr>
            </a:lvl3pPr>
            <a:lvl4pPr marL="1600200" indent="-228600" defTabSz="871538" eaLnBrk="0" hangingPunct="0">
              <a:defRPr>
                <a:solidFill>
                  <a:schemeClr val="tx1"/>
                </a:solidFill>
                <a:latin typeface="Arial" pitchFamily="34" charset="0"/>
                <a:cs typeface="Arial" pitchFamily="34" charset="0"/>
              </a:defRPr>
            </a:lvl4pPr>
            <a:lvl5pPr marL="2057400" indent="-228600" defTabSz="871538" eaLnBrk="0" hangingPunct="0">
              <a:defRPr>
                <a:solidFill>
                  <a:schemeClr val="tx1"/>
                </a:solidFill>
                <a:latin typeface="Arial" pitchFamily="34" charset="0"/>
                <a:cs typeface="Arial" pitchFamily="34" charset="0"/>
              </a:defRPr>
            </a:lvl5pPr>
            <a:lvl6pPr marL="2514600" indent="-228600" defTabSz="8715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715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715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71538" eaLnBrk="0" fontAlgn="base" hangingPunct="0">
              <a:spcBef>
                <a:spcPct val="0"/>
              </a:spcBef>
              <a:spcAft>
                <a:spcPct val="0"/>
              </a:spcAft>
              <a:defRPr>
                <a:solidFill>
                  <a:schemeClr val="tx1"/>
                </a:solidFill>
                <a:latin typeface="Arial" pitchFamily="34" charset="0"/>
                <a:cs typeface="Arial" pitchFamily="34" charset="0"/>
              </a:defRPr>
            </a:lvl9pPr>
          </a:lstStyle>
          <a:p>
            <a:pPr algn="l">
              <a:defRPr/>
            </a:pPr>
            <a:r>
              <a:rPr lang="en-US" altLang="en-US" sz="2800" smtClean="0">
                <a:solidFill>
                  <a:srgbClr val="FFFFFF"/>
                </a:solidFill>
              </a:rPr>
              <a:t>Click to edit Master title style</a:t>
            </a:r>
            <a:endParaRPr lang="en-GB" altLang="en-US" sz="2800" smtClean="0">
              <a:solidFill>
                <a:srgbClr val="FFFFFF"/>
              </a:solidFill>
            </a:endParaRPr>
          </a:p>
        </p:txBody>
      </p:sp>
      <p:graphicFrame>
        <p:nvGraphicFramePr>
          <p:cNvPr id="6" name="Object 2" hidden="1"/>
          <p:cNvGraphicFramePr>
            <a:graphicFrameLocks noChangeAspect="1"/>
          </p:cNvGraphicFramePr>
          <p:nvPr>
            <p:custDataLst>
              <p:tags r:id="rId3"/>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6863"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l="-732"/>
          <a:stretch>
            <a:fillRect/>
          </a:stretch>
        </p:blipFill>
        <p:spPr bwMode="auto">
          <a:xfrm>
            <a:off x="-82062" y="2"/>
            <a:ext cx="9226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a:spLocks noChangeArrowheads="1"/>
          </p:cNvSpPr>
          <p:nvPr userDrawn="1"/>
        </p:nvSpPr>
        <p:spPr bwMode="auto">
          <a:xfrm>
            <a:off x="451338" y="6524625"/>
            <a:ext cx="41206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defRPr/>
            </a:pPr>
            <a:r>
              <a:rPr lang="en-GB" altLang="en-US" sz="800" smtClean="0">
                <a:solidFill>
                  <a:srgbClr val="002469"/>
                </a:solidFill>
              </a:rPr>
              <a:t>Information Classification: Confidential</a:t>
            </a:r>
          </a:p>
        </p:txBody>
      </p:sp>
      <p:sp>
        <p:nvSpPr>
          <p:cNvPr id="2" name="Title 1"/>
          <p:cNvSpPr>
            <a:spLocks noGrp="1"/>
          </p:cNvSpPr>
          <p:nvPr>
            <p:ph type="title"/>
          </p:nvPr>
        </p:nvSpPr>
        <p:spPr>
          <a:xfrm>
            <a:off x="534866" y="292102"/>
            <a:ext cx="8077200" cy="504825"/>
          </a:xfrm>
          <a:prstGeom prst="rect">
            <a:avLst/>
          </a:prstGeom>
        </p:spPr>
        <p:txBody>
          <a:bodyPr/>
          <a:lstStyle>
            <a:lvl1pPr>
              <a:defRPr>
                <a:solidFill>
                  <a:schemeClr val="bg1"/>
                </a:solidFil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9" name="Slide Number Placeholder 5"/>
          <p:cNvSpPr>
            <a:spLocks noGrp="1"/>
          </p:cNvSpPr>
          <p:nvPr>
            <p:ph type="sldNum" sz="quarter" idx="10"/>
          </p:nvPr>
        </p:nvSpPr>
        <p:spPr/>
        <p:txBody>
          <a:bodyPr/>
          <a:lstStyle>
            <a:lvl1pPr algn="r">
              <a:defRPr sz="1000">
                <a:cs typeface="Arial" charset="0"/>
              </a:defRPr>
            </a:lvl1pPr>
          </a:lstStyle>
          <a:p>
            <a:pPr>
              <a:defRPr/>
            </a:pPr>
            <a:fld id="{0F4B464E-610A-4F71-96F2-9BD77F21FDA5}" type="slidenum">
              <a:rPr lang="en-GB"/>
              <a:pPr>
                <a:defRPr/>
              </a:pPr>
              <a:t>‹#›</a:t>
            </a:fld>
            <a:endParaRPr lang="en-GB"/>
          </a:p>
        </p:txBody>
      </p:sp>
    </p:spTree>
    <p:extLst>
      <p:ext uri="{BB962C8B-B14F-4D97-AF65-F5344CB8AC3E}">
        <p14:creationId xmlns:p14="http://schemas.microsoft.com/office/powerpoint/2010/main" val="26066290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graphicFrame>
        <p:nvGraphicFramePr>
          <p:cNvPr id="3" name="Object 7" hidden="1"/>
          <p:cNvGraphicFramePr>
            <a:graphicFrameLocks noChangeAspect="1"/>
          </p:cNvGraphicFramePr>
          <p:nvPr userDrawn="1">
            <p:custDataLst>
              <p:tags r:id="rId2"/>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7886"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1"/>
          <p:cNvSpPr txBox="1">
            <a:spLocks/>
          </p:cNvSpPr>
          <p:nvPr userDrawn="1"/>
        </p:nvSpPr>
        <p:spPr bwMode="auto">
          <a:xfrm>
            <a:off x="451338" y="260353"/>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1538" eaLnBrk="0" hangingPunct="0">
              <a:defRPr>
                <a:solidFill>
                  <a:schemeClr val="tx1"/>
                </a:solidFill>
                <a:latin typeface="Arial" pitchFamily="34" charset="0"/>
                <a:cs typeface="Arial" pitchFamily="34" charset="0"/>
              </a:defRPr>
            </a:lvl1pPr>
            <a:lvl2pPr marL="742950" indent="-285750" defTabSz="871538" eaLnBrk="0" hangingPunct="0">
              <a:defRPr>
                <a:solidFill>
                  <a:schemeClr val="tx1"/>
                </a:solidFill>
                <a:latin typeface="Arial" pitchFamily="34" charset="0"/>
                <a:cs typeface="Arial" pitchFamily="34" charset="0"/>
              </a:defRPr>
            </a:lvl2pPr>
            <a:lvl3pPr marL="1143000" indent="-228600" defTabSz="871538" eaLnBrk="0" hangingPunct="0">
              <a:defRPr>
                <a:solidFill>
                  <a:schemeClr val="tx1"/>
                </a:solidFill>
                <a:latin typeface="Arial" pitchFamily="34" charset="0"/>
                <a:cs typeface="Arial" pitchFamily="34" charset="0"/>
              </a:defRPr>
            </a:lvl3pPr>
            <a:lvl4pPr marL="1600200" indent="-228600" defTabSz="871538" eaLnBrk="0" hangingPunct="0">
              <a:defRPr>
                <a:solidFill>
                  <a:schemeClr val="tx1"/>
                </a:solidFill>
                <a:latin typeface="Arial" pitchFamily="34" charset="0"/>
                <a:cs typeface="Arial" pitchFamily="34" charset="0"/>
              </a:defRPr>
            </a:lvl4pPr>
            <a:lvl5pPr marL="2057400" indent="-228600" defTabSz="871538" eaLnBrk="0" hangingPunct="0">
              <a:defRPr>
                <a:solidFill>
                  <a:schemeClr val="tx1"/>
                </a:solidFill>
                <a:latin typeface="Arial" pitchFamily="34" charset="0"/>
                <a:cs typeface="Arial" pitchFamily="34" charset="0"/>
              </a:defRPr>
            </a:lvl5pPr>
            <a:lvl6pPr marL="2514600" indent="-228600" defTabSz="8715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715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715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71538" eaLnBrk="0" fontAlgn="base" hangingPunct="0">
              <a:spcBef>
                <a:spcPct val="0"/>
              </a:spcBef>
              <a:spcAft>
                <a:spcPct val="0"/>
              </a:spcAft>
              <a:defRPr>
                <a:solidFill>
                  <a:schemeClr val="tx1"/>
                </a:solidFill>
                <a:latin typeface="Arial" pitchFamily="34" charset="0"/>
                <a:cs typeface="Arial" pitchFamily="34" charset="0"/>
              </a:defRPr>
            </a:lvl9pPr>
          </a:lstStyle>
          <a:p>
            <a:pPr algn="l">
              <a:defRPr/>
            </a:pPr>
            <a:r>
              <a:rPr lang="en-US" altLang="en-US" sz="2800" smtClean="0">
                <a:solidFill>
                  <a:srgbClr val="FFFFFF"/>
                </a:solidFill>
              </a:rPr>
              <a:t>Click to edit Master title style</a:t>
            </a:r>
            <a:endParaRPr lang="en-GB" altLang="en-US" sz="2800" smtClean="0">
              <a:solidFill>
                <a:srgbClr val="FFFFFF"/>
              </a:solidFill>
            </a:endParaRPr>
          </a:p>
        </p:txBody>
      </p:sp>
      <p:graphicFrame>
        <p:nvGraphicFramePr>
          <p:cNvPr id="6" name="Object 2" hidden="1"/>
          <p:cNvGraphicFramePr>
            <a:graphicFrameLocks noChangeAspect="1"/>
          </p:cNvGraphicFramePr>
          <p:nvPr>
            <p:custDataLst>
              <p:tags r:id="rId3"/>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7887"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l="-732"/>
          <a:stretch>
            <a:fillRect/>
          </a:stretch>
        </p:blipFill>
        <p:spPr bwMode="auto">
          <a:xfrm>
            <a:off x="-82062" y="2"/>
            <a:ext cx="9226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a:spLocks noChangeArrowheads="1"/>
          </p:cNvSpPr>
          <p:nvPr userDrawn="1"/>
        </p:nvSpPr>
        <p:spPr bwMode="auto">
          <a:xfrm>
            <a:off x="451338" y="6524625"/>
            <a:ext cx="41206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defRPr/>
            </a:pPr>
            <a:r>
              <a:rPr lang="en-GB" altLang="en-US" sz="800" smtClean="0">
                <a:solidFill>
                  <a:srgbClr val="002469"/>
                </a:solidFill>
              </a:rPr>
              <a:t>Information Classification: Confidential</a:t>
            </a:r>
          </a:p>
        </p:txBody>
      </p:sp>
      <p:sp>
        <p:nvSpPr>
          <p:cNvPr id="5" name="Title 1"/>
          <p:cNvSpPr>
            <a:spLocks noGrp="1"/>
          </p:cNvSpPr>
          <p:nvPr>
            <p:ph type="title"/>
          </p:nvPr>
        </p:nvSpPr>
        <p:spPr>
          <a:xfrm>
            <a:off x="534866" y="292102"/>
            <a:ext cx="8077200" cy="504825"/>
          </a:xfrm>
          <a:prstGeom prst="rect">
            <a:avLst/>
          </a:prstGeom>
        </p:spPr>
        <p:txBody>
          <a:bodyPr/>
          <a:lstStyle>
            <a:lvl1pPr>
              <a:defRPr>
                <a:solidFill>
                  <a:schemeClr val="bg1"/>
                </a:solidFill>
              </a:defRPr>
            </a:lvl1pPr>
          </a:lstStyle>
          <a:p>
            <a:r>
              <a:rPr lang="en-US" dirty="0" smtClean="0"/>
              <a:t>Click to edit Master title style</a:t>
            </a:r>
            <a:endParaRPr lang="en-GB" dirty="0"/>
          </a:p>
        </p:txBody>
      </p:sp>
      <p:sp>
        <p:nvSpPr>
          <p:cNvPr id="9" name="Slide Number Placeholder 5"/>
          <p:cNvSpPr>
            <a:spLocks noGrp="1"/>
          </p:cNvSpPr>
          <p:nvPr>
            <p:ph type="sldNum" sz="quarter" idx="10"/>
          </p:nvPr>
        </p:nvSpPr>
        <p:spPr>
          <a:xfrm>
            <a:off x="8587154" y="6524627"/>
            <a:ext cx="504092" cy="182563"/>
          </a:xfrm>
        </p:spPr>
        <p:txBody>
          <a:bodyPr/>
          <a:lstStyle>
            <a:lvl1pPr algn="r">
              <a:defRPr sz="800">
                <a:cs typeface="Arial" charset="0"/>
              </a:defRPr>
            </a:lvl1pPr>
          </a:lstStyle>
          <a:p>
            <a:pPr>
              <a:defRPr/>
            </a:pPr>
            <a:fld id="{904CAC84-99E7-4C09-83ED-BEF47430FD13}" type="slidenum">
              <a:rPr lang="en-GB"/>
              <a:pPr>
                <a:defRPr/>
              </a:pPr>
              <a:t>‹#›</a:t>
            </a:fld>
            <a:endParaRPr lang="en-GB"/>
          </a:p>
        </p:txBody>
      </p:sp>
    </p:spTree>
    <p:extLst>
      <p:ext uri="{BB962C8B-B14F-4D97-AF65-F5344CB8AC3E}">
        <p14:creationId xmlns:p14="http://schemas.microsoft.com/office/powerpoint/2010/main" val="362019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68414"/>
            <a:ext cx="4038600" cy="48577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68414"/>
            <a:ext cx="4038600" cy="48577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E8672E52-C0C1-46F0-A61D-A54BC4FFF748}" type="datetime5">
              <a:rPr lang="en-US" smtClean="0"/>
              <a:t>19-Aug-19</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670F3A9-9B50-4380-B500-01E6323DC9B8}" type="slidenum">
              <a:rPr lang="en-GB"/>
              <a:pPr>
                <a:defRPr/>
              </a:pPr>
              <a:t>‹#›</a:t>
            </a:fld>
            <a:endParaRPr lang="en-GB"/>
          </a:p>
        </p:txBody>
      </p:sp>
    </p:spTree>
    <p:extLst>
      <p:ext uri="{BB962C8B-B14F-4D97-AF65-F5344CB8AC3E}">
        <p14:creationId xmlns:p14="http://schemas.microsoft.com/office/powerpoint/2010/main" val="3029402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30"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D4BCDA01-D6A0-498C-8A87-A677E4D49F6D}" type="datetime5">
              <a:rPr lang="en-US" smtClean="0"/>
              <a:t>19-Aug-19</a:t>
            </a:fld>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4AB66A93-C120-4AFC-BCC0-04AACC7E012A}" type="slidenum">
              <a:rPr lang="en-GB"/>
              <a:pPr>
                <a:defRPr/>
              </a:pPr>
              <a:t>‹#›</a:t>
            </a:fld>
            <a:endParaRPr lang="en-GB"/>
          </a:p>
        </p:txBody>
      </p:sp>
    </p:spTree>
    <p:extLst>
      <p:ext uri="{BB962C8B-B14F-4D97-AF65-F5344CB8AC3E}">
        <p14:creationId xmlns:p14="http://schemas.microsoft.com/office/powerpoint/2010/main" val="145449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AFFC6AAB-9D1E-4969-95B7-BEF6B57118AD}" type="datetime5">
              <a:rPr lang="en-US" smtClean="0"/>
              <a:t>19-Aug-19</a:t>
            </a:fld>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C4C98249-75F1-45C0-A9E8-7696EE4595EA}" type="slidenum">
              <a:rPr lang="en-GB"/>
              <a:pPr>
                <a:defRPr/>
              </a:pPr>
              <a:t>‹#›</a:t>
            </a:fld>
            <a:endParaRPr lang="en-GB"/>
          </a:p>
        </p:txBody>
      </p:sp>
    </p:spTree>
    <p:extLst>
      <p:ext uri="{BB962C8B-B14F-4D97-AF65-F5344CB8AC3E}">
        <p14:creationId xmlns:p14="http://schemas.microsoft.com/office/powerpoint/2010/main" val="3063057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AAC9A48-DC40-4E8E-B5CB-D770FF06CA97}" type="datetime5">
              <a:rPr lang="en-US" smtClean="0"/>
              <a:t>19-Aug-19</a:t>
            </a:fld>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A69F9A2F-2560-49B5-9CD4-C3A1EB02226A}" type="slidenum">
              <a:rPr lang="en-GB"/>
              <a:pPr>
                <a:defRPr/>
              </a:pPr>
              <a:t>‹#›</a:t>
            </a:fld>
            <a:endParaRPr lang="en-GB"/>
          </a:p>
        </p:txBody>
      </p:sp>
    </p:spTree>
    <p:extLst>
      <p:ext uri="{BB962C8B-B14F-4D97-AF65-F5344CB8AC3E}">
        <p14:creationId xmlns:p14="http://schemas.microsoft.com/office/powerpoint/2010/main" val="4286196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1"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6F2ED27-922D-4390-9A09-8EDC9650C6F0}" type="datetime5">
              <a:rPr lang="en-US" smtClean="0"/>
              <a:t>19-Aug-19</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DE85D86-7292-4F03-9319-51D4FD91B300}" type="slidenum">
              <a:rPr lang="en-GB"/>
              <a:pPr>
                <a:defRPr/>
              </a:pPr>
              <a:t>‹#›</a:t>
            </a:fld>
            <a:endParaRPr lang="en-GB"/>
          </a:p>
        </p:txBody>
      </p:sp>
    </p:spTree>
    <p:extLst>
      <p:ext uri="{BB962C8B-B14F-4D97-AF65-F5344CB8AC3E}">
        <p14:creationId xmlns:p14="http://schemas.microsoft.com/office/powerpoint/2010/main" val="39418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2011DA3-97FA-405E-BA6F-D6BD521D71F6}" type="datetime5">
              <a:rPr lang="en-US" smtClean="0"/>
              <a:t>19-Aug-19</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7927A74-52F1-4886-90E8-892F6F16480F}" type="slidenum">
              <a:rPr lang="en-GB"/>
              <a:pPr>
                <a:defRPr/>
              </a:pPr>
              <a:t>‹#›</a:t>
            </a:fld>
            <a:endParaRPr lang="en-GB"/>
          </a:p>
        </p:txBody>
      </p:sp>
    </p:spTree>
    <p:extLst>
      <p:ext uri="{BB962C8B-B14F-4D97-AF65-F5344CB8AC3E}">
        <p14:creationId xmlns:p14="http://schemas.microsoft.com/office/powerpoint/2010/main" val="3466847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2.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oleObject" Target="../embeddings/oleObject3.bin"/><Relationship Id="rId5" Type="http://schemas.openxmlformats.org/officeDocument/2006/relationships/tags" Target="../tags/tag3.xml"/><Relationship Id="rId4"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7" y="1317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7" name="Rectangle 3"/>
          <p:cNvSpPr>
            <a:spLocks noGrp="1" noChangeArrowheads="1"/>
          </p:cNvSpPr>
          <p:nvPr>
            <p:ph type="body" idx="1"/>
          </p:nvPr>
        </p:nvSpPr>
        <p:spPr bwMode="auto">
          <a:xfrm>
            <a:off x="457200" y="1268414"/>
            <a:ext cx="8229600" cy="485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8" name="Rectangle 4"/>
          <p:cNvSpPr>
            <a:spLocks noGrp="1" noChangeArrowheads="1"/>
          </p:cNvSpPr>
          <p:nvPr>
            <p:ph type="dt" sz="half" idx="2"/>
          </p:nvPr>
        </p:nvSpPr>
        <p:spPr bwMode="auto">
          <a:xfrm>
            <a:off x="7451727" y="6597651"/>
            <a:ext cx="682625" cy="20796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a:solidFill>
                  <a:srgbClr val="002469"/>
                </a:solidFill>
                <a:latin typeface="Arial" charset="0"/>
                <a:cs typeface="+mn-cs"/>
              </a:defRPr>
            </a:lvl1pPr>
          </a:lstStyle>
          <a:p>
            <a:pPr>
              <a:defRPr/>
            </a:pPr>
            <a:fld id="{2F0E570A-3D11-4DF2-AEDC-AE7C5E9D3339}" type="datetime5">
              <a:rPr lang="en-US" smtClean="0"/>
              <a:t>19-Aug-19</a:t>
            </a:fld>
            <a:endParaRPr lang="en-GB"/>
          </a:p>
        </p:txBody>
      </p:sp>
      <p:sp>
        <p:nvSpPr>
          <p:cNvPr id="1029" name="Rectangle 5"/>
          <p:cNvSpPr>
            <a:spLocks noGrp="1" noChangeArrowheads="1"/>
          </p:cNvSpPr>
          <p:nvPr>
            <p:ph type="ftr" sz="quarter" idx="3"/>
          </p:nvPr>
        </p:nvSpPr>
        <p:spPr bwMode="auto">
          <a:xfrm>
            <a:off x="4356100" y="6650037"/>
            <a:ext cx="655638" cy="20796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a:solidFill>
                  <a:srgbClr val="002469"/>
                </a:solidFill>
                <a:latin typeface="Arial" charset="0"/>
                <a:cs typeface="+mn-cs"/>
              </a:defRPr>
            </a:lvl1pPr>
          </a:lstStyle>
          <a:p>
            <a:pPr>
              <a:defRPr/>
            </a:pPr>
            <a:endParaRPr lang="en-GB"/>
          </a:p>
        </p:txBody>
      </p:sp>
      <p:sp>
        <p:nvSpPr>
          <p:cNvPr id="1030" name="Rectangle 6"/>
          <p:cNvSpPr>
            <a:spLocks noGrp="1" noChangeArrowheads="1"/>
          </p:cNvSpPr>
          <p:nvPr>
            <p:ph type="sldNum" sz="quarter" idx="4"/>
          </p:nvPr>
        </p:nvSpPr>
        <p:spPr bwMode="auto">
          <a:xfrm>
            <a:off x="8234363" y="6596063"/>
            <a:ext cx="658812" cy="20796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a:solidFill>
                  <a:srgbClr val="002469"/>
                </a:solidFill>
                <a:latin typeface="Arial" charset="0"/>
                <a:cs typeface="+mn-cs"/>
              </a:defRPr>
            </a:lvl1pPr>
          </a:lstStyle>
          <a:p>
            <a:pPr>
              <a:defRPr/>
            </a:pPr>
            <a:fld id="{FE294D6D-9F22-420C-9C5D-FD1313AE6B9B}" type="slidenum">
              <a:rPr lang="en-GB"/>
              <a:pPr>
                <a:defRPr/>
              </a:pPr>
              <a:t>‹#›</a:t>
            </a:fld>
            <a:endParaRPr lang="en-GB"/>
          </a:p>
        </p:txBody>
      </p:sp>
      <p:sp>
        <p:nvSpPr>
          <p:cNvPr id="1031" name="Text Box 7"/>
          <p:cNvSpPr txBox="1">
            <a:spLocks noChangeArrowheads="1"/>
          </p:cNvSpPr>
          <p:nvPr/>
        </p:nvSpPr>
        <p:spPr bwMode="auto">
          <a:xfrm>
            <a:off x="107952" y="6596063"/>
            <a:ext cx="3571875" cy="215444"/>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defRPr/>
            </a:pPr>
            <a:r>
              <a:rPr lang="en-GB" sz="800" b="1" smtClean="0">
                <a:solidFill>
                  <a:srgbClr val="002469"/>
                </a:solidFill>
                <a:cs typeface="+mn-cs"/>
              </a:rPr>
              <a:t>C&amp;P Banking Division</a:t>
            </a:r>
          </a:p>
        </p:txBody>
      </p:sp>
      <p:sp>
        <p:nvSpPr>
          <p:cNvPr id="1032" name="Line 8"/>
          <p:cNvSpPr>
            <a:spLocks noChangeShapeType="1"/>
          </p:cNvSpPr>
          <p:nvPr/>
        </p:nvSpPr>
        <p:spPr bwMode="auto">
          <a:xfrm>
            <a:off x="207963" y="6596063"/>
            <a:ext cx="8685212" cy="0"/>
          </a:xfrm>
          <a:prstGeom prst="line">
            <a:avLst/>
          </a:prstGeom>
          <a:noFill/>
          <a:ln w="19050">
            <a:solidFill>
              <a:srgbClr val="002469"/>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3" name="Line 9"/>
          <p:cNvSpPr>
            <a:spLocks noChangeShapeType="1"/>
          </p:cNvSpPr>
          <p:nvPr/>
        </p:nvSpPr>
        <p:spPr bwMode="auto">
          <a:xfrm>
            <a:off x="207963" y="692151"/>
            <a:ext cx="8685212" cy="0"/>
          </a:xfrm>
          <a:prstGeom prst="line">
            <a:avLst/>
          </a:prstGeom>
          <a:noFill/>
          <a:ln w="19050">
            <a:solidFill>
              <a:srgbClr val="002469"/>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34" name="Text Box 11"/>
          <p:cNvSpPr txBox="1">
            <a:spLocks noChangeArrowheads="1"/>
          </p:cNvSpPr>
          <p:nvPr/>
        </p:nvSpPr>
        <p:spPr bwMode="auto">
          <a:xfrm>
            <a:off x="3808415" y="6599239"/>
            <a:ext cx="3571875" cy="215444"/>
          </a:xfrm>
          <a:prstGeom prst="rect">
            <a:avLst/>
          </a:prstGeom>
          <a:noFill/>
          <a:ln>
            <a:noFill/>
          </a:ln>
          <a:effectLs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defRPr/>
            </a:pPr>
            <a:r>
              <a:rPr lang="en-GB" sz="800" b="1" smtClean="0">
                <a:solidFill>
                  <a:srgbClr val="002469"/>
                </a:solidFill>
                <a:cs typeface="+mn-cs"/>
              </a:rPr>
              <a:t>Confidential</a:t>
            </a:r>
          </a:p>
        </p:txBody>
      </p:sp>
      <p:pic>
        <p:nvPicPr>
          <p:cNvPr id="1035" name="Picture 8" descr="rbs logo.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556500" y="230189"/>
            <a:ext cx="1416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0"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27" r:id="rId15"/>
  </p:sldLayoutIdLst>
  <p:hf hdr="0" ftr="0"/>
  <p:txStyles>
    <p:title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p:titleStyle>
    <p:bodyStyle>
      <a:lvl1pPr marL="342900" indent="-342900" algn="l" rtl="0" eaLnBrk="0" fontAlgn="base" hangingPunct="0">
        <a:spcBef>
          <a:spcPct val="20000"/>
        </a:spcBef>
        <a:spcAft>
          <a:spcPct val="0"/>
        </a:spcAft>
        <a:buClr>
          <a:srgbClr val="8599A8"/>
        </a:buClr>
        <a:buChar char="•"/>
        <a:defRPr sz="1200">
          <a:solidFill>
            <a:srgbClr val="002469"/>
          </a:solidFill>
          <a:latin typeface="+mn-lt"/>
          <a:ea typeface="+mn-ea"/>
          <a:cs typeface="+mn-cs"/>
        </a:defRPr>
      </a:lvl1pPr>
      <a:lvl2pPr marL="742950" indent="-285750" algn="l" rtl="0" eaLnBrk="0" fontAlgn="base" hangingPunct="0">
        <a:spcBef>
          <a:spcPct val="20000"/>
        </a:spcBef>
        <a:spcAft>
          <a:spcPct val="0"/>
        </a:spcAft>
        <a:buClr>
          <a:srgbClr val="8599A8"/>
        </a:buClr>
        <a:buSzPct val="80000"/>
        <a:buChar char="•"/>
        <a:defRPr sz="1200">
          <a:solidFill>
            <a:srgbClr val="002469"/>
          </a:solidFill>
          <a:latin typeface="+mn-lt"/>
        </a:defRPr>
      </a:lvl2pPr>
      <a:lvl3pPr marL="1143000" indent="-228600" algn="l" rtl="0" eaLnBrk="0" fontAlgn="base" hangingPunct="0">
        <a:spcBef>
          <a:spcPct val="20000"/>
        </a:spcBef>
        <a:spcAft>
          <a:spcPct val="0"/>
        </a:spcAft>
        <a:buClr>
          <a:srgbClr val="8599A8"/>
        </a:buClr>
        <a:buSzPct val="70000"/>
        <a:buChar char="•"/>
        <a:defRPr sz="1200">
          <a:solidFill>
            <a:srgbClr val="002469"/>
          </a:solidFill>
          <a:latin typeface="+mn-lt"/>
        </a:defRPr>
      </a:lvl3pPr>
      <a:lvl4pPr marL="1600200" indent="-228600" algn="l" rtl="0" eaLnBrk="0" fontAlgn="base" hangingPunct="0">
        <a:spcBef>
          <a:spcPct val="20000"/>
        </a:spcBef>
        <a:spcAft>
          <a:spcPct val="0"/>
        </a:spcAft>
        <a:buClr>
          <a:srgbClr val="8599A8"/>
        </a:buClr>
        <a:buSzPct val="65000"/>
        <a:buChar char="•"/>
        <a:defRPr sz="1200">
          <a:solidFill>
            <a:srgbClr val="002469"/>
          </a:solidFill>
          <a:latin typeface="+mn-lt"/>
        </a:defRPr>
      </a:lvl4pPr>
      <a:lvl5pPr marL="2057400" indent="-228600" algn="l" rtl="0" eaLnBrk="0" fontAlgn="base" hangingPunct="0">
        <a:spcBef>
          <a:spcPct val="20000"/>
        </a:spcBef>
        <a:spcAft>
          <a:spcPct val="0"/>
        </a:spcAft>
        <a:buClr>
          <a:srgbClr val="8599A8"/>
        </a:buClr>
        <a:buSzPct val="60000"/>
        <a:buChar char="•"/>
        <a:defRPr sz="1200">
          <a:solidFill>
            <a:srgbClr val="002469"/>
          </a:solidFill>
          <a:latin typeface="+mn-lt"/>
        </a:defRPr>
      </a:lvl5pPr>
      <a:lvl6pPr marL="2514600" indent="-228600" algn="l" rtl="0" fontAlgn="base">
        <a:spcBef>
          <a:spcPct val="20000"/>
        </a:spcBef>
        <a:spcAft>
          <a:spcPct val="0"/>
        </a:spcAft>
        <a:buClr>
          <a:srgbClr val="8599A8"/>
        </a:buClr>
        <a:buSzPct val="60000"/>
        <a:buChar char="•"/>
        <a:defRPr sz="1200">
          <a:solidFill>
            <a:srgbClr val="002469"/>
          </a:solidFill>
          <a:latin typeface="+mn-lt"/>
        </a:defRPr>
      </a:lvl6pPr>
      <a:lvl7pPr marL="2971800" indent="-228600" algn="l" rtl="0" fontAlgn="base">
        <a:spcBef>
          <a:spcPct val="20000"/>
        </a:spcBef>
        <a:spcAft>
          <a:spcPct val="0"/>
        </a:spcAft>
        <a:buClr>
          <a:srgbClr val="8599A8"/>
        </a:buClr>
        <a:buSzPct val="60000"/>
        <a:buChar char="•"/>
        <a:defRPr sz="1200">
          <a:solidFill>
            <a:srgbClr val="002469"/>
          </a:solidFill>
          <a:latin typeface="+mn-lt"/>
        </a:defRPr>
      </a:lvl7pPr>
      <a:lvl8pPr marL="3429000" indent="-228600" algn="l" rtl="0" fontAlgn="base">
        <a:spcBef>
          <a:spcPct val="20000"/>
        </a:spcBef>
        <a:spcAft>
          <a:spcPct val="0"/>
        </a:spcAft>
        <a:buClr>
          <a:srgbClr val="8599A8"/>
        </a:buClr>
        <a:buSzPct val="60000"/>
        <a:buChar char="•"/>
        <a:defRPr sz="1200">
          <a:solidFill>
            <a:srgbClr val="002469"/>
          </a:solidFill>
          <a:latin typeface="+mn-lt"/>
        </a:defRPr>
      </a:lvl8pPr>
      <a:lvl9pPr marL="3886200" indent="-228600" algn="l" rtl="0" fontAlgn="base">
        <a:spcBef>
          <a:spcPct val="20000"/>
        </a:spcBef>
        <a:spcAft>
          <a:spcPct val="0"/>
        </a:spcAft>
        <a:buClr>
          <a:srgbClr val="8599A8"/>
        </a:buClr>
        <a:buSzPct val="60000"/>
        <a:buChar char="•"/>
        <a:defRPr sz="1200">
          <a:solidFill>
            <a:srgbClr val="00246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auto">
          <a:xfrm>
            <a:off x="4321177" y="6524625"/>
            <a:ext cx="504825" cy="1825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ctr">
              <a:defRPr sz="1000">
                <a:solidFill>
                  <a:srgbClr val="002469"/>
                </a:solidFill>
                <a:latin typeface="Arial" charset="0"/>
                <a:cs typeface="Arial" charset="0"/>
              </a:defRPr>
            </a:lvl1pPr>
          </a:lstStyle>
          <a:p>
            <a:pPr>
              <a:defRPr/>
            </a:pPr>
            <a:fld id="{BF430137-E84F-4DDE-A349-051B7A6F5CDB}" type="slidenum">
              <a:rPr lang="en-GB"/>
              <a:pPr>
                <a:defRPr/>
              </a:pPr>
              <a:t>‹#›</a:t>
            </a:fld>
            <a:endParaRPr lang="en-GB"/>
          </a:p>
        </p:txBody>
      </p:sp>
      <p:sp>
        <p:nvSpPr>
          <p:cNvPr id="2051" name="Title Placeholder 1"/>
          <p:cNvSpPr>
            <a:spLocks noGrp="1"/>
          </p:cNvSpPr>
          <p:nvPr>
            <p:ph type="title"/>
          </p:nvPr>
        </p:nvSpPr>
        <p:spPr bwMode="auto">
          <a:xfrm>
            <a:off x="534988" y="292101"/>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smtClean="0"/>
          </a:p>
        </p:txBody>
      </p:sp>
      <p:sp>
        <p:nvSpPr>
          <p:cNvPr id="2052" name="Text Placeholder 2"/>
          <p:cNvSpPr>
            <a:spLocks noGrp="1"/>
          </p:cNvSpPr>
          <p:nvPr>
            <p:ph type="body" idx="1"/>
          </p:nvPr>
        </p:nvSpPr>
        <p:spPr bwMode="auto">
          <a:xfrm>
            <a:off x="534988" y="1141413"/>
            <a:ext cx="8077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a:p>
            <a:pPr lvl="4"/>
            <a:r>
              <a:rPr lang="en-GB" smtClean="0"/>
              <a:t>Fourth Level</a:t>
            </a:r>
          </a:p>
        </p:txBody>
      </p:sp>
    </p:spTree>
  </p:cSld>
  <p:clrMap bg1="lt1" tx1="dk1" bg2="lt2" tx2="dk2" accent1="accent1" accent2="accent2" accent3="accent3" accent4="accent4" accent5="accent5" accent6="accent6" hlink="hlink" folHlink="folHlink"/>
  <p:sldLayoutIdLst>
    <p:sldLayoutId id="2147483821" r:id="rId1"/>
    <p:sldLayoutId id="2147483805" r:id="rId2"/>
    <p:sldLayoutId id="2147483806" r:id="rId3"/>
    <p:sldLayoutId id="2147483807" r:id="rId4"/>
    <p:sldLayoutId id="2147483808" r:id="rId5"/>
    <p:sldLayoutId id="2147483809" r:id="rId6"/>
  </p:sldLayoutIdLst>
  <p:timing>
    <p:tnLst>
      <p:par>
        <p:cTn id="1" dur="indefinite" restart="never" nodeType="tmRoot"/>
      </p:par>
    </p:tnLst>
  </p:timing>
  <p:hf hdr="0" ftr="0"/>
  <p:txStyles>
    <p:titleStyle>
      <a:lvl1pPr algn="l" defTabSz="912813" rtl="0" eaLnBrk="0" fontAlgn="base" hangingPunct="0">
        <a:spcBef>
          <a:spcPct val="0"/>
        </a:spcBef>
        <a:spcAft>
          <a:spcPct val="0"/>
        </a:spcAft>
        <a:defRPr sz="3200">
          <a:solidFill>
            <a:schemeClr val="tx2"/>
          </a:solidFill>
          <a:latin typeface="+mj-lt"/>
          <a:ea typeface="+mj-ea"/>
          <a:cs typeface="+mj-cs"/>
        </a:defRPr>
      </a:lvl1pPr>
      <a:lvl2pPr algn="l" defTabSz="912813" rtl="0" eaLnBrk="0" fontAlgn="base" hangingPunct="0">
        <a:spcBef>
          <a:spcPct val="0"/>
        </a:spcBef>
        <a:spcAft>
          <a:spcPct val="0"/>
        </a:spcAft>
        <a:defRPr sz="3200">
          <a:solidFill>
            <a:schemeClr val="tx2"/>
          </a:solidFill>
          <a:latin typeface="Arial" charset="0"/>
        </a:defRPr>
      </a:lvl2pPr>
      <a:lvl3pPr algn="l" defTabSz="912813" rtl="0" eaLnBrk="0" fontAlgn="base" hangingPunct="0">
        <a:spcBef>
          <a:spcPct val="0"/>
        </a:spcBef>
        <a:spcAft>
          <a:spcPct val="0"/>
        </a:spcAft>
        <a:defRPr sz="3200">
          <a:solidFill>
            <a:schemeClr val="tx2"/>
          </a:solidFill>
          <a:latin typeface="Arial" charset="0"/>
        </a:defRPr>
      </a:lvl3pPr>
      <a:lvl4pPr algn="l" defTabSz="912813" rtl="0" eaLnBrk="0" fontAlgn="base" hangingPunct="0">
        <a:spcBef>
          <a:spcPct val="0"/>
        </a:spcBef>
        <a:spcAft>
          <a:spcPct val="0"/>
        </a:spcAft>
        <a:defRPr sz="3200">
          <a:solidFill>
            <a:schemeClr val="tx2"/>
          </a:solidFill>
          <a:latin typeface="Arial" charset="0"/>
        </a:defRPr>
      </a:lvl4pPr>
      <a:lvl5pPr algn="l" defTabSz="912813" rtl="0" eaLnBrk="0" fontAlgn="base" hangingPunct="0">
        <a:spcBef>
          <a:spcPct val="0"/>
        </a:spcBef>
        <a:spcAft>
          <a:spcPct val="0"/>
        </a:spcAft>
        <a:defRPr sz="3200">
          <a:solidFill>
            <a:schemeClr val="tx2"/>
          </a:solidFill>
          <a:latin typeface="Arial" charset="0"/>
        </a:defRPr>
      </a:lvl5pPr>
      <a:lvl6pPr marL="419847" algn="l" defTabSz="914042" rtl="0" eaLnBrk="1" fontAlgn="base" hangingPunct="1">
        <a:spcBef>
          <a:spcPct val="0"/>
        </a:spcBef>
        <a:spcAft>
          <a:spcPct val="0"/>
        </a:spcAft>
        <a:defRPr sz="2900">
          <a:solidFill>
            <a:schemeClr val="tx2"/>
          </a:solidFill>
          <a:latin typeface="Arial" charset="0"/>
        </a:defRPr>
      </a:lvl6pPr>
      <a:lvl7pPr marL="839694" algn="l" defTabSz="914042" rtl="0" eaLnBrk="1" fontAlgn="base" hangingPunct="1">
        <a:spcBef>
          <a:spcPct val="0"/>
        </a:spcBef>
        <a:spcAft>
          <a:spcPct val="0"/>
        </a:spcAft>
        <a:defRPr sz="2900">
          <a:solidFill>
            <a:schemeClr val="tx2"/>
          </a:solidFill>
          <a:latin typeface="Arial" charset="0"/>
        </a:defRPr>
      </a:lvl7pPr>
      <a:lvl8pPr marL="1259540" algn="l" defTabSz="914042" rtl="0" eaLnBrk="1" fontAlgn="base" hangingPunct="1">
        <a:spcBef>
          <a:spcPct val="0"/>
        </a:spcBef>
        <a:spcAft>
          <a:spcPct val="0"/>
        </a:spcAft>
        <a:defRPr sz="2900">
          <a:solidFill>
            <a:schemeClr val="tx2"/>
          </a:solidFill>
          <a:latin typeface="Arial" charset="0"/>
        </a:defRPr>
      </a:lvl8pPr>
      <a:lvl9pPr marL="1679387" algn="l" defTabSz="914042" rtl="0" eaLnBrk="1" fontAlgn="base" hangingPunct="1">
        <a:spcBef>
          <a:spcPct val="0"/>
        </a:spcBef>
        <a:spcAft>
          <a:spcPct val="0"/>
        </a:spcAft>
        <a:defRPr sz="2900">
          <a:solidFill>
            <a:schemeClr val="tx2"/>
          </a:solidFill>
          <a:latin typeface="Arial" charset="0"/>
        </a:defRPr>
      </a:lvl9pPr>
    </p:titleStyle>
    <p:bodyStyle>
      <a:lvl1pPr marL="314325" indent="-314325" algn="l" defTabSz="912813" rtl="0" eaLnBrk="0" fontAlgn="base" hangingPunct="0">
        <a:spcBef>
          <a:spcPct val="50000"/>
        </a:spcBef>
        <a:spcAft>
          <a:spcPct val="0"/>
        </a:spcAft>
        <a:buClr>
          <a:schemeClr val="accent1"/>
        </a:buClr>
        <a:buSzPct val="95000"/>
        <a:buFont typeface="Arial" pitchFamily="34" charset="0"/>
        <a:defRPr sz="1100">
          <a:solidFill>
            <a:schemeClr val="tx2"/>
          </a:solidFill>
          <a:latin typeface="+mn-lt"/>
          <a:ea typeface="+mn-ea"/>
          <a:cs typeface="+mn-cs"/>
        </a:defRPr>
      </a:lvl1pPr>
      <a:lvl2pPr marL="198438" indent="-198438" algn="l" defTabSz="912813" rtl="0" eaLnBrk="0" fontAlgn="base" hangingPunct="0">
        <a:spcBef>
          <a:spcPct val="30000"/>
        </a:spcBef>
        <a:spcAft>
          <a:spcPct val="0"/>
        </a:spcAft>
        <a:buClr>
          <a:schemeClr val="accent1"/>
        </a:buClr>
        <a:buSzPct val="130000"/>
        <a:buFont typeface="Wingdings" pitchFamily="2" charset="2"/>
        <a:buChar char="§"/>
        <a:defRPr sz="1100">
          <a:solidFill>
            <a:schemeClr val="tx2"/>
          </a:solidFill>
          <a:latin typeface="+mn-lt"/>
          <a:cs typeface="Arial" charset="0"/>
        </a:defRPr>
      </a:lvl2pPr>
      <a:lvl3pPr marL="415925" indent="-215900" algn="l" defTabSz="912813" rtl="0" eaLnBrk="0" fontAlgn="base" hangingPunct="0">
        <a:spcBef>
          <a:spcPct val="30000"/>
        </a:spcBef>
        <a:spcAft>
          <a:spcPct val="0"/>
        </a:spcAft>
        <a:buClr>
          <a:schemeClr val="tx2"/>
        </a:buClr>
        <a:buSzPct val="100000"/>
        <a:buFont typeface="Arial" pitchFamily="34" charset="0"/>
        <a:buChar char="–"/>
        <a:defRPr sz="1100">
          <a:solidFill>
            <a:schemeClr val="tx2"/>
          </a:solidFill>
          <a:latin typeface="+mn-lt"/>
          <a:cs typeface="Arial" charset="0"/>
        </a:defRPr>
      </a:lvl3pPr>
      <a:lvl4pPr marL="585788" indent="-168275" algn="l" defTabSz="912813" rtl="0" eaLnBrk="0" fontAlgn="base" hangingPunct="0">
        <a:spcBef>
          <a:spcPct val="30000"/>
        </a:spcBef>
        <a:spcAft>
          <a:spcPct val="0"/>
        </a:spcAft>
        <a:buClr>
          <a:schemeClr val="tx2"/>
        </a:buClr>
        <a:buChar char="•"/>
        <a:defRPr sz="1100">
          <a:solidFill>
            <a:schemeClr val="tx2"/>
          </a:solidFill>
          <a:latin typeface="+mn-lt"/>
          <a:cs typeface="Arial" charset="0"/>
        </a:defRPr>
      </a:lvl4pPr>
      <a:lvl5pPr marL="744538" indent="-157163" algn="l" defTabSz="912813" rtl="0" eaLnBrk="0" fontAlgn="base" hangingPunct="0">
        <a:spcBef>
          <a:spcPct val="30000"/>
        </a:spcBef>
        <a:spcAft>
          <a:spcPct val="0"/>
        </a:spcAft>
        <a:buClr>
          <a:schemeClr val="tx2"/>
        </a:buClr>
        <a:buSzPct val="95000"/>
        <a:buFont typeface="Arial" pitchFamily="34" charset="0"/>
        <a:buChar char="»"/>
        <a:defRPr sz="1100">
          <a:solidFill>
            <a:schemeClr val="tx2"/>
          </a:solidFill>
          <a:latin typeface="+mn-lt"/>
          <a:cs typeface="Arial" charset="0"/>
        </a:defRPr>
      </a:lvl5pPr>
      <a:lvl6pPr marL="116478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6pPr>
      <a:lvl7pPr marL="1584630"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7pPr>
      <a:lvl8pPr marL="2004477"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8pPr>
      <a:lvl9pPr marL="242432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9pPr>
    </p:bodyStyle>
    <p:otherStyle>
      <a:defPPr>
        <a:defRPr lang="en-US"/>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auto">
          <a:xfrm>
            <a:off x="4321177" y="6524625"/>
            <a:ext cx="504825" cy="1825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ctr">
              <a:defRPr sz="1000">
                <a:solidFill>
                  <a:srgbClr val="002469"/>
                </a:solidFill>
                <a:latin typeface="Arial" charset="0"/>
                <a:cs typeface="Arial" charset="0"/>
              </a:defRPr>
            </a:lvl1pPr>
          </a:lstStyle>
          <a:p>
            <a:pPr>
              <a:defRPr/>
            </a:pPr>
            <a:fld id="{1547620A-8108-4459-9701-B6B05CD2F2B5}" type="slidenum">
              <a:rPr lang="en-GB"/>
              <a:pPr>
                <a:defRPr/>
              </a:pPr>
              <a:t>‹#›</a:t>
            </a:fld>
            <a:endParaRPr lang="en-GB"/>
          </a:p>
        </p:txBody>
      </p:sp>
      <p:sp>
        <p:nvSpPr>
          <p:cNvPr id="3075" name="Title Placeholder 1"/>
          <p:cNvSpPr>
            <a:spLocks noGrp="1"/>
          </p:cNvSpPr>
          <p:nvPr>
            <p:ph type="title"/>
          </p:nvPr>
        </p:nvSpPr>
        <p:spPr bwMode="auto">
          <a:xfrm>
            <a:off x="534988" y="292101"/>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smtClean="0"/>
          </a:p>
        </p:txBody>
      </p:sp>
      <p:sp>
        <p:nvSpPr>
          <p:cNvPr id="3076" name="Text Placeholder 2"/>
          <p:cNvSpPr>
            <a:spLocks noGrp="1"/>
          </p:cNvSpPr>
          <p:nvPr>
            <p:ph type="body" idx="1"/>
          </p:nvPr>
        </p:nvSpPr>
        <p:spPr bwMode="auto">
          <a:xfrm>
            <a:off x="534988" y="1141413"/>
            <a:ext cx="8077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a:p>
            <a:pPr lvl="4"/>
            <a:r>
              <a:rPr lang="en-GB" smtClean="0"/>
              <a:t>Fourth Level</a:t>
            </a:r>
          </a:p>
        </p:txBody>
      </p:sp>
    </p:spTree>
  </p:cSld>
  <p:clrMap bg1="lt1" tx1="dk1" bg2="lt2" tx2="dk2" accent1="accent1" accent2="accent2" accent3="accent3" accent4="accent4" accent5="accent5" accent6="accent6" hlink="hlink" folHlink="folHlink"/>
  <p:sldLayoutIdLst>
    <p:sldLayoutId id="2147483822" r:id="rId1"/>
    <p:sldLayoutId id="2147483810" r:id="rId2"/>
    <p:sldLayoutId id="2147483811" r:id="rId3"/>
    <p:sldLayoutId id="2147483812" r:id="rId4"/>
    <p:sldLayoutId id="2147483813" r:id="rId5"/>
    <p:sldLayoutId id="2147483814" r:id="rId6"/>
  </p:sldLayoutIdLst>
  <p:timing>
    <p:tnLst>
      <p:par>
        <p:cTn id="1" dur="indefinite" restart="never" nodeType="tmRoot"/>
      </p:par>
    </p:tnLst>
  </p:timing>
  <p:hf hdr="0" ftr="0"/>
  <p:txStyles>
    <p:titleStyle>
      <a:lvl1pPr algn="l" defTabSz="912813" rtl="0" eaLnBrk="0" fontAlgn="base" hangingPunct="0">
        <a:spcBef>
          <a:spcPct val="0"/>
        </a:spcBef>
        <a:spcAft>
          <a:spcPct val="0"/>
        </a:spcAft>
        <a:defRPr sz="3200">
          <a:solidFill>
            <a:schemeClr val="tx2"/>
          </a:solidFill>
          <a:latin typeface="+mj-lt"/>
          <a:ea typeface="+mj-ea"/>
          <a:cs typeface="+mj-cs"/>
        </a:defRPr>
      </a:lvl1pPr>
      <a:lvl2pPr algn="l" defTabSz="912813" rtl="0" eaLnBrk="0" fontAlgn="base" hangingPunct="0">
        <a:spcBef>
          <a:spcPct val="0"/>
        </a:spcBef>
        <a:spcAft>
          <a:spcPct val="0"/>
        </a:spcAft>
        <a:defRPr sz="3200">
          <a:solidFill>
            <a:schemeClr val="tx2"/>
          </a:solidFill>
          <a:latin typeface="Arial" charset="0"/>
        </a:defRPr>
      </a:lvl2pPr>
      <a:lvl3pPr algn="l" defTabSz="912813" rtl="0" eaLnBrk="0" fontAlgn="base" hangingPunct="0">
        <a:spcBef>
          <a:spcPct val="0"/>
        </a:spcBef>
        <a:spcAft>
          <a:spcPct val="0"/>
        </a:spcAft>
        <a:defRPr sz="3200">
          <a:solidFill>
            <a:schemeClr val="tx2"/>
          </a:solidFill>
          <a:latin typeface="Arial" charset="0"/>
        </a:defRPr>
      </a:lvl3pPr>
      <a:lvl4pPr algn="l" defTabSz="912813" rtl="0" eaLnBrk="0" fontAlgn="base" hangingPunct="0">
        <a:spcBef>
          <a:spcPct val="0"/>
        </a:spcBef>
        <a:spcAft>
          <a:spcPct val="0"/>
        </a:spcAft>
        <a:defRPr sz="3200">
          <a:solidFill>
            <a:schemeClr val="tx2"/>
          </a:solidFill>
          <a:latin typeface="Arial" charset="0"/>
        </a:defRPr>
      </a:lvl4pPr>
      <a:lvl5pPr algn="l" defTabSz="912813" rtl="0" eaLnBrk="0" fontAlgn="base" hangingPunct="0">
        <a:spcBef>
          <a:spcPct val="0"/>
        </a:spcBef>
        <a:spcAft>
          <a:spcPct val="0"/>
        </a:spcAft>
        <a:defRPr sz="3200">
          <a:solidFill>
            <a:schemeClr val="tx2"/>
          </a:solidFill>
          <a:latin typeface="Arial" charset="0"/>
        </a:defRPr>
      </a:lvl5pPr>
      <a:lvl6pPr marL="419847" algn="l" defTabSz="914042" rtl="0" eaLnBrk="1" fontAlgn="base" hangingPunct="1">
        <a:spcBef>
          <a:spcPct val="0"/>
        </a:spcBef>
        <a:spcAft>
          <a:spcPct val="0"/>
        </a:spcAft>
        <a:defRPr sz="2900">
          <a:solidFill>
            <a:schemeClr val="tx2"/>
          </a:solidFill>
          <a:latin typeface="Arial" charset="0"/>
        </a:defRPr>
      </a:lvl6pPr>
      <a:lvl7pPr marL="839694" algn="l" defTabSz="914042" rtl="0" eaLnBrk="1" fontAlgn="base" hangingPunct="1">
        <a:spcBef>
          <a:spcPct val="0"/>
        </a:spcBef>
        <a:spcAft>
          <a:spcPct val="0"/>
        </a:spcAft>
        <a:defRPr sz="2900">
          <a:solidFill>
            <a:schemeClr val="tx2"/>
          </a:solidFill>
          <a:latin typeface="Arial" charset="0"/>
        </a:defRPr>
      </a:lvl7pPr>
      <a:lvl8pPr marL="1259540" algn="l" defTabSz="914042" rtl="0" eaLnBrk="1" fontAlgn="base" hangingPunct="1">
        <a:spcBef>
          <a:spcPct val="0"/>
        </a:spcBef>
        <a:spcAft>
          <a:spcPct val="0"/>
        </a:spcAft>
        <a:defRPr sz="2900">
          <a:solidFill>
            <a:schemeClr val="tx2"/>
          </a:solidFill>
          <a:latin typeface="Arial" charset="0"/>
        </a:defRPr>
      </a:lvl8pPr>
      <a:lvl9pPr marL="1679387" algn="l" defTabSz="914042" rtl="0" eaLnBrk="1" fontAlgn="base" hangingPunct="1">
        <a:spcBef>
          <a:spcPct val="0"/>
        </a:spcBef>
        <a:spcAft>
          <a:spcPct val="0"/>
        </a:spcAft>
        <a:defRPr sz="2900">
          <a:solidFill>
            <a:schemeClr val="tx2"/>
          </a:solidFill>
          <a:latin typeface="Arial" charset="0"/>
        </a:defRPr>
      </a:lvl9pPr>
    </p:titleStyle>
    <p:bodyStyle>
      <a:lvl1pPr marL="314325" indent="-314325" algn="l" defTabSz="912813" rtl="0" eaLnBrk="0" fontAlgn="base" hangingPunct="0">
        <a:spcBef>
          <a:spcPct val="50000"/>
        </a:spcBef>
        <a:spcAft>
          <a:spcPct val="0"/>
        </a:spcAft>
        <a:buClr>
          <a:schemeClr val="accent1"/>
        </a:buClr>
        <a:buSzPct val="95000"/>
        <a:buFont typeface="Arial" pitchFamily="34" charset="0"/>
        <a:defRPr sz="1100">
          <a:solidFill>
            <a:schemeClr val="tx2"/>
          </a:solidFill>
          <a:latin typeface="+mn-lt"/>
          <a:ea typeface="+mn-ea"/>
          <a:cs typeface="+mn-cs"/>
        </a:defRPr>
      </a:lvl1pPr>
      <a:lvl2pPr marL="198438" indent="-198438" algn="l" defTabSz="912813" rtl="0" eaLnBrk="0" fontAlgn="base" hangingPunct="0">
        <a:spcBef>
          <a:spcPct val="30000"/>
        </a:spcBef>
        <a:spcAft>
          <a:spcPct val="0"/>
        </a:spcAft>
        <a:buClr>
          <a:schemeClr val="accent1"/>
        </a:buClr>
        <a:buSzPct val="130000"/>
        <a:buFont typeface="Wingdings" pitchFamily="2" charset="2"/>
        <a:buChar char="§"/>
        <a:defRPr sz="1100">
          <a:solidFill>
            <a:schemeClr val="tx2"/>
          </a:solidFill>
          <a:latin typeface="+mn-lt"/>
          <a:cs typeface="Arial" charset="0"/>
        </a:defRPr>
      </a:lvl2pPr>
      <a:lvl3pPr marL="415925" indent="-215900" algn="l" defTabSz="912813" rtl="0" eaLnBrk="0" fontAlgn="base" hangingPunct="0">
        <a:spcBef>
          <a:spcPct val="30000"/>
        </a:spcBef>
        <a:spcAft>
          <a:spcPct val="0"/>
        </a:spcAft>
        <a:buClr>
          <a:schemeClr val="tx2"/>
        </a:buClr>
        <a:buSzPct val="100000"/>
        <a:buFont typeface="Arial" pitchFamily="34" charset="0"/>
        <a:buChar char="–"/>
        <a:defRPr sz="1100">
          <a:solidFill>
            <a:schemeClr val="tx2"/>
          </a:solidFill>
          <a:latin typeface="+mn-lt"/>
          <a:cs typeface="Arial" charset="0"/>
        </a:defRPr>
      </a:lvl3pPr>
      <a:lvl4pPr marL="585788" indent="-168275" algn="l" defTabSz="912813" rtl="0" eaLnBrk="0" fontAlgn="base" hangingPunct="0">
        <a:spcBef>
          <a:spcPct val="30000"/>
        </a:spcBef>
        <a:spcAft>
          <a:spcPct val="0"/>
        </a:spcAft>
        <a:buClr>
          <a:schemeClr val="tx2"/>
        </a:buClr>
        <a:buChar char="•"/>
        <a:defRPr sz="1100">
          <a:solidFill>
            <a:schemeClr val="tx2"/>
          </a:solidFill>
          <a:latin typeface="+mn-lt"/>
          <a:cs typeface="Arial" charset="0"/>
        </a:defRPr>
      </a:lvl4pPr>
      <a:lvl5pPr marL="744538" indent="-157163" algn="l" defTabSz="912813" rtl="0" eaLnBrk="0" fontAlgn="base" hangingPunct="0">
        <a:spcBef>
          <a:spcPct val="30000"/>
        </a:spcBef>
        <a:spcAft>
          <a:spcPct val="0"/>
        </a:spcAft>
        <a:buClr>
          <a:schemeClr val="tx2"/>
        </a:buClr>
        <a:buSzPct val="95000"/>
        <a:buFont typeface="Arial" pitchFamily="34" charset="0"/>
        <a:buChar char="»"/>
        <a:defRPr sz="1100">
          <a:solidFill>
            <a:schemeClr val="tx2"/>
          </a:solidFill>
          <a:latin typeface="+mn-lt"/>
          <a:cs typeface="Arial" charset="0"/>
        </a:defRPr>
      </a:lvl5pPr>
      <a:lvl6pPr marL="116478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6pPr>
      <a:lvl7pPr marL="1584630"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7pPr>
      <a:lvl8pPr marL="2004477"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8pPr>
      <a:lvl9pPr marL="242432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9pPr>
    </p:bodyStyle>
    <p:otherStyle>
      <a:defPPr>
        <a:defRPr lang="en-US"/>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auto">
          <a:xfrm>
            <a:off x="4321177" y="6524625"/>
            <a:ext cx="504825" cy="1825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ctr">
              <a:defRPr sz="1000">
                <a:solidFill>
                  <a:srgbClr val="002469"/>
                </a:solidFill>
                <a:latin typeface="Arial" charset="0"/>
                <a:cs typeface="Arial" charset="0"/>
              </a:defRPr>
            </a:lvl1pPr>
          </a:lstStyle>
          <a:p>
            <a:pPr>
              <a:defRPr/>
            </a:pPr>
            <a:fld id="{CC2F34F3-EF43-4C28-B035-B409AE6059EA}" type="slidenum">
              <a:rPr lang="en-GB"/>
              <a:pPr>
                <a:defRPr/>
              </a:pPr>
              <a:t>‹#›</a:t>
            </a:fld>
            <a:endParaRPr lang="en-GB"/>
          </a:p>
        </p:txBody>
      </p:sp>
      <p:sp>
        <p:nvSpPr>
          <p:cNvPr id="4099" name="Title Placeholder 1"/>
          <p:cNvSpPr>
            <a:spLocks noGrp="1"/>
          </p:cNvSpPr>
          <p:nvPr>
            <p:ph type="title"/>
          </p:nvPr>
        </p:nvSpPr>
        <p:spPr bwMode="auto">
          <a:xfrm>
            <a:off x="534988" y="292101"/>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smtClean="0"/>
          </a:p>
        </p:txBody>
      </p:sp>
      <p:sp>
        <p:nvSpPr>
          <p:cNvPr id="4100" name="Text Placeholder 2"/>
          <p:cNvSpPr>
            <a:spLocks noGrp="1"/>
          </p:cNvSpPr>
          <p:nvPr>
            <p:ph type="body" idx="1"/>
          </p:nvPr>
        </p:nvSpPr>
        <p:spPr bwMode="auto">
          <a:xfrm>
            <a:off x="534988" y="1141413"/>
            <a:ext cx="8077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a:p>
            <a:pPr lvl="4"/>
            <a:r>
              <a:rPr lang="en-GB" smtClean="0"/>
              <a:t>Fourth Level</a:t>
            </a:r>
          </a:p>
        </p:txBody>
      </p:sp>
    </p:spTree>
  </p:cSld>
  <p:clrMap bg1="lt1" tx1="dk1" bg2="lt2" tx2="dk2" accent1="accent1" accent2="accent2" accent3="accent3" accent4="accent4" accent5="accent5" accent6="accent6" hlink="hlink" folHlink="folHlink"/>
  <p:sldLayoutIdLst>
    <p:sldLayoutId id="2147483823" r:id="rId1"/>
    <p:sldLayoutId id="2147483815" r:id="rId2"/>
    <p:sldLayoutId id="2147483816" r:id="rId3"/>
    <p:sldLayoutId id="2147483817" r:id="rId4"/>
    <p:sldLayoutId id="2147483818" r:id="rId5"/>
    <p:sldLayoutId id="2147483819" r:id="rId6"/>
  </p:sldLayoutIdLst>
  <p:timing>
    <p:tnLst>
      <p:par>
        <p:cTn id="1" dur="indefinite" restart="never" nodeType="tmRoot"/>
      </p:par>
    </p:tnLst>
  </p:timing>
  <p:hf hdr="0" ftr="0"/>
  <p:txStyles>
    <p:titleStyle>
      <a:lvl1pPr algn="l" defTabSz="912813" rtl="0" eaLnBrk="0" fontAlgn="base" hangingPunct="0">
        <a:spcBef>
          <a:spcPct val="0"/>
        </a:spcBef>
        <a:spcAft>
          <a:spcPct val="0"/>
        </a:spcAft>
        <a:defRPr sz="3200">
          <a:solidFill>
            <a:schemeClr val="tx2"/>
          </a:solidFill>
          <a:latin typeface="+mj-lt"/>
          <a:ea typeface="+mj-ea"/>
          <a:cs typeface="+mj-cs"/>
        </a:defRPr>
      </a:lvl1pPr>
      <a:lvl2pPr algn="l" defTabSz="912813" rtl="0" eaLnBrk="0" fontAlgn="base" hangingPunct="0">
        <a:spcBef>
          <a:spcPct val="0"/>
        </a:spcBef>
        <a:spcAft>
          <a:spcPct val="0"/>
        </a:spcAft>
        <a:defRPr sz="3200">
          <a:solidFill>
            <a:schemeClr val="tx2"/>
          </a:solidFill>
          <a:latin typeface="Arial" charset="0"/>
        </a:defRPr>
      </a:lvl2pPr>
      <a:lvl3pPr algn="l" defTabSz="912813" rtl="0" eaLnBrk="0" fontAlgn="base" hangingPunct="0">
        <a:spcBef>
          <a:spcPct val="0"/>
        </a:spcBef>
        <a:spcAft>
          <a:spcPct val="0"/>
        </a:spcAft>
        <a:defRPr sz="3200">
          <a:solidFill>
            <a:schemeClr val="tx2"/>
          </a:solidFill>
          <a:latin typeface="Arial" charset="0"/>
        </a:defRPr>
      </a:lvl3pPr>
      <a:lvl4pPr algn="l" defTabSz="912813" rtl="0" eaLnBrk="0" fontAlgn="base" hangingPunct="0">
        <a:spcBef>
          <a:spcPct val="0"/>
        </a:spcBef>
        <a:spcAft>
          <a:spcPct val="0"/>
        </a:spcAft>
        <a:defRPr sz="3200">
          <a:solidFill>
            <a:schemeClr val="tx2"/>
          </a:solidFill>
          <a:latin typeface="Arial" charset="0"/>
        </a:defRPr>
      </a:lvl4pPr>
      <a:lvl5pPr algn="l" defTabSz="912813" rtl="0" eaLnBrk="0" fontAlgn="base" hangingPunct="0">
        <a:spcBef>
          <a:spcPct val="0"/>
        </a:spcBef>
        <a:spcAft>
          <a:spcPct val="0"/>
        </a:spcAft>
        <a:defRPr sz="3200">
          <a:solidFill>
            <a:schemeClr val="tx2"/>
          </a:solidFill>
          <a:latin typeface="Arial" charset="0"/>
        </a:defRPr>
      </a:lvl5pPr>
      <a:lvl6pPr marL="419847" algn="l" defTabSz="914042" rtl="0" eaLnBrk="1" fontAlgn="base" hangingPunct="1">
        <a:spcBef>
          <a:spcPct val="0"/>
        </a:spcBef>
        <a:spcAft>
          <a:spcPct val="0"/>
        </a:spcAft>
        <a:defRPr sz="2900">
          <a:solidFill>
            <a:schemeClr val="tx2"/>
          </a:solidFill>
          <a:latin typeface="Arial" charset="0"/>
        </a:defRPr>
      </a:lvl6pPr>
      <a:lvl7pPr marL="839694" algn="l" defTabSz="914042" rtl="0" eaLnBrk="1" fontAlgn="base" hangingPunct="1">
        <a:spcBef>
          <a:spcPct val="0"/>
        </a:spcBef>
        <a:spcAft>
          <a:spcPct val="0"/>
        </a:spcAft>
        <a:defRPr sz="2900">
          <a:solidFill>
            <a:schemeClr val="tx2"/>
          </a:solidFill>
          <a:latin typeface="Arial" charset="0"/>
        </a:defRPr>
      </a:lvl7pPr>
      <a:lvl8pPr marL="1259540" algn="l" defTabSz="914042" rtl="0" eaLnBrk="1" fontAlgn="base" hangingPunct="1">
        <a:spcBef>
          <a:spcPct val="0"/>
        </a:spcBef>
        <a:spcAft>
          <a:spcPct val="0"/>
        </a:spcAft>
        <a:defRPr sz="2900">
          <a:solidFill>
            <a:schemeClr val="tx2"/>
          </a:solidFill>
          <a:latin typeface="Arial" charset="0"/>
        </a:defRPr>
      </a:lvl8pPr>
      <a:lvl9pPr marL="1679387" algn="l" defTabSz="914042" rtl="0" eaLnBrk="1" fontAlgn="base" hangingPunct="1">
        <a:spcBef>
          <a:spcPct val="0"/>
        </a:spcBef>
        <a:spcAft>
          <a:spcPct val="0"/>
        </a:spcAft>
        <a:defRPr sz="2900">
          <a:solidFill>
            <a:schemeClr val="tx2"/>
          </a:solidFill>
          <a:latin typeface="Arial" charset="0"/>
        </a:defRPr>
      </a:lvl9pPr>
    </p:titleStyle>
    <p:bodyStyle>
      <a:lvl1pPr marL="314325" indent="-314325" algn="l" defTabSz="912813" rtl="0" eaLnBrk="0" fontAlgn="base" hangingPunct="0">
        <a:spcBef>
          <a:spcPct val="50000"/>
        </a:spcBef>
        <a:spcAft>
          <a:spcPct val="0"/>
        </a:spcAft>
        <a:buClr>
          <a:schemeClr val="accent1"/>
        </a:buClr>
        <a:buSzPct val="95000"/>
        <a:buFont typeface="Arial" pitchFamily="34" charset="0"/>
        <a:defRPr sz="1100">
          <a:solidFill>
            <a:schemeClr val="tx2"/>
          </a:solidFill>
          <a:latin typeface="+mn-lt"/>
          <a:ea typeface="+mn-ea"/>
          <a:cs typeface="+mn-cs"/>
        </a:defRPr>
      </a:lvl1pPr>
      <a:lvl2pPr marL="198438" indent="-198438" algn="l" defTabSz="912813" rtl="0" eaLnBrk="0" fontAlgn="base" hangingPunct="0">
        <a:spcBef>
          <a:spcPct val="30000"/>
        </a:spcBef>
        <a:spcAft>
          <a:spcPct val="0"/>
        </a:spcAft>
        <a:buClr>
          <a:schemeClr val="accent1"/>
        </a:buClr>
        <a:buSzPct val="130000"/>
        <a:buFont typeface="Wingdings" pitchFamily="2" charset="2"/>
        <a:buChar char="§"/>
        <a:defRPr sz="1100">
          <a:solidFill>
            <a:schemeClr val="tx2"/>
          </a:solidFill>
          <a:latin typeface="+mn-lt"/>
          <a:cs typeface="Arial" charset="0"/>
        </a:defRPr>
      </a:lvl2pPr>
      <a:lvl3pPr marL="415925" indent="-215900" algn="l" defTabSz="912813" rtl="0" eaLnBrk="0" fontAlgn="base" hangingPunct="0">
        <a:spcBef>
          <a:spcPct val="30000"/>
        </a:spcBef>
        <a:spcAft>
          <a:spcPct val="0"/>
        </a:spcAft>
        <a:buClr>
          <a:schemeClr val="tx2"/>
        </a:buClr>
        <a:buSzPct val="100000"/>
        <a:buFont typeface="Arial" pitchFamily="34" charset="0"/>
        <a:buChar char="–"/>
        <a:defRPr sz="1100">
          <a:solidFill>
            <a:schemeClr val="tx2"/>
          </a:solidFill>
          <a:latin typeface="+mn-lt"/>
          <a:cs typeface="Arial" charset="0"/>
        </a:defRPr>
      </a:lvl3pPr>
      <a:lvl4pPr marL="585788" indent="-168275" algn="l" defTabSz="912813" rtl="0" eaLnBrk="0" fontAlgn="base" hangingPunct="0">
        <a:spcBef>
          <a:spcPct val="30000"/>
        </a:spcBef>
        <a:spcAft>
          <a:spcPct val="0"/>
        </a:spcAft>
        <a:buClr>
          <a:schemeClr val="tx2"/>
        </a:buClr>
        <a:buChar char="•"/>
        <a:defRPr sz="1100">
          <a:solidFill>
            <a:schemeClr val="tx2"/>
          </a:solidFill>
          <a:latin typeface="+mn-lt"/>
          <a:cs typeface="Arial" charset="0"/>
        </a:defRPr>
      </a:lvl4pPr>
      <a:lvl5pPr marL="744538" indent="-157163" algn="l" defTabSz="912813" rtl="0" eaLnBrk="0" fontAlgn="base" hangingPunct="0">
        <a:spcBef>
          <a:spcPct val="30000"/>
        </a:spcBef>
        <a:spcAft>
          <a:spcPct val="0"/>
        </a:spcAft>
        <a:buClr>
          <a:schemeClr val="tx2"/>
        </a:buClr>
        <a:buSzPct val="95000"/>
        <a:buFont typeface="Arial" pitchFamily="34" charset="0"/>
        <a:buChar char="»"/>
        <a:defRPr sz="1100">
          <a:solidFill>
            <a:schemeClr val="tx2"/>
          </a:solidFill>
          <a:latin typeface="+mn-lt"/>
          <a:cs typeface="Arial" charset="0"/>
        </a:defRPr>
      </a:lvl5pPr>
      <a:lvl6pPr marL="116478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6pPr>
      <a:lvl7pPr marL="1584630"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7pPr>
      <a:lvl8pPr marL="2004477"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8pPr>
      <a:lvl9pPr marL="2424324" indent="-157443" algn="l" defTabSz="914042" rtl="0" eaLnBrk="1" fontAlgn="base" hangingPunct="1">
        <a:spcBef>
          <a:spcPct val="30000"/>
        </a:spcBef>
        <a:spcAft>
          <a:spcPct val="0"/>
        </a:spcAft>
        <a:buClr>
          <a:schemeClr val="tx2"/>
        </a:buClr>
        <a:buSzPct val="95000"/>
        <a:buFont typeface="Arial" charset="0"/>
        <a:buChar char="»"/>
        <a:defRPr sz="1100">
          <a:solidFill>
            <a:schemeClr val="tx2"/>
          </a:solidFill>
          <a:latin typeface="+mn-lt"/>
          <a:cs typeface="Arial" charset="0"/>
        </a:defRPr>
      </a:lvl9pPr>
    </p:bodyStyle>
    <p:otherStyle>
      <a:defPPr>
        <a:defRPr lang="en-US"/>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2" hidden="1"/>
          <p:cNvGraphicFramePr>
            <a:graphicFrameLocks noChangeAspect="1"/>
          </p:cNvGraphicFramePr>
          <p:nvPr>
            <p:custDataLst>
              <p:tags r:id="rId5"/>
            </p:custDataLst>
          </p:nvPr>
        </p:nvGraphicFramePr>
        <p:xfrm>
          <a:off x="1468" y="1589"/>
          <a:ext cx="1465" cy="1587"/>
        </p:xfrm>
        <a:graphic>
          <a:graphicData uri="http://schemas.openxmlformats.org/presentationml/2006/ole">
            <mc:AlternateContent xmlns:mc="http://schemas.openxmlformats.org/markup-compatibility/2006">
              <mc:Choice xmlns:v="urn:schemas-microsoft-com:vml" Requires="v">
                <p:oleObj spid="_x0000_s15600" name="think-cell Slide" r:id="rId6" imgW="270" imgH="270" progId="TCLayout.ActiveDocument.1">
                  <p:embed/>
                </p:oleObj>
              </mc:Choice>
              <mc:Fallback>
                <p:oleObj name="think-cell Slide" r:id="rId6" imgW="270" imgH="27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8" y="1589"/>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Text Placeholder 2"/>
          <p:cNvSpPr>
            <a:spLocks noGrp="1"/>
          </p:cNvSpPr>
          <p:nvPr>
            <p:ph type="body" idx="1"/>
          </p:nvPr>
        </p:nvSpPr>
        <p:spPr bwMode="auto">
          <a:xfrm>
            <a:off x="534866" y="1493837"/>
            <a:ext cx="8077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t>Click to edit Master text styles</a:t>
            </a:r>
          </a:p>
          <a:p>
            <a:pPr lvl="1"/>
            <a:r>
              <a:rPr lang="en-GB" altLang="en-US" smtClean="0"/>
              <a:t>First Level</a:t>
            </a:r>
          </a:p>
          <a:p>
            <a:pPr lvl="2"/>
            <a:r>
              <a:rPr lang="en-GB" altLang="en-US" smtClean="0"/>
              <a:t>Second Level</a:t>
            </a:r>
          </a:p>
          <a:p>
            <a:pPr lvl="3"/>
            <a:r>
              <a:rPr lang="en-GB" altLang="en-US" smtClean="0"/>
              <a:t>Third Level</a:t>
            </a:r>
          </a:p>
          <a:p>
            <a:pPr lvl="4"/>
            <a:r>
              <a:rPr lang="en-GB" altLang="en-US" smtClean="0"/>
              <a:t>Fourth Level</a:t>
            </a:r>
          </a:p>
        </p:txBody>
      </p:sp>
      <p:sp>
        <p:nvSpPr>
          <p:cNvPr id="9" name="Slide Number Placeholder 5"/>
          <p:cNvSpPr>
            <a:spLocks noGrp="1"/>
          </p:cNvSpPr>
          <p:nvPr>
            <p:ph type="sldNum" sz="quarter" idx="4"/>
          </p:nvPr>
        </p:nvSpPr>
        <p:spPr bwMode="auto">
          <a:xfrm>
            <a:off x="8094785" y="6524627"/>
            <a:ext cx="504092" cy="182563"/>
          </a:xfrm>
          <a:prstGeom prst="rect">
            <a:avLst/>
          </a:prstGeom>
          <a:ln>
            <a:miter lim="800000"/>
            <a:headEnd/>
            <a:tailEnd/>
          </a:ln>
        </p:spPr>
        <p:txBody>
          <a:bodyPr vert="horz" wrap="square" lIns="0" tIns="0" rIns="0" bIns="0" numCol="1" anchor="ctr" anchorCtr="0" compatLnSpc="1">
            <a:prstTxWarp prst="textNoShape">
              <a:avLst/>
            </a:prstTxWarp>
          </a:bodyPr>
          <a:lstStyle>
            <a:lvl1pPr algn="r">
              <a:defRPr sz="1000">
                <a:solidFill>
                  <a:srgbClr val="002469"/>
                </a:solidFill>
                <a:latin typeface="Arial" charset="0"/>
                <a:cs typeface="Arial" charset="0"/>
              </a:defRPr>
            </a:lvl1pPr>
          </a:lstStyle>
          <a:p>
            <a:pPr>
              <a:defRPr/>
            </a:pPr>
            <a:fld id="{89C790BF-C7C9-4780-B764-E041AA8B175B}" type="slidenum">
              <a:rPr lang="en-GB"/>
              <a:pPr>
                <a:defRPr/>
              </a:pPr>
              <a:t>‹#›</a:t>
            </a:fld>
            <a:endParaRPr lang="en-GB"/>
          </a:p>
        </p:txBody>
      </p:sp>
      <p:sp>
        <p:nvSpPr>
          <p:cNvPr id="1031" name="Title 1"/>
          <p:cNvSpPr txBox="1">
            <a:spLocks/>
          </p:cNvSpPr>
          <p:nvPr/>
        </p:nvSpPr>
        <p:spPr bwMode="auto">
          <a:xfrm>
            <a:off x="451338" y="260353"/>
            <a:ext cx="80772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1538" eaLnBrk="0" hangingPunct="0">
              <a:defRPr>
                <a:solidFill>
                  <a:schemeClr val="tx1"/>
                </a:solidFill>
                <a:latin typeface="Arial" pitchFamily="34" charset="0"/>
                <a:cs typeface="Arial" pitchFamily="34" charset="0"/>
              </a:defRPr>
            </a:lvl1pPr>
            <a:lvl2pPr marL="742950" indent="-285750" defTabSz="871538" eaLnBrk="0" hangingPunct="0">
              <a:defRPr>
                <a:solidFill>
                  <a:schemeClr val="tx1"/>
                </a:solidFill>
                <a:latin typeface="Arial" pitchFamily="34" charset="0"/>
                <a:cs typeface="Arial" pitchFamily="34" charset="0"/>
              </a:defRPr>
            </a:lvl2pPr>
            <a:lvl3pPr marL="1143000" indent="-228600" defTabSz="871538" eaLnBrk="0" hangingPunct="0">
              <a:defRPr>
                <a:solidFill>
                  <a:schemeClr val="tx1"/>
                </a:solidFill>
                <a:latin typeface="Arial" pitchFamily="34" charset="0"/>
                <a:cs typeface="Arial" pitchFamily="34" charset="0"/>
              </a:defRPr>
            </a:lvl3pPr>
            <a:lvl4pPr marL="1600200" indent="-228600" defTabSz="871538" eaLnBrk="0" hangingPunct="0">
              <a:defRPr>
                <a:solidFill>
                  <a:schemeClr val="tx1"/>
                </a:solidFill>
                <a:latin typeface="Arial" pitchFamily="34" charset="0"/>
                <a:cs typeface="Arial" pitchFamily="34" charset="0"/>
              </a:defRPr>
            </a:lvl4pPr>
            <a:lvl5pPr marL="2057400" indent="-228600" defTabSz="871538" eaLnBrk="0" hangingPunct="0">
              <a:defRPr>
                <a:solidFill>
                  <a:schemeClr val="tx1"/>
                </a:solidFill>
                <a:latin typeface="Arial" pitchFamily="34" charset="0"/>
                <a:cs typeface="Arial" pitchFamily="34" charset="0"/>
              </a:defRPr>
            </a:lvl5pPr>
            <a:lvl6pPr marL="2514600" indent="-228600" defTabSz="8715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715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715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71538" eaLnBrk="0" fontAlgn="base" hangingPunct="0">
              <a:spcBef>
                <a:spcPct val="0"/>
              </a:spcBef>
              <a:spcAft>
                <a:spcPct val="0"/>
              </a:spcAft>
              <a:defRPr>
                <a:solidFill>
                  <a:schemeClr val="tx1"/>
                </a:solidFill>
                <a:latin typeface="Arial" pitchFamily="34" charset="0"/>
                <a:cs typeface="Arial" pitchFamily="34" charset="0"/>
              </a:defRPr>
            </a:lvl9pPr>
          </a:lstStyle>
          <a:p>
            <a:pPr algn="l">
              <a:defRPr/>
            </a:pPr>
            <a:r>
              <a:rPr lang="en-US" altLang="en-US" sz="2800" smtClean="0">
                <a:solidFill>
                  <a:srgbClr val="FFFFFF"/>
                </a:solidFill>
              </a:rPr>
              <a:t>Click to edit Master title style</a:t>
            </a:r>
            <a:endParaRPr lang="en-GB" altLang="en-US" sz="2800" smtClean="0">
              <a:solidFill>
                <a:srgbClr val="FFFFFF"/>
              </a:solidFill>
            </a:endParaRPr>
          </a:p>
        </p:txBody>
      </p:sp>
      <p:pic>
        <p:nvPicPr>
          <p:cNvPr id="1030" name="Picture 8"/>
          <p:cNvPicPr>
            <a:picLocks noChangeAspect="1" noChangeArrowheads="1"/>
          </p:cNvPicPr>
          <p:nvPr/>
        </p:nvPicPr>
        <p:blipFill>
          <a:blip r:embed="rId8">
            <a:extLst>
              <a:ext uri="{28A0092B-C50C-407E-A947-70E740481C1C}">
                <a14:useLocalDpi xmlns:a14="http://schemas.microsoft.com/office/drawing/2010/main" val="0"/>
              </a:ext>
            </a:extLst>
          </a:blip>
          <a:srcRect l="-732"/>
          <a:stretch>
            <a:fillRect/>
          </a:stretch>
        </p:blipFill>
        <p:spPr bwMode="auto">
          <a:xfrm>
            <a:off x="-82062" y="2"/>
            <a:ext cx="9226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p:cNvSpPr txBox="1">
            <a:spLocks noChangeArrowheads="1"/>
          </p:cNvSpPr>
          <p:nvPr/>
        </p:nvSpPr>
        <p:spPr bwMode="auto">
          <a:xfrm>
            <a:off x="451338" y="6524625"/>
            <a:ext cx="41206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defRPr/>
            </a:pPr>
            <a:r>
              <a:rPr lang="en-GB" altLang="en-US" sz="800" smtClean="0">
                <a:solidFill>
                  <a:srgbClr val="002469"/>
                </a:solidFill>
              </a:rPr>
              <a:t>Information Classification: Confidential</a:t>
            </a:r>
          </a:p>
        </p:txBody>
      </p:sp>
    </p:spTree>
    <p:extLst>
      <p:ext uri="{BB962C8B-B14F-4D97-AF65-F5344CB8AC3E}">
        <p14:creationId xmlns:p14="http://schemas.microsoft.com/office/powerpoint/2010/main" val="1558641528"/>
      </p:ext>
    </p:extLst>
  </p:cSld>
  <p:clrMap bg1="lt1" tx1="dk1" bg2="lt2" tx2="dk2" accent1="accent1" accent2="accent2" accent3="accent3" accent4="accent4" accent5="accent5" accent6="accent6" hlink="hlink" folHlink="folHlink"/>
  <p:sldLayoutIdLst>
    <p:sldLayoutId id="2147483825" r:id="rId1"/>
    <p:sldLayoutId id="2147483826" r:id="rId2"/>
  </p:sldLayoutIdLst>
  <p:hf hdr="0" ftr="0" dt="0"/>
  <p:txStyles>
    <p:titleStyle>
      <a:lvl1pPr algn="l" defTabSz="871538" rtl="0" eaLnBrk="0" fontAlgn="base" hangingPunct="0">
        <a:spcBef>
          <a:spcPct val="0"/>
        </a:spcBef>
        <a:spcAft>
          <a:spcPct val="0"/>
        </a:spcAft>
        <a:defRPr sz="2800">
          <a:solidFill>
            <a:schemeClr val="tx1"/>
          </a:solidFill>
          <a:latin typeface="Arial" pitchFamily="34" charset="0"/>
          <a:ea typeface="+mj-ea"/>
          <a:cs typeface="+mj-cs"/>
        </a:defRPr>
      </a:lvl1pPr>
      <a:lvl2pPr algn="l" defTabSz="871538" rtl="0" eaLnBrk="0" fontAlgn="base" hangingPunct="0">
        <a:spcBef>
          <a:spcPct val="0"/>
        </a:spcBef>
        <a:spcAft>
          <a:spcPct val="0"/>
        </a:spcAft>
        <a:defRPr sz="2800">
          <a:solidFill>
            <a:schemeClr val="tx1"/>
          </a:solidFill>
          <a:latin typeface="Arial" charset="0"/>
        </a:defRPr>
      </a:lvl2pPr>
      <a:lvl3pPr algn="l" defTabSz="871538" rtl="0" eaLnBrk="0" fontAlgn="base" hangingPunct="0">
        <a:spcBef>
          <a:spcPct val="0"/>
        </a:spcBef>
        <a:spcAft>
          <a:spcPct val="0"/>
        </a:spcAft>
        <a:defRPr sz="2800">
          <a:solidFill>
            <a:schemeClr val="tx1"/>
          </a:solidFill>
          <a:latin typeface="Arial" charset="0"/>
        </a:defRPr>
      </a:lvl3pPr>
      <a:lvl4pPr algn="l" defTabSz="871538" rtl="0" eaLnBrk="0" fontAlgn="base" hangingPunct="0">
        <a:spcBef>
          <a:spcPct val="0"/>
        </a:spcBef>
        <a:spcAft>
          <a:spcPct val="0"/>
        </a:spcAft>
        <a:defRPr sz="2800">
          <a:solidFill>
            <a:schemeClr val="tx1"/>
          </a:solidFill>
          <a:latin typeface="Arial" charset="0"/>
        </a:defRPr>
      </a:lvl4pPr>
      <a:lvl5pPr algn="l" defTabSz="871538" rtl="0" eaLnBrk="0" fontAlgn="base" hangingPunct="0">
        <a:spcBef>
          <a:spcPct val="0"/>
        </a:spcBef>
        <a:spcAft>
          <a:spcPct val="0"/>
        </a:spcAft>
        <a:defRPr sz="2800">
          <a:solidFill>
            <a:schemeClr val="tx1"/>
          </a:solidFill>
          <a:latin typeface="Arial" charset="0"/>
        </a:defRPr>
      </a:lvl5pPr>
      <a:lvl6pPr marL="400736" algn="l" defTabSz="872436" rtl="0" eaLnBrk="0" fontAlgn="base" hangingPunct="0">
        <a:spcBef>
          <a:spcPct val="0"/>
        </a:spcBef>
        <a:spcAft>
          <a:spcPct val="0"/>
        </a:spcAft>
        <a:defRPr sz="2800">
          <a:solidFill>
            <a:schemeClr val="tx2"/>
          </a:solidFill>
          <a:latin typeface="Arial" charset="0"/>
        </a:defRPr>
      </a:lvl6pPr>
      <a:lvl7pPr marL="801472" algn="l" defTabSz="872436" rtl="0" eaLnBrk="0" fontAlgn="base" hangingPunct="0">
        <a:spcBef>
          <a:spcPct val="0"/>
        </a:spcBef>
        <a:spcAft>
          <a:spcPct val="0"/>
        </a:spcAft>
        <a:defRPr sz="2800">
          <a:solidFill>
            <a:schemeClr val="tx2"/>
          </a:solidFill>
          <a:latin typeface="Arial" charset="0"/>
        </a:defRPr>
      </a:lvl7pPr>
      <a:lvl8pPr marL="1202207" algn="l" defTabSz="872436" rtl="0" eaLnBrk="0" fontAlgn="base" hangingPunct="0">
        <a:spcBef>
          <a:spcPct val="0"/>
        </a:spcBef>
        <a:spcAft>
          <a:spcPct val="0"/>
        </a:spcAft>
        <a:defRPr sz="2800">
          <a:solidFill>
            <a:schemeClr val="tx2"/>
          </a:solidFill>
          <a:latin typeface="Arial" charset="0"/>
        </a:defRPr>
      </a:lvl8pPr>
      <a:lvl9pPr marL="1602943" algn="l" defTabSz="872436" rtl="0" eaLnBrk="0" fontAlgn="base" hangingPunct="0">
        <a:spcBef>
          <a:spcPct val="0"/>
        </a:spcBef>
        <a:spcAft>
          <a:spcPct val="0"/>
        </a:spcAft>
        <a:defRPr sz="2800">
          <a:solidFill>
            <a:schemeClr val="tx2"/>
          </a:solidFill>
          <a:latin typeface="Arial" charset="0"/>
        </a:defRPr>
      </a:lvl9pPr>
    </p:titleStyle>
    <p:bodyStyle>
      <a:lvl1pPr marL="342900" indent="-342900" algn="l" defTabSz="871538" rtl="0" eaLnBrk="0" fontAlgn="base" hangingPunct="0">
        <a:spcBef>
          <a:spcPct val="50000"/>
        </a:spcBef>
        <a:spcAft>
          <a:spcPct val="0"/>
        </a:spcAft>
        <a:buClr>
          <a:schemeClr val="accent1"/>
        </a:buClr>
        <a:buSzPct val="95000"/>
        <a:buFont typeface="Arial" pitchFamily="34" charset="0"/>
        <a:defRPr sz="1100">
          <a:solidFill>
            <a:schemeClr val="tx1"/>
          </a:solidFill>
          <a:latin typeface="Arial" pitchFamily="34" charset="0"/>
          <a:ea typeface="+mn-ea"/>
          <a:cs typeface="+mn-cs"/>
        </a:defRPr>
      </a:lvl1pPr>
      <a:lvl2pPr marL="190500" indent="-190500" algn="l" defTabSz="871538" rtl="0" eaLnBrk="0" fontAlgn="base" hangingPunct="0">
        <a:spcBef>
          <a:spcPct val="30000"/>
        </a:spcBef>
        <a:spcAft>
          <a:spcPct val="0"/>
        </a:spcAft>
        <a:buClr>
          <a:schemeClr val="accent2"/>
        </a:buClr>
        <a:buSzPct val="130000"/>
        <a:buFont typeface="Wingdings" pitchFamily="2" charset="2"/>
        <a:buChar char="§"/>
        <a:defRPr sz="1100">
          <a:solidFill>
            <a:schemeClr val="tx1"/>
          </a:solidFill>
          <a:latin typeface="Arial" pitchFamily="34" charset="0"/>
          <a:cs typeface="Arial" charset="0"/>
        </a:defRPr>
      </a:lvl2pPr>
      <a:lvl3pPr marL="396875" indent="-206375" algn="l" defTabSz="871538" rtl="0" eaLnBrk="0" fontAlgn="base" hangingPunct="0">
        <a:spcBef>
          <a:spcPct val="30000"/>
        </a:spcBef>
        <a:spcAft>
          <a:spcPct val="0"/>
        </a:spcAft>
        <a:buClr>
          <a:schemeClr val="accent2"/>
        </a:buClr>
        <a:buSzPct val="100000"/>
        <a:buFont typeface="Arial" pitchFamily="34" charset="0"/>
        <a:buChar char="–"/>
        <a:defRPr sz="1100">
          <a:solidFill>
            <a:schemeClr val="tx1"/>
          </a:solidFill>
          <a:latin typeface="Arial" pitchFamily="34" charset="0"/>
          <a:cs typeface="Arial" charset="0"/>
        </a:defRPr>
      </a:lvl3pPr>
      <a:lvl4pPr marL="558800" indent="-160338" algn="l" defTabSz="871538" rtl="0" eaLnBrk="0" fontAlgn="base" hangingPunct="0">
        <a:spcBef>
          <a:spcPct val="30000"/>
        </a:spcBef>
        <a:spcAft>
          <a:spcPct val="0"/>
        </a:spcAft>
        <a:buClr>
          <a:schemeClr val="accent2"/>
        </a:buClr>
        <a:buChar char="•"/>
        <a:defRPr sz="1100">
          <a:solidFill>
            <a:schemeClr val="tx1"/>
          </a:solidFill>
          <a:latin typeface="Arial" pitchFamily="34" charset="0"/>
          <a:cs typeface="Arial" charset="0"/>
        </a:defRPr>
      </a:lvl4pPr>
      <a:lvl5pPr marL="709613" indent="-149225" algn="l" defTabSz="871538" rtl="0" eaLnBrk="0" fontAlgn="base" hangingPunct="0">
        <a:spcBef>
          <a:spcPct val="30000"/>
        </a:spcBef>
        <a:spcAft>
          <a:spcPct val="0"/>
        </a:spcAft>
        <a:buClr>
          <a:schemeClr val="accent2"/>
        </a:buClr>
        <a:buSzPct val="95000"/>
        <a:buFont typeface="Arial" pitchFamily="34" charset="0"/>
        <a:buChar char="»"/>
        <a:defRPr sz="1100">
          <a:solidFill>
            <a:schemeClr val="tx1"/>
          </a:solidFill>
          <a:latin typeface="Arial" pitchFamily="34" charset="0"/>
          <a:cs typeface="Arial" charset="0"/>
        </a:defRPr>
      </a:lvl5pPr>
      <a:lvl6pPr marL="1111764" indent="-150276" algn="l" defTabSz="872436" rtl="0" eaLnBrk="0" fontAlgn="base" hangingPunct="0">
        <a:spcBef>
          <a:spcPct val="30000"/>
        </a:spcBef>
        <a:spcAft>
          <a:spcPct val="0"/>
        </a:spcAft>
        <a:buClr>
          <a:schemeClr val="tx2"/>
        </a:buClr>
        <a:buSzPct val="95000"/>
        <a:buFont typeface="Arial" charset="0"/>
        <a:buChar char="»"/>
        <a:defRPr sz="1100">
          <a:solidFill>
            <a:schemeClr val="tx2"/>
          </a:solidFill>
          <a:latin typeface="+mn-lt"/>
          <a:cs typeface="Arial" charset="0"/>
        </a:defRPr>
      </a:lvl6pPr>
      <a:lvl7pPr marL="1512500" indent="-150276" algn="l" defTabSz="872436" rtl="0" eaLnBrk="0" fontAlgn="base" hangingPunct="0">
        <a:spcBef>
          <a:spcPct val="30000"/>
        </a:spcBef>
        <a:spcAft>
          <a:spcPct val="0"/>
        </a:spcAft>
        <a:buClr>
          <a:schemeClr val="tx2"/>
        </a:buClr>
        <a:buSzPct val="95000"/>
        <a:buFont typeface="Arial" charset="0"/>
        <a:buChar char="»"/>
        <a:defRPr sz="1100">
          <a:solidFill>
            <a:schemeClr val="tx2"/>
          </a:solidFill>
          <a:latin typeface="+mn-lt"/>
          <a:cs typeface="Arial" charset="0"/>
        </a:defRPr>
      </a:lvl7pPr>
      <a:lvl8pPr marL="1913236" indent="-150276" algn="l" defTabSz="872436" rtl="0" eaLnBrk="0" fontAlgn="base" hangingPunct="0">
        <a:spcBef>
          <a:spcPct val="30000"/>
        </a:spcBef>
        <a:spcAft>
          <a:spcPct val="0"/>
        </a:spcAft>
        <a:buClr>
          <a:schemeClr val="tx2"/>
        </a:buClr>
        <a:buSzPct val="95000"/>
        <a:buFont typeface="Arial" charset="0"/>
        <a:buChar char="»"/>
        <a:defRPr sz="1100">
          <a:solidFill>
            <a:schemeClr val="tx2"/>
          </a:solidFill>
          <a:latin typeface="+mn-lt"/>
          <a:cs typeface="Arial" charset="0"/>
        </a:defRPr>
      </a:lvl8pPr>
      <a:lvl9pPr marL="2313971" indent="-150276" algn="l" defTabSz="872436" rtl="0" eaLnBrk="0" fontAlgn="base" hangingPunct="0">
        <a:spcBef>
          <a:spcPct val="30000"/>
        </a:spcBef>
        <a:spcAft>
          <a:spcPct val="0"/>
        </a:spcAft>
        <a:buClr>
          <a:schemeClr val="tx2"/>
        </a:buClr>
        <a:buSzPct val="95000"/>
        <a:buFont typeface="Arial" charset="0"/>
        <a:buChar char="»"/>
        <a:defRPr sz="1100">
          <a:solidFill>
            <a:schemeClr val="tx2"/>
          </a:solidFill>
          <a:latin typeface="+mn-lt"/>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confluence.dts.fm.rbsgrp.net/display/CPBCTM/Physical+Data+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igitallending.ubr-nft-1.managedtest.com/content/" TargetMode="External"/><Relationship Id="rId2" Type="http://schemas.openxmlformats.org/officeDocument/2006/relationships/hyperlink" Target="https://digitallending.ubr-qa-2.managedtest.com/content/" TargetMode="External"/><Relationship Id="rId1" Type="http://schemas.openxmlformats.org/officeDocument/2006/relationships/slideLayout" Target="../slideLayouts/slideLayout2.xml"/><Relationship Id="rId4" Type="http://schemas.openxmlformats.org/officeDocument/2006/relationships/hyperlink" Target="https://digitallending.ubr-pse-1.managedtest.com/conten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onfluence.dts.fm.rbsgrp.net/download/attachments/423503195/2019-04-16Epics&amp;UserStoriesForUlsterSRV00.02.xlsx?api=v2"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digitalconfluence.rbsif.net:8090/pages/viewpage.action?pageId=901241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39.emf"/><Relationship Id="rId26" Type="http://schemas.openxmlformats.org/officeDocument/2006/relationships/image" Target="../media/image47.emf"/><Relationship Id="rId3" Type="http://schemas.openxmlformats.org/officeDocument/2006/relationships/image" Target="../media/image24.emf"/><Relationship Id="rId21" Type="http://schemas.openxmlformats.org/officeDocument/2006/relationships/image" Target="../media/image42.emf"/><Relationship Id="rId7" Type="http://schemas.openxmlformats.org/officeDocument/2006/relationships/image" Target="../media/image28.emf"/><Relationship Id="rId12" Type="http://schemas.openxmlformats.org/officeDocument/2006/relationships/image" Target="../media/image33.emf"/><Relationship Id="rId17" Type="http://schemas.openxmlformats.org/officeDocument/2006/relationships/image" Target="../media/image38.emf"/><Relationship Id="rId25" Type="http://schemas.openxmlformats.org/officeDocument/2006/relationships/image" Target="../media/image46.emf"/><Relationship Id="rId2" Type="http://schemas.openxmlformats.org/officeDocument/2006/relationships/image" Target="../media/image23.emf"/><Relationship Id="rId16" Type="http://schemas.openxmlformats.org/officeDocument/2006/relationships/image" Target="../media/image37.png"/><Relationship Id="rId20" Type="http://schemas.openxmlformats.org/officeDocument/2006/relationships/image" Target="../media/image41.emf"/><Relationship Id="rId29"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emf"/><Relationship Id="rId32" Type="http://schemas.openxmlformats.org/officeDocument/2006/relationships/image" Target="../media/image53.emf"/><Relationship Id="rId5" Type="http://schemas.openxmlformats.org/officeDocument/2006/relationships/image" Target="../media/image26.emf"/><Relationship Id="rId15" Type="http://schemas.openxmlformats.org/officeDocument/2006/relationships/image" Target="../media/image36.emf"/><Relationship Id="rId23" Type="http://schemas.openxmlformats.org/officeDocument/2006/relationships/image" Target="../media/image44.emf"/><Relationship Id="rId28" Type="http://schemas.openxmlformats.org/officeDocument/2006/relationships/image" Target="../media/image49.emf"/><Relationship Id="rId10" Type="http://schemas.openxmlformats.org/officeDocument/2006/relationships/image" Target="../media/image31.emf"/><Relationship Id="rId19" Type="http://schemas.openxmlformats.org/officeDocument/2006/relationships/image" Target="../media/image40.emf"/><Relationship Id="rId31" Type="http://schemas.openxmlformats.org/officeDocument/2006/relationships/image" Target="../media/image52.emf"/><Relationship Id="rId4" Type="http://schemas.openxmlformats.org/officeDocument/2006/relationships/image" Target="../media/image25.emf"/><Relationship Id="rId9" Type="http://schemas.openxmlformats.org/officeDocument/2006/relationships/image" Target="../media/image30.emf"/><Relationship Id="rId14" Type="http://schemas.openxmlformats.org/officeDocument/2006/relationships/image" Target="../media/image35.emf"/><Relationship Id="rId22" Type="http://schemas.openxmlformats.org/officeDocument/2006/relationships/image" Target="../media/image43.emf"/><Relationship Id="rId27" Type="http://schemas.openxmlformats.org/officeDocument/2006/relationships/image" Target="../media/image48.emf"/><Relationship Id="rId30" Type="http://schemas.openxmlformats.org/officeDocument/2006/relationships/image" Target="../media/image51.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5.png"/><Relationship Id="rId4" Type="http://schemas.openxmlformats.org/officeDocument/2006/relationships/image" Target="../media/image54.wmf"/></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1.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1.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61.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6.wmf"/><Relationship Id="rId18" Type="http://schemas.openxmlformats.org/officeDocument/2006/relationships/oleObject" Target="../embeddings/oleObject15.bin"/><Relationship Id="rId3" Type="http://schemas.openxmlformats.org/officeDocument/2006/relationships/image" Target="../media/image61.png"/><Relationship Id="rId7" Type="http://schemas.openxmlformats.org/officeDocument/2006/relationships/image" Target="../media/image63.wmf"/><Relationship Id="rId12" Type="http://schemas.openxmlformats.org/officeDocument/2006/relationships/oleObject" Target="../embeddings/oleObject12.bin"/><Relationship Id="rId17" Type="http://schemas.openxmlformats.org/officeDocument/2006/relationships/image" Target="../media/image68.wmf"/><Relationship Id="rId2" Type="http://schemas.openxmlformats.org/officeDocument/2006/relationships/slideLayout" Target="../slideLayouts/slideLayout1.xml"/><Relationship Id="rId16" Type="http://schemas.openxmlformats.org/officeDocument/2006/relationships/oleObject" Target="../embeddings/oleObject14.bin"/><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65.wmf"/><Relationship Id="rId5" Type="http://schemas.openxmlformats.org/officeDocument/2006/relationships/image" Target="../media/image62.wmf"/><Relationship Id="rId15" Type="http://schemas.openxmlformats.org/officeDocument/2006/relationships/image" Target="../media/image67.wmf"/><Relationship Id="rId10" Type="http://schemas.openxmlformats.org/officeDocument/2006/relationships/oleObject" Target="../embeddings/oleObject11.bin"/><Relationship Id="rId19" Type="http://schemas.openxmlformats.org/officeDocument/2006/relationships/image" Target="../media/image69.wmf"/><Relationship Id="rId4" Type="http://schemas.openxmlformats.org/officeDocument/2006/relationships/oleObject" Target="../embeddings/oleObject8.bin"/><Relationship Id="rId9" Type="http://schemas.openxmlformats.org/officeDocument/2006/relationships/image" Target="../media/image64.wmf"/><Relationship Id="rId1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1"/>
          <p:cNvPicPr>
            <a:picLocks noChangeAspect="1"/>
          </p:cNvPicPr>
          <p:nvPr/>
        </p:nvPicPr>
        <p:blipFill>
          <a:blip r:embed="rId4">
            <a:extLst>
              <a:ext uri="{28A0092B-C50C-407E-A947-70E740481C1C}">
                <a14:useLocalDpi xmlns:a14="http://schemas.microsoft.com/office/drawing/2010/main" val="0"/>
              </a:ext>
            </a:extLst>
          </a:blip>
          <a:srcRect l="386" r="386" b="517"/>
          <a:stretch>
            <a:fillRect/>
          </a:stretch>
        </p:blipFill>
        <p:spPr bwMode="auto">
          <a:xfrm>
            <a:off x="0" y="314325"/>
            <a:ext cx="9158356" cy="6858000"/>
          </a:xfrm>
          <a:prstGeom prst="rect">
            <a:avLst/>
          </a:prstGeom>
          <a:solidFill>
            <a:schemeClr val="tx1">
              <a:lumMod val="20000"/>
              <a:lumOff val="80000"/>
            </a:schemeClr>
          </a:solidFill>
          <a:ln>
            <a:noFill/>
          </a:ln>
          <a:extLst/>
        </p:spPr>
      </p:pic>
      <p:sp>
        <p:nvSpPr>
          <p:cNvPr id="8195" name="TextBox 2"/>
          <p:cNvSpPr txBox="1">
            <a:spLocks noChangeArrowheads="1"/>
          </p:cNvSpPr>
          <p:nvPr/>
        </p:nvSpPr>
        <p:spPr bwMode="auto">
          <a:xfrm>
            <a:off x="583224" y="487464"/>
            <a:ext cx="684627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buSzPct val="95000"/>
            </a:pPr>
            <a:r>
              <a:rPr lang="en-GB" altLang="zh-TW" sz="3000"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Ulster Lending Transformation Programme</a:t>
            </a:r>
            <a:endParaRPr lang="en-GB" altLang="zh-TW" sz="3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l" eaLnBrk="1" hangingPunct="1">
              <a:buSzPct val="95000"/>
            </a:pPr>
            <a:endParaRPr lang="en-GB" altLang="zh-TW" sz="3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197" name="Slide Number Placeholder 1"/>
          <p:cNvSpPr>
            <a:spLocks noGrp="1"/>
          </p:cNvSpPr>
          <p:nvPr>
            <p:ph type="sldNum" sz="quarter" idx="10"/>
          </p:nvPr>
        </p:nvSpPr>
        <p:spPr>
          <a:xfrm>
            <a:off x="8560136" y="6621465"/>
            <a:ext cx="504092" cy="182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B0043F6-C891-4835-8DAD-122763BFA8A9}" type="slidenum">
              <a:rPr lang="en-GB" altLang="en-US" sz="900" smtClean="0">
                <a:solidFill>
                  <a:srgbClr val="000000"/>
                </a:solidFill>
              </a:rPr>
              <a:pPr eaLnBrk="1" hangingPunct="1"/>
              <a:t>1</a:t>
            </a:fld>
            <a:endParaRPr lang="en-GB" altLang="en-US" sz="900" dirty="0" smtClean="0">
              <a:solidFill>
                <a:srgbClr val="000000"/>
              </a:solidFill>
            </a:endParaRPr>
          </a:p>
        </p:txBody>
      </p:sp>
      <p:sp>
        <p:nvSpPr>
          <p:cNvPr id="6" name="TextBox 5"/>
          <p:cNvSpPr txBox="1"/>
          <p:nvPr/>
        </p:nvSpPr>
        <p:spPr>
          <a:xfrm>
            <a:off x="451338" y="6524625"/>
            <a:ext cx="4120662" cy="215444"/>
          </a:xfrm>
          <a:prstGeom prst="rect">
            <a:avLst/>
          </a:prstGeom>
          <a:noFill/>
        </p:spPr>
        <p:txBody>
          <a:bodyPr>
            <a:spAutoFit/>
          </a:bodyPr>
          <a:lstStyle/>
          <a:p>
            <a:pPr algn="l">
              <a:defRPr/>
            </a:pPr>
            <a:r>
              <a:rPr lang="en-GB" sz="800" dirty="0">
                <a:solidFill>
                  <a:srgbClr val="002469"/>
                </a:solidFill>
                <a:latin typeface="Arial" pitchFamily="34" charset="0"/>
                <a:cs typeface="Arial" charset="0"/>
              </a:rPr>
              <a:t>Information Classification: Confidential</a:t>
            </a:r>
          </a:p>
        </p:txBody>
      </p:sp>
      <p:sp>
        <p:nvSpPr>
          <p:cNvPr id="7" name="TextBox 2"/>
          <p:cNvSpPr txBox="1">
            <a:spLocks noChangeArrowheads="1"/>
          </p:cNvSpPr>
          <p:nvPr/>
        </p:nvSpPr>
        <p:spPr bwMode="auto">
          <a:xfrm>
            <a:off x="612950" y="2639836"/>
            <a:ext cx="684627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buSzPct val="95000"/>
            </a:pPr>
            <a:r>
              <a:rPr lang="en-GB" altLang="zh-TW" sz="2400"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Ulster </a:t>
            </a:r>
            <a:r>
              <a:rPr lang="en-GB" altLang="zh-TW" sz="2000"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ROI - UBR1 </a:t>
            </a:r>
            <a:r>
              <a:rPr lang="en-GB" altLang="zh-TW" sz="2400"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Test Strategy</a:t>
            </a:r>
          </a:p>
          <a:p>
            <a:pPr algn="l" eaLnBrk="1" hangingPunct="1">
              <a:buSzPct val="95000"/>
            </a:pPr>
            <a:r>
              <a:rPr lang="en-GB" altLang="zh-TW" sz="2400" b="1" dirty="0" smtClean="0">
                <a:solidFill>
                  <a:srgbClr val="FFFF00"/>
                </a:solidFill>
                <a:latin typeface="Segoe UI" panose="020B0502040204020203" pitchFamily="34" charset="0"/>
                <a:ea typeface="Segoe UI" panose="020B0502040204020203" pitchFamily="34" charset="0"/>
                <a:cs typeface="Segoe UI" panose="020B0502040204020203" pitchFamily="34" charset="0"/>
              </a:rPr>
              <a:t>Review</a:t>
            </a:r>
            <a:r>
              <a:rPr lang="en-GB" altLang="zh-TW" sz="2400" b="1" dirty="0" smtClean="0">
                <a:solidFill>
                  <a:srgbClr val="FFFF00"/>
                </a:solidFill>
                <a:latin typeface="Segoe UI" panose="020B0502040204020203" pitchFamily="34" charset="0"/>
                <a:ea typeface="Segoe UI" panose="020B0502040204020203" pitchFamily="34" charset="0"/>
                <a:cs typeface="Segoe UI" panose="020B0502040204020203" pitchFamily="34" charset="0"/>
              </a:rPr>
              <a:t>ed</a:t>
            </a:r>
            <a:endParaRPr lang="en-GB" altLang="zh-TW" sz="24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l" eaLnBrk="1" hangingPunct="1">
              <a:buSzPct val="95000"/>
            </a:pPr>
            <a:endParaRPr lang="en-GB" altLang="zh-TW" sz="2000" b="1"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a:xfrm>
            <a:off x="4320520" y="4265694"/>
            <a:ext cx="3660939" cy="1231106"/>
          </a:xfrm>
          <a:prstGeom prst="rect">
            <a:avLst/>
          </a:prstGeom>
        </p:spPr>
        <p:txBody>
          <a:bodyPr wrap="square">
            <a:spAutoFit/>
          </a:bodyPr>
          <a:lstStyle/>
          <a:p>
            <a:pPr algn="l"/>
            <a:r>
              <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Version: </a:t>
            </a:r>
            <a:r>
              <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0.8</a:t>
            </a:r>
            <a:endPar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l"/>
            <a:r>
              <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Version </a:t>
            </a:r>
            <a:r>
              <a:rPr lang="en-GB" sz="1600" b="1" dirty="0">
                <a:solidFill>
                  <a:schemeClr val="bg1"/>
                </a:solidFill>
                <a:latin typeface="Segoe UI" panose="020B0502040204020203" pitchFamily="34" charset="0"/>
                <a:ea typeface="Segoe UI" panose="020B0502040204020203" pitchFamily="34" charset="0"/>
                <a:cs typeface="Segoe UI" panose="020B0502040204020203" pitchFamily="34" charset="0"/>
              </a:rPr>
              <a:t>updated: </a:t>
            </a:r>
            <a:r>
              <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19.08.2019</a:t>
            </a:r>
            <a:endParaRPr lang="en-GB"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l"/>
            <a:endParaRPr lang="en-GB"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l"/>
            <a:r>
              <a:rPr lang="en-GB" sz="2400" b="1" dirty="0" smtClean="0">
                <a:solidFill>
                  <a:srgbClr val="FFFF00"/>
                </a:solidFill>
                <a:latin typeface="Segoe UI" panose="020B0502040204020203" pitchFamily="34" charset="0"/>
                <a:ea typeface="Segoe UI" panose="020B0502040204020203" pitchFamily="34" charset="0"/>
                <a:cs typeface="Segoe UI" panose="020B0502040204020203" pitchFamily="34" charset="0"/>
              </a:rPr>
              <a:t>Guna / Shazia </a:t>
            </a:r>
            <a:endParaRPr lang="en-GB" sz="2400" b="1" dirty="0">
              <a:solidFill>
                <a:srgbClr val="FFFF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Subtitle 2"/>
          <p:cNvSpPr txBox="1">
            <a:spLocks/>
          </p:cNvSpPr>
          <p:nvPr/>
        </p:nvSpPr>
        <p:spPr>
          <a:xfrm>
            <a:off x="1227907" y="1615996"/>
            <a:ext cx="4711337" cy="697591"/>
          </a:xfrm>
          <a:prstGeom prst="rect">
            <a:avLst/>
          </a:prstGeom>
        </p:spPr>
        <p:txBody>
          <a:bodyPr/>
          <a:lstStyle>
            <a:lvl1pPr marL="342900" indent="-342900" algn="l" rtl="0" eaLnBrk="0" fontAlgn="base" hangingPunct="0">
              <a:spcBef>
                <a:spcPct val="20000"/>
              </a:spcBef>
              <a:spcAft>
                <a:spcPct val="0"/>
              </a:spcAft>
              <a:buClr>
                <a:srgbClr val="8599A8"/>
              </a:buClr>
              <a:buChar char="•"/>
              <a:defRPr sz="1200">
                <a:solidFill>
                  <a:srgbClr val="002469"/>
                </a:solidFill>
                <a:latin typeface="+mn-lt"/>
                <a:ea typeface="+mn-ea"/>
                <a:cs typeface="+mn-cs"/>
              </a:defRPr>
            </a:lvl1pPr>
            <a:lvl2pPr marL="742950" indent="-285750" algn="l" rtl="0" eaLnBrk="0" fontAlgn="base" hangingPunct="0">
              <a:spcBef>
                <a:spcPct val="20000"/>
              </a:spcBef>
              <a:spcAft>
                <a:spcPct val="0"/>
              </a:spcAft>
              <a:buClr>
                <a:srgbClr val="8599A8"/>
              </a:buClr>
              <a:buSzPct val="80000"/>
              <a:buChar char="•"/>
              <a:defRPr sz="1200">
                <a:solidFill>
                  <a:srgbClr val="002469"/>
                </a:solidFill>
                <a:latin typeface="+mn-lt"/>
              </a:defRPr>
            </a:lvl2pPr>
            <a:lvl3pPr marL="1143000" indent="-228600" algn="l" rtl="0" eaLnBrk="0" fontAlgn="base" hangingPunct="0">
              <a:spcBef>
                <a:spcPct val="20000"/>
              </a:spcBef>
              <a:spcAft>
                <a:spcPct val="0"/>
              </a:spcAft>
              <a:buClr>
                <a:srgbClr val="8599A8"/>
              </a:buClr>
              <a:buSzPct val="70000"/>
              <a:buChar char="•"/>
              <a:defRPr sz="1200">
                <a:solidFill>
                  <a:srgbClr val="002469"/>
                </a:solidFill>
                <a:latin typeface="+mn-lt"/>
              </a:defRPr>
            </a:lvl3pPr>
            <a:lvl4pPr marL="1600200" indent="-228600" algn="l" rtl="0" eaLnBrk="0" fontAlgn="base" hangingPunct="0">
              <a:spcBef>
                <a:spcPct val="20000"/>
              </a:spcBef>
              <a:spcAft>
                <a:spcPct val="0"/>
              </a:spcAft>
              <a:buClr>
                <a:srgbClr val="8599A8"/>
              </a:buClr>
              <a:buSzPct val="65000"/>
              <a:buChar char="•"/>
              <a:defRPr sz="1200">
                <a:solidFill>
                  <a:srgbClr val="002469"/>
                </a:solidFill>
                <a:latin typeface="+mn-lt"/>
              </a:defRPr>
            </a:lvl4pPr>
            <a:lvl5pPr marL="2057400" indent="-228600" algn="l" rtl="0" eaLnBrk="0" fontAlgn="base" hangingPunct="0">
              <a:spcBef>
                <a:spcPct val="20000"/>
              </a:spcBef>
              <a:spcAft>
                <a:spcPct val="0"/>
              </a:spcAft>
              <a:buClr>
                <a:srgbClr val="8599A8"/>
              </a:buClr>
              <a:buSzPct val="60000"/>
              <a:buChar char="•"/>
              <a:defRPr sz="1200">
                <a:solidFill>
                  <a:srgbClr val="002469"/>
                </a:solidFill>
                <a:latin typeface="+mn-lt"/>
              </a:defRPr>
            </a:lvl5pPr>
            <a:lvl6pPr marL="2514600" indent="-228600" algn="l" rtl="0" fontAlgn="base">
              <a:spcBef>
                <a:spcPct val="20000"/>
              </a:spcBef>
              <a:spcAft>
                <a:spcPct val="0"/>
              </a:spcAft>
              <a:buClr>
                <a:srgbClr val="8599A8"/>
              </a:buClr>
              <a:buSzPct val="60000"/>
              <a:buChar char="•"/>
              <a:defRPr sz="1200">
                <a:solidFill>
                  <a:srgbClr val="002469"/>
                </a:solidFill>
                <a:latin typeface="+mn-lt"/>
              </a:defRPr>
            </a:lvl6pPr>
            <a:lvl7pPr marL="2971800" indent="-228600" algn="l" rtl="0" fontAlgn="base">
              <a:spcBef>
                <a:spcPct val="20000"/>
              </a:spcBef>
              <a:spcAft>
                <a:spcPct val="0"/>
              </a:spcAft>
              <a:buClr>
                <a:srgbClr val="8599A8"/>
              </a:buClr>
              <a:buSzPct val="60000"/>
              <a:buChar char="•"/>
              <a:defRPr sz="1200">
                <a:solidFill>
                  <a:srgbClr val="002469"/>
                </a:solidFill>
                <a:latin typeface="+mn-lt"/>
              </a:defRPr>
            </a:lvl7pPr>
            <a:lvl8pPr marL="3429000" indent="-228600" algn="l" rtl="0" fontAlgn="base">
              <a:spcBef>
                <a:spcPct val="20000"/>
              </a:spcBef>
              <a:spcAft>
                <a:spcPct val="0"/>
              </a:spcAft>
              <a:buClr>
                <a:srgbClr val="8599A8"/>
              </a:buClr>
              <a:buSzPct val="60000"/>
              <a:buChar char="•"/>
              <a:defRPr sz="1200">
                <a:solidFill>
                  <a:srgbClr val="002469"/>
                </a:solidFill>
                <a:latin typeface="+mn-lt"/>
              </a:defRPr>
            </a:lvl8pPr>
            <a:lvl9pPr marL="3886200" indent="-228600" algn="l" rtl="0" fontAlgn="base">
              <a:spcBef>
                <a:spcPct val="20000"/>
              </a:spcBef>
              <a:spcAft>
                <a:spcPct val="0"/>
              </a:spcAft>
              <a:buClr>
                <a:srgbClr val="8599A8"/>
              </a:buClr>
              <a:buSzPct val="60000"/>
              <a:buChar char="•"/>
              <a:defRPr sz="1200">
                <a:solidFill>
                  <a:srgbClr val="002469"/>
                </a:solidFill>
                <a:latin typeface="+mn-lt"/>
              </a:defRPr>
            </a:lvl9pPr>
          </a:lstStyle>
          <a:p>
            <a:pPr marL="0" indent="0" algn="ctr">
              <a:buNone/>
            </a:pPr>
            <a:r>
              <a:rPr lang="en-GB" sz="2000" kern="0" dirty="0" smtClean="0">
                <a:solidFill>
                  <a:schemeClr val="bg1"/>
                </a:solidFill>
                <a:latin typeface="RN House Sans Regular" panose="020B0504020203020204" pitchFamily="34" charset="0"/>
              </a:rPr>
              <a:t>Commercial &amp; Private Banking</a:t>
            </a:r>
            <a:endParaRPr lang="en-GB" sz="2000" kern="0" dirty="0">
              <a:solidFill>
                <a:schemeClr val="bg1"/>
              </a:solidFill>
              <a:latin typeface="RN House Sans Regular" panose="020B0504020203020204" pitchFamily="34" charset="0"/>
            </a:endParaRPr>
          </a:p>
        </p:txBody>
      </p:sp>
    </p:spTree>
    <p:extLst>
      <p:ext uri="{BB962C8B-B14F-4D97-AF65-F5344CB8AC3E}">
        <p14:creationId xmlns:p14="http://schemas.microsoft.com/office/powerpoint/2010/main" val="2757562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Roles &amp; Responsibilities of AGILE Team</a:t>
            </a:r>
          </a:p>
        </p:txBody>
      </p:sp>
      <p:sp>
        <p:nvSpPr>
          <p:cNvPr id="29" name="Date Placeholder 3"/>
          <p:cNvSpPr>
            <a:spLocks noGrp="1"/>
          </p:cNvSpPr>
          <p:nvPr>
            <p:ph type="dt" sz="half" idx="10"/>
          </p:nvPr>
        </p:nvSpPr>
        <p:spPr>
          <a:xfrm>
            <a:off x="7451727" y="6597651"/>
            <a:ext cx="682625" cy="207963"/>
          </a:xfrm>
        </p:spPr>
        <p:txBody>
          <a:bodyPr/>
          <a:lstStyle/>
          <a:p>
            <a:pPr>
              <a:defRPr/>
            </a:pPr>
            <a:fld id="{1032F848-1E47-445B-A035-94C32E55F4BA}" type="datetime5">
              <a:rPr lang="en-US" smtClean="0"/>
              <a:t>19-Aug-19</a:t>
            </a:fld>
            <a:endParaRPr lang="en-GB" dirty="0"/>
          </a:p>
        </p:txBody>
      </p:sp>
      <p:sp>
        <p:nvSpPr>
          <p:cNvPr id="30" name="Slide Number Placeholder 4"/>
          <p:cNvSpPr>
            <a:spLocks noGrp="1"/>
          </p:cNvSpPr>
          <p:nvPr>
            <p:ph type="sldNum" sz="quarter" idx="12"/>
          </p:nvPr>
        </p:nvSpPr>
        <p:spPr>
          <a:xfrm>
            <a:off x="8234363" y="6596063"/>
            <a:ext cx="658812" cy="207963"/>
          </a:xfrm>
        </p:spPr>
        <p:txBody>
          <a:bodyPr/>
          <a:lstStyle/>
          <a:p>
            <a:pPr>
              <a:defRPr/>
            </a:pPr>
            <a:fld id="{093E40A2-9A02-48E9-A438-2CCDC6D7CB08}" type="slidenum">
              <a:rPr lang="en-GB" smtClean="0"/>
              <a:pPr>
                <a:defRPr/>
              </a:pPr>
              <a:t>10</a:t>
            </a:fld>
            <a:endParaRPr lang="en-GB"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738868"/>
            <a:ext cx="87344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 y="5596618"/>
            <a:ext cx="1095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0850" y="5514974"/>
            <a:ext cx="691147" cy="978549"/>
          </a:xfrm>
          <a:prstGeom prst="rect">
            <a:avLst/>
          </a:prstGeom>
        </p:spPr>
      </p:pic>
    </p:spTree>
    <p:extLst>
      <p:ext uri="{BB962C8B-B14F-4D97-AF65-F5344CB8AC3E}">
        <p14:creationId xmlns:p14="http://schemas.microsoft.com/office/powerpoint/2010/main" val="3803181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11</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299" y="870935"/>
            <a:ext cx="3495675" cy="5329840"/>
          </a:xfrm>
          <a:prstGeom prst="rect">
            <a:avLst/>
          </a:prstGeom>
          <a:solidFill>
            <a:schemeClr val="tx2">
              <a:lumMod val="20000"/>
              <a:lumOff val="80000"/>
            </a:schemeClr>
          </a:solidFill>
          <a:ln>
            <a:noFill/>
          </a:ln>
        </p:spPr>
      </p:pic>
      <p:sp>
        <p:nvSpPr>
          <p:cNvPr id="7" name="Title 5"/>
          <p:cNvSpPr txBox="1">
            <a:spLocks/>
          </p:cNvSpPr>
          <p:nvPr/>
        </p:nvSpPr>
        <p:spPr bwMode="auto">
          <a:xfrm>
            <a:off x="415414" y="800100"/>
            <a:ext cx="621398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4000" b="1" kern="0" dirty="0" smtClean="0">
                <a:latin typeface="Segoe UI" panose="020B0502040204020203" pitchFamily="34" charset="0"/>
                <a:ea typeface="Segoe UI" panose="020B0502040204020203" pitchFamily="34" charset="0"/>
                <a:cs typeface="Segoe UI" panose="020B0502040204020203" pitchFamily="34" charset="0"/>
              </a:rPr>
              <a:t>2.0 UBR1 Risks View</a:t>
            </a:r>
          </a:p>
          <a:p>
            <a:endParaRPr lang="en-GB" sz="4000" b="1" kern="0" dirty="0" smtClean="0">
              <a:latin typeface="Segoe UI" panose="020B0502040204020203" pitchFamily="34" charset="0"/>
              <a:ea typeface="Segoe UI" panose="020B0502040204020203" pitchFamily="34" charset="0"/>
              <a:cs typeface="Segoe UI" panose="020B0502040204020203" pitchFamily="34" charset="0"/>
            </a:endParaRPr>
          </a:p>
          <a:p>
            <a:pPr marL="342900" indent="-342900">
              <a:spcBef>
                <a:spcPct val="20000"/>
              </a:spcBef>
              <a:buClr>
                <a:srgbClr val="8599A8"/>
              </a:buClr>
              <a:buSzPct val="100000"/>
              <a:buFont typeface="Arial" panose="020B0604020202020204" pitchFamily="34" charset="0"/>
              <a:buChar char="•"/>
            </a:pPr>
            <a:r>
              <a:rPr lang="en-GB" sz="16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Introduction to Platform</a:t>
            </a:r>
            <a:endPar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342900" indent="-342900">
              <a:spcBef>
                <a:spcPct val="20000"/>
              </a:spcBef>
              <a:buClr>
                <a:srgbClr val="8599A8"/>
              </a:buClr>
              <a:buSzPct val="100000"/>
              <a:buFont typeface="Arial" panose="020B0604020202020204" pitchFamily="34" charset="0"/>
              <a:buChar char="•"/>
            </a:pPr>
            <a:r>
              <a:rPr lang="en-GB" sz="16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Operational </a:t>
            </a: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Risks to be Mitigated</a:t>
            </a:r>
          </a:p>
          <a:p>
            <a:pPr marL="342900" indent="-342900">
              <a:spcBef>
                <a:spcPct val="20000"/>
              </a:spcBef>
              <a:buClr>
                <a:srgbClr val="8599A8"/>
              </a:buClr>
              <a:buSzPct val="100000"/>
              <a:buFont typeface="Arial" panose="020B0604020202020204" pitchFamily="34" charset="0"/>
              <a:buChar char="•"/>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Changes driving risk levels </a:t>
            </a:r>
          </a:p>
          <a:p>
            <a:pPr marL="342900" indent="-342900">
              <a:spcBef>
                <a:spcPct val="20000"/>
              </a:spcBef>
              <a:buClr>
                <a:srgbClr val="8599A8"/>
              </a:buClr>
              <a:buSzPct val="100000"/>
              <a:buFont typeface="Arial" panose="020B0604020202020204" pitchFamily="34" charset="0"/>
              <a:buChar char="•"/>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Test Approach to mitigate risks</a:t>
            </a:r>
          </a:p>
          <a:p>
            <a:pPr marL="342900" indent="-342900">
              <a:spcBef>
                <a:spcPct val="20000"/>
              </a:spcBef>
              <a:buClr>
                <a:srgbClr val="8599A8"/>
              </a:buClr>
              <a:buSzPct val="100000"/>
              <a:buFont typeface="Arial" panose="020B0604020202020204" pitchFamily="34" charset="0"/>
              <a:buChar char="•"/>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Mitigation success </a:t>
            </a:r>
            <a:r>
              <a:rPr lang="en-GB" sz="16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indicators</a:t>
            </a:r>
            <a:endPar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4654626"/>
            <a:ext cx="1371600" cy="147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410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Platform Introduction</a:t>
            </a:r>
          </a:p>
        </p:txBody>
      </p:sp>
      <p:sp>
        <p:nvSpPr>
          <p:cNvPr id="3" name="Content Placeholder 2"/>
          <p:cNvSpPr>
            <a:spLocks noGrp="1"/>
          </p:cNvSpPr>
          <p:nvPr>
            <p:ph idx="1"/>
          </p:nvPr>
        </p:nvSpPr>
        <p:spPr>
          <a:xfrm>
            <a:off x="333375" y="1077914"/>
            <a:ext cx="8229600" cy="4857751"/>
          </a:xfrm>
        </p:spPr>
        <p:txBody>
          <a:bodyPr/>
          <a:lstStyle/>
          <a:p>
            <a:pPr marL="0" lvl="0" indent="0" eaLnBrk="1" fontAlgn="auto" hangingPunct="1">
              <a:spcBef>
                <a:spcPts val="0"/>
              </a:spcBef>
              <a:spcAft>
                <a:spcPts val="300"/>
              </a:spcAft>
              <a:buClrTx/>
              <a:buNone/>
              <a:defRPr/>
            </a:pPr>
            <a:r>
              <a:rPr lang="en-GB" sz="1200" b="1" kern="1200" dirty="0">
                <a:solidFill>
                  <a:srgbClr val="0070C0"/>
                </a:solidFill>
                <a:latin typeface="Segoe UI" panose="020B0502040204020203" pitchFamily="34" charset="0"/>
                <a:ea typeface="Segoe UI" panose="020B0502040204020203" pitchFamily="34" charset="0"/>
                <a:cs typeface="Segoe UI" panose="020B0502040204020203" pitchFamily="34" charset="0"/>
              </a:rPr>
              <a:t>The current Ulster ROI</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 proposition involves:</a:t>
            </a:r>
          </a:p>
          <a:p>
            <a:pPr marL="171450" lvl="0" indent="-171450" eaLnBrk="1" fontAlgn="auto" hangingPunct="1">
              <a:spcBef>
                <a:spcPts val="0"/>
              </a:spcBef>
              <a:spcAft>
                <a:spcPts val="300"/>
              </a:spcAft>
              <a:buClr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An online application form on UBROI unsecured brochure-ware which allow non personal customers to request a loan and overdraft</a:t>
            </a:r>
          </a:p>
          <a:p>
            <a:pPr marL="171450" lvl="0" indent="-171450" eaLnBrk="1" fontAlgn="auto" hangingPunct="1">
              <a:spcBef>
                <a:spcPts val="0"/>
              </a:spcBef>
              <a:spcAft>
                <a:spcPts val="300"/>
              </a:spcAft>
              <a:buClr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Customer applications (including data on customer details, product, borrowing amount and term) are processed by a UBB Direct team using the BAPS system </a:t>
            </a:r>
          </a:p>
          <a:p>
            <a:pPr marL="0" lvl="0" indent="0" eaLnBrk="1" fontAlgn="auto" hangingPunct="1">
              <a:spcBef>
                <a:spcPts val="0"/>
              </a:spcBef>
              <a:spcAft>
                <a:spcPts val="300"/>
              </a:spcAft>
              <a:buClrTx/>
              <a:buNone/>
              <a:defRPr/>
            </a:pPr>
            <a:endPar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marL="0" lvl="0" indent="0" eaLnBrk="1" fontAlgn="auto" hangingPunct="1">
              <a:spcBef>
                <a:spcPts val="0"/>
              </a:spcBef>
              <a:spcAft>
                <a:spcPts val="300"/>
              </a:spcAft>
              <a:buClrTx/>
              <a:buNone/>
              <a:defRPr/>
            </a:pPr>
            <a:r>
              <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The Commercial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Lending Domain </a:t>
            </a:r>
            <a:r>
              <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will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Implement a </a:t>
            </a:r>
            <a:r>
              <a:rPr lang="en-GB" sz="1200" b="1" kern="1200" dirty="0">
                <a:solidFill>
                  <a:srgbClr val="0070C0"/>
                </a:solidFill>
                <a:latin typeface="Segoe UI" panose="020B0502040204020203" pitchFamily="34" charset="0"/>
                <a:ea typeface="Segoe UI" panose="020B0502040204020203" pitchFamily="34" charset="0"/>
                <a:cs typeface="Segoe UI" panose="020B0502040204020203" pitchFamily="34" charset="0"/>
              </a:rPr>
              <a:t>new  Ulster Bank Business Direct Customer Lending SPA,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which will provide an end to end self-serve digital journey allowing customers to:</a:t>
            </a:r>
          </a:p>
          <a:p>
            <a:pPr marL="628650" lvl="1" indent="-171450" eaLnBrk="1" fontAlgn="auto" hangingPunct="1">
              <a:spcBef>
                <a:spcPts val="0"/>
              </a:spcBef>
              <a:spcAft>
                <a:spcPts val="300"/>
              </a:spcAft>
              <a:buClrTx/>
              <a:buSz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Discover and apply for an applicable Lending product, based on their needs, with certainty around the cost</a:t>
            </a:r>
            <a:endParaRPr lang="en-GB" sz="1200" b="1" kern="1200"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a:p>
            <a:pPr marL="628650" lvl="1" indent="-171450" eaLnBrk="1" fontAlgn="auto" hangingPunct="1">
              <a:spcBef>
                <a:spcPts val="0"/>
              </a:spcBef>
              <a:spcAft>
                <a:spcPts val="300"/>
              </a:spcAft>
              <a:buClrTx/>
              <a:buSz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Be provided with a  real time and automatic credit decision</a:t>
            </a:r>
          </a:p>
          <a:p>
            <a:pPr marL="628650" lvl="1" indent="-171450" eaLnBrk="1" fontAlgn="auto" hangingPunct="1">
              <a:spcBef>
                <a:spcPts val="0"/>
              </a:spcBef>
              <a:spcAft>
                <a:spcPts val="300"/>
              </a:spcAft>
              <a:buClrTx/>
              <a:buSz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Be provided with an automated Legal </a:t>
            </a:r>
            <a:r>
              <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Execution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aspect of the Post-Credit Decision process, with documents being produced and signed digitally </a:t>
            </a:r>
          </a:p>
          <a:p>
            <a:pPr marL="628650" lvl="1" indent="-171450" eaLnBrk="1" fontAlgn="auto" hangingPunct="1">
              <a:spcBef>
                <a:spcPts val="0"/>
              </a:spcBef>
              <a:spcAft>
                <a:spcPts val="300"/>
              </a:spcAft>
              <a:buClrTx/>
              <a:buSz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Have their Lending Product opened and funded by the </a:t>
            </a:r>
            <a:r>
              <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next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working day, via an automated hand off to the </a:t>
            </a:r>
            <a:r>
              <a:rPr lang="en-GB" sz="12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Ulster Fulfilment team in Belfast</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 who will manually book and fulfil the lending applications by keying them into the BAPS system</a:t>
            </a:r>
          </a:p>
          <a:p>
            <a:pPr marL="628650" lvl="1" indent="-171450" eaLnBrk="1" fontAlgn="auto" hangingPunct="1">
              <a:spcBef>
                <a:spcPts val="0"/>
              </a:spcBef>
              <a:spcAft>
                <a:spcPts val="300"/>
              </a:spcAft>
              <a:buClrTx/>
              <a:buSzTx/>
              <a:buFont typeface="Arial" panose="020B0604020202020204" pitchFamily="34" charset="0"/>
              <a:buChar char="•"/>
              <a:defRPr/>
            </a:pP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Be supported by a member of the </a:t>
            </a:r>
            <a:r>
              <a:rPr lang="en-GB" sz="12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Ulster Business Direct team in Galway</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 via an “Assisted journey”, for any </a:t>
            </a:r>
            <a:r>
              <a:rPr lang="en-GB" sz="1200"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exceptions </a:t>
            </a:r>
            <a:r>
              <a:rPr lang="en-GB" sz="1200"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that cannot be progressed by the customer</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12</a:t>
            </a:fld>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442612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Logical Solution Design</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13</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749105"/>
            <a:ext cx="8417184" cy="4872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850" y="5457825"/>
            <a:ext cx="691147" cy="949974"/>
          </a:xfrm>
          <a:prstGeom prst="rect">
            <a:avLst/>
          </a:prstGeom>
        </p:spPr>
      </p:pic>
    </p:spTree>
    <p:extLst>
      <p:ext uri="{BB962C8B-B14F-4D97-AF65-F5344CB8AC3E}">
        <p14:creationId xmlns:p14="http://schemas.microsoft.com/office/powerpoint/2010/main" val="3756127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1700" b="1" dirty="0">
                <a:solidFill>
                  <a:srgbClr val="7030A0"/>
                </a:solidFill>
                <a:latin typeface="Segoe UI" panose="020B0502040204020203" pitchFamily="34" charset="0"/>
                <a:ea typeface="Segoe UI" panose="020B0502040204020203" pitchFamily="34" charset="0"/>
                <a:cs typeface="Segoe UI" panose="020B0502040204020203" pitchFamily="34" charset="0"/>
              </a:rPr>
              <a:t>Business Risk Assessment Profile – Ulster UBR 1 (1of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26656855"/>
              </p:ext>
            </p:extLst>
          </p:nvPr>
        </p:nvGraphicFramePr>
        <p:xfrm>
          <a:off x="209548" y="733426"/>
          <a:ext cx="8828125" cy="5981551"/>
        </p:xfrm>
        <a:graphic>
          <a:graphicData uri="http://schemas.openxmlformats.org/drawingml/2006/table">
            <a:tbl>
              <a:tblPr/>
              <a:tblGrid>
                <a:gridCol w="1433713"/>
                <a:gridCol w="492578"/>
                <a:gridCol w="1627604"/>
                <a:gridCol w="1847978"/>
                <a:gridCol w="2177618"/>
                <a:gridCol w="769159"/>
                <a:gridCol w="479475"/>
              </a:tblGrid>
              <a:tr h="465910">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Potential Operational Risk to be Mitigated</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Level From Change</a:t>
                      </a:r>
                    </a:p>
                  </a:txBody>
                  <a:tcPr marL="6309" marR="6309" marT="6309"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Change driving risk level</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Approach to Mitigate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Mitigation Success Indicators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GB" sz="650" b="1" i="0" u="none" strike="noStrike"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Expected </a:t>
                      </a:r>
                      <a:r>
                        <a:rPr lang="en-GB" sz="65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Residual Risk Rating after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r>
              <a:tr h="741940">
                <a:tc>
                  <a:txBody>
                    <a:bodyPr/>
                    <a:lstStyle/>
                    <a:p>
                      <a:pPr algn="l"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1.1 </a:t>
                      </a: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Security Vulnerability</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new Ulster URL</a:t>
                      </a:r>
                    </a:p>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Ping Moving to Edinburgh</a:t>
                      </a:r>
                      <a:b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b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MS services upgrading to cloud</a:t>
                      </a:r>
                    </a:p>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New Gateway Service  for Ulster communicating using JWT token</a:t>
                      </a:r>
                    </a:p>
                    <a:p>
                      <a:pPr algn="l"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r>
                      <a:b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br>
                      <a:endPar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Security / Penetration Testing phase. </a:t>
                      </a: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testers to run Primary and Final cycles of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No Major security flaws o/s in implementation</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Penetration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649930">
                <a:tc>
                  <a:txBody>
                    <a:bodyPr/>
                    <a:lstStyle/>
                    <a:p>
                      <a:pPr algn="l"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1.2 Internal Bank User  Access breach</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Salesforce Security Controls Permission for Internal Users. IAM Security</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for External Customers. </a:t>
                      </a:r>
                    </a:p>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Customer is directed to a secure channel Refer to Slide 22 </a:t>
                      </a:r>
                      <a:r>
                        <a:rPr lang="en-GB" sz="65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HLSDPlus</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for policy rules on security</a:t>
                      </a:r>
                    </a:p>
                    <a:p>
                      <a:pPr algn="ctr" fontAlgn="ctr"/>
                      <a:endPar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a:t>
                      </a: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testing/ NFR </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major defects which enable unauthorised people to access information</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73900">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1.3 Internal Bank or Customer Authorisation breach</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650" b="0" i="0" u="none" strike="noStrike"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SalesForce</a:t>
                      </a: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authentication</a:t>
                      </a:r>
                    </a:p>
                    <a:p>
                      <a:pPr marL="0" marR="0" indent="0" algn="ctr" defTabSz="914400" rtl="0" eaLnBrk="1" fontAlgn="ctr" latinLnBrk="0" hangingPunct="1">
                        <a:lnSpc>
                          <a:spcPct val="100000"/>
                        </a:lnSpc>
                        <a:spcBef>
                          <a:spcPts val="0"/>
                        </a:spcBef>
                        <a:spcAft>
                          <a:spcPts val="0"/>
                        </a:spcAft>
                        <a:buClrTx/>
                        <a:buSzTx/>
                        <a:buFontTx/>
                        <a:buNone/>
                        <a:tabLst/>
                        <a:defRPr/>
                      </a:pP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Refer to Slide 22 </a:t>
                      </a:r>
                      <a:r>
                        <a:rPr lang="en-GB" sz="65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HLSDPlus</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for policy rules on security</a:t>
                      </a:r>
                    </a:p>
                    <a:p>
                      <a:pPr algn="ctr" fontAlgn="ct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a:t>
                      </a:r>
                      <a:r>
                        <a:rPr lang="en-GB" sz="65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/NFR</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tolerance</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93862">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2.1 Financial Calculations are not correct</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H</a:t>
                      </a:r>
                      <a:endParaRPr lang="en-GB" sz="6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Repayment calculations  are existing and ODM pricing will be new for this release</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major defects which enable unauthorised people to access information</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r>
              <a:tr h="281890">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2.2 Business Rules are not correct or invoked correctly</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Enhanced Drools rules </a:t>
                      </a:r>
                      <a:r>
                        <a:rPr lang="en-GB" sz="650" b="0" i="0" u="none" strike="noStrike"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basedon</a:t>
                      </a: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the </a:t>
                      </a:r>
                      <a:r>
                        <a:rPr lang="en-GB" sz="65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BBConnect</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UK. Lending Finder is extended for Ulster</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a:t>
                      </a:r>
                      <a:r>
                        <a:rPr lang="en-GB" sz="65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tolerance </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r>
              <a:tr h="373900">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2.3 Critical calculations or decisions are based upon stale data</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All DBs are updated daily….reference data is refreshed regularly- data will</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be requested for specific calculations</a:t>
                      </a:r>
                    </a:p>
                    <a:p>
                      <a:pPr algn="ctr" fontAlgn="ctr"/>
                      <a:r>
                        <a:rPr lang="en-GB" sz="65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Autosys</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job will test expired applications</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tolerance</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r>
              <a:tr h="373900">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2.4 Reference data has been loaded or referenced incorrectly</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Reference table changes / not loaded properly will be tested as part of functional testing. Database</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will be shared with Digital Platform</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major defects which enable unauthorised people to access information</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Functional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r>
              <a:tr h="281890">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3.1 </a:t>
                      </a: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Ulster </a:t>
                      </a: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Tool does not fully integrate with other business processes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Sales</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Force new integration</a:t>
                      </a:r>
                    </a:p>
                    <a:p>
                      <a:pPr algn="ctr" fontAlgn="ct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CDE and core are existing integrations  with adaptions for Ulster</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Integration testing </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 tolerance </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UAT</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213521">
                <a:tc>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3.2 The </a:t>
                      </a: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Ulster </a:t>
                      </a: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tool leaves the user confused </a:t>
                      </a: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on </a:t>
                      </a:r>
                      <a:r>
                        <a:rPr lang="en-GB" sz="65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next </a:t>
                      </a: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steps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Digital Customer journey</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look and feel customised for Ulster</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User walkthroughs/show and tell, UAT, Usability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are happy to approve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UAT / Usability Testing </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57920">
                <a:tc>
                  <a:txBody>
                    <a:bodyPr/>
                    <a:lstStyle/>
                    <a:p>
                      <a:pPr algn="l"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3.3 Accessibility requirements not met</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Digital Customer journey</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look and feel customised for Ulster</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AXE will be deployed</a:t>
                      </a:r>
                      <a:r>
                        <a:rPr lang="en-GB" sz="65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into browser for the first level Accessibility will be performed while Functional testing</a:t>
                      </a:r>
                      <a:endPar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Both </a:t>
                      </a: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Development Team and an </a:t>
                      </a: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Test Team (</a:t>
                      </a:r>
                      <a:r>
                        <a:rPr lang="en-GB" sz="650" b="1" i="0" u="none" strike="noStrike" dirty="0" err="1">
                          <a:solidFill>
                            <a:schemeClr val="tx2"/>
                          </a:solidFill>
                          <a:effectLst/>
                          <a:latin typeface="Segoe UI" panose="020B0502040204020203" pitchFamily="34" charset="0"/>
                          <a:ea typeface="Segoe UI" panose="020B0502040204020203" pitchFamily="34" charset="0"/>
                          <a:cs typeface="Segoe UI" panose="020B0502040204020203" pitchFamily="34" charset="0"/>
                        </a:rPr>
                        <a:t>Blazie</a:t>
                      </a: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 will run accessibility tests against the code using applicable test tools.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Accissibility compliant</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Accessibility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74090">
                <a:tc rowSpan="2">
                  <a:txBody>
                    <a:bodyPr/>
                    <a:lstStyle/>
                    <a:p>
                      <a:pPr algn="l"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3.4 The application is sluggish, slow or erratically working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indent="0" algn="ctr" fontAlgn="ctr">
                        <a:buNone/>
                      </a:pP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NFR to define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Performance Testing</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
                      </a:r>
                      <a:b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b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Toleranc</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 as defined in NFR. Current Ulster is a manual process and digital should show improvement</a:t>
                      </a: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
                      </a:r>
                      <a:b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b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Performance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74090">
                <a:tc vMerge="1">
                  <a:txBody>
                    <a:bodyPr/>
                    <a:lstStyle/>
                    <a:p>
                      <a:pPr algn="l" fontAlgn="ctr"/>
                      <a:endParaRPr lang="en-GB" sz="700" b="0" i="0" u="none" strike="noStrike" dirty="0">
                        <a:solidFill>
                          <a:schemeClr val="tx2"/>
                        </a:solidFill>
                        <a:effectLst/>
                        <a:latin typeface="Calibri"/>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GB" sz="65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65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NFR to define testing</a:t>
                      </a: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650" b="1" kern="1200"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 Performance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r>
                      <a:b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b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Toleranc</a:t>
                      </a:r>
                      <a:r>
                        <a:rPr lang="en-GB" sz="65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 as defined in NFR. Current Ulster is a manual process and digital should show improvement</a:t>
                      </a:r>
                      <a: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r>
                      <a:br>
                        <a:rPr lang="en-GB" sz="65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br>
                      <a:endParaRPr lang="en-GB" sz="65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vMerge="1">
                  <a:txBody>
                    <a:bodyPr/>
                    <a:lstStyle/>
                    <a:p>
                      <a:pPr algn="ctr" fontAlgn="ctr"/>
                      <a:endParaRPr lang="en-GB" sz="700" b="0" i="0" u="none" strike="noStrike" dirty="0">
                        <a:solidFill>
                          <a:schemeClr val="tx2"/>
                        </a:solidFill>
                        <a:effectLst/>
                        <a:latin typeface="Calibri"/>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vMerge="1">
                  <a:txBody>
                    <a:bodyPr/>
                    <a:lstStyle/>
                    <a:p>
                      <a:pPr algn="ctr" fontAlgn="ctr"/>
                      <a:endParaRPr lang="en-GB" sz="700" b="0" i="0" u="none" strike="noStrike" dirty="0">
                        <a:solidFill>
                          <a:schemeClr val="tx2"/>
                        </a:solidFill>
                        <a:effectLst/>
                        <a:latin typeface="Calibri"/>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r>
            </a:tbl>
          </a:graphicData>
        </a:graphic>
      </p:graphicFrame>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14</a:t>
            </a:fld>
            <a:endParaRPr lang="en-GB"/>
          </a:p>
        </p:txBody>
      </p:sp>
    </p:spTree>
    <p:extLst>
      <p:ext uri="{BB962C8B-B14F-4D97-AF65-F5344CB8AC3E}">
        <p14:creationId xmlns:p14="http://schemas.microsoft.com/office/powerpoint/2010/main" val="3670549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1700" b="1" dirty="0">
                <a:solidFill>
                  <a:srgbClr val="7030A0"/>
                </a:solidFill>
                <a:latin typeface="Segoe UI" panose="020B0502040204020203" pitchFamily="34" charset="0"/>
                <a:ea typeface="Segoe UI" panose="020B0502040204020203" pitchFamily="34" charset="0"/>
                <a:cs typeface="Segoe UI" panose="020B0502040204020203" pitchFamily="34" charset="0"/>
              </a:rPr>
              <a:t>Business Risk Assessment Profile – Ulster UBR 1 (2of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22924792"/>
              </p:ext>
            </p:extLst>
          </p:nvPr>
        </p:nvGraphicFramePr>
        <p:xfrm>
          <a:off x="180974" y="790577"/>
          <a:ext cx="8753476" cy="5777151"/>
        </p:xfrm>
        <a:graphic>
          <a:graphicData uri="http://schemas.openxmlformats.org/drawingml/2006/table">
            <a:tbl>
              <a:tblPr/>
              <a:tblGrid>
                <a:gridCol w="1281859"/>
                <a:gridCol w="484481"/>
                <a:gridCol w="1654627"/>
                <a:gridCol w="1870484"/>
                <a:gridCol w="2200355"/>
                <a:gridCol w="777189"/>
                <a:gridCol w="484481"/>
              </a:tblGrid>
              <a:tr h="590548">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Potential Operational Risk to be Mitigated</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Level From Change</a:t>
                      </a:r>
                    </a:p>
                  </a:txBody>
                  <a:tcPr marL="6309" marR="6309" marT="6309"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Change driving risk level</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Approach to Mitigate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Mitigation Success Indicators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Expected </a:t>
                      </a: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Residual Risk Rating after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r>
              <a:tr h="657225">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 4.1 Application functionality from previous releases no longer works properly</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All current Tier3/4 MS will be reused,</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Pricing ODM service will be changed</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Regression </a:t>
                      </a:r>
                      <a:r>
                        <a:rPr lang="en-GB" sz="700" b="1" i="0" u="none" strike="noStrike"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BBConnect</a:t>
                      </a: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UK,</a:t>
                      </a:r>
                      <a:r>
                        <a:rPr lang="en-GB" sz="70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Digital, ODM, Lombard regression</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Regression completes successfully</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Sprint</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 E2E</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r>
              <a:tr h="485775">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 4.2 The new functional scope does not work properly</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H</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This release introduces a new online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Lending application for Ulster</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Sprint and E2E Functional Testing of in scope functional requirements (User Stories)</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No outstanding Severity 1 or 2 level defects.</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Sprint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E2E</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400050">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5.1 The business change lending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Ulster </a:t>
                      </a: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policy process or thresholds</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Process must be in place for Business to update technology when necessary</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Legal text needs to be</a:t>
                      </a:r>
                      <a:r>
                        <a:rPr lang="en-GB" sz="70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verified by Business</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has this </a:t>
                      </a:r>
                      <a:r>
                        <a:rPr lang="en-GB" sz="700" b="0" i="0" u="none" strike="noStrike"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oultlined</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22250">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5.2 The business change pricing sensitive information  </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Process in place</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to update  Technology by Business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p>
                    <a:p>
                      <a:pPr algn="ctr" fontAlgn="ct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has  this outlined</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Process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22250">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5.3 The business change permissions of data access or authorisations</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1"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Process in place</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to update by technology by Business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has  this outlined</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Process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22250">
                <a:tc>
                  <a:txBody>
                    <a:bodyPr/>
                    <a:lstStyle/>
                    <a:p>
                      <a:pPr algn="l"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5.4 The business change the organisational or support model</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Process</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in place to update technology by Business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Business </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Process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GB" sz="700" b="0" i="0" u="none" strike="noStrike"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80465">
                <a:tc>
                  <a:txBody>
                    <a:bodyPr/>
                    <a:lstStyle/>
                    <a:p>
                      <a:pPr algn="l" fontAlgn="ct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6.1 ‘Near neighbour’ </a:t>
                      </a: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non-Ulster </a:t>
                      </a: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system impacts application</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1"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GB" sz="700" b="0" i="0" u="none" strike="noStrike" dirty="0" err="1"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SalesForce</a:t>
                      </a: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CDE,</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Core integrate with Ulster. Process in place  to update lending technology</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Line of communication with support teams</a:t>
                      </a:r>
                      <a:endParaRPr lang="en-GB" sz="700" b="1"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Line of communication with support teams</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Business Process</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L</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70080">
                <a:tc>
                  <a:txBody>
                    <a:bodyPr/>
                    <a:lstStyle/>
                    <a:p>
                      <a:pPr algn="l" fontAlgn="ct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6.2 </a:t>
                      </a: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Ulster </a:t>
                      </a: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application makes changes impacting </a:t>
                      </a: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non-Ulster </a:t>
                      </a: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systems</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Process</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in place to update near neighbours by Lending Technology</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Line of communication with support teams</a:t>
                      </a:r>
                      <a:endParaRPr lang="en-GB" sz="700" b="1"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Line of communication with support teams</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r>
              <a:tr h="522250">
                <a:tc>
                  <a:txBody>
                    <a:bodyPr/>
                    <a:lstStyle/>
                    <a:p>
                      <a:pPr algn="l" fontAlgn="ct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6.3 ‘near neighbour -1’ system impacts </a:t>
                      </a: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Ulster</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Process</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in place to update near neighbours by Lending Technology</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1"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r>
              <a:tr h="348167">
                <a:tc>
                  <a:txBody>
                    <a:bodyPr/>
                    <a:lstStyle/>
                    <a:p>
                      <a:pPr algn="l" fontAlgn="ctr"/>
                      <a:r>
                        <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6.4 Golden Source data is not </a:t>
                      </a:r>
                      <a:r>
                        <a:rPr lang="en-GB" sz="700" b="0" i="0" u="none" strike="noStrike">
                          <a:solidFill>
                            <a:schemeClr val="accent4"/>
                          </a:solidFill>
                          <a:effectLst/>
                          <a:latin typeface="Segoe UI" panose="020B0502040204020203" pitchFamily="34" charset="0"/>
                          <a:ea typeface="Segoe UI" panose="020B0502040204020203" pitchFamily="34" charset="0"/>
                          <a:cs typeface="Segoe UI" panose="020B0502040204020203" pitchFamily="34" charset="0"/>
                        </a:rPr>
                        <a:t>as </a:t>
                      </a: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expected</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Golden source defined</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and will be tested</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1"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Data team will select</a:t>
                      </a:r>
                      <a:r>
                        <a:rPr lang="en-GB" sz="700" b="1"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from source data</a:t>
                      </a:r>
                      <a:endParaRPr lang="en-GB" sz="700" b="1"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Data team will select</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from source data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r>
            </a:tbl>
          </a:graphicData>
        </a:graphic>
      </p:graphicFrame>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15</a:t>
            </a:fld>
            <a:endParaRPr lang="en-GB"/>
          </a:p>
        </p:txBody>
      </p:sp>
    </p:spTree>
    <p:extLst>
      <p:ext uri="{BB962C8B-B14F-4D97-AF65-F5344CB8AC3E}">
        <p14:creationId xmlns:p14="http://schemas.microsoft.com/office/powerpoint/2010/main" val="2654749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2" y="131763"/>
            <a:ext cx="6842125" cy="417512"/>
          </a:xfrm>
        </p:spPr>
        <p:txBody>
          <a:bodyPr/>
          <a:lstStyle/>
          <a:p>
            <a:r>
              <a:rPr lang="en-GB" sz="1700" b="1" dirty="0">
                <a:solidFill>
                  <a:srgbClr val="7030A0"/>
                </a:solidFill>
                <a:latin typeface="Segoe UI" panose="020B0502040204020203" pitchFamily="34" charset="0"/>
                <a:ea typeface="Segoe UI" panose="020B0502040204020203" pitchFamily="34" charset="0"/>
                <a:cs typeface="Segoe UI" panose="020B0502040204020203" pitchFamily="34" charset="0"/>
              </a:rPr>
              <a:t>Business Risk Assessment Profile – Ulster UBR 1 (3 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47037073"/>
              </p:ext>
            </p:extLst>
          </p:nvPr>
        </p:nvGraphicFramePr>
        <p:xfrm>
          <a:off x="200024" y="731521"/>
          <a:ext cx="8753476" cy="5615429"/>
        </p:xfrm>
        <a:graphic>
          <a:graphicData uri="http://schemas.openxmlformats.org/drawingml/2006/table">
            <a:tbl>
              <a:tblPr/>
              <a:tblGrid>
                <a:gridCol w="1281859"/>
                <a:gridCol w="484481"/>
                <a:gridCol w="1657837"/>
                <a:gridCol w="1867274"/>
                <a:gridCol w="2200355"/>
                <a:gridCol w="777189"/>
                <a:gridCol w="484481"/>
              </a:tblGrid>
              <a:tr h="983571">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Potential Operational Risk to be Mitigated</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Level From Change</a:t>
                      </a:r>
                    </a:p>
                  </a:txBody>
                  <a:tcPr marL="6309" marR="6309" marT="6309"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Change driving risk level</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Approach to Mitigate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Mitigation Success Indicators</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700" b="1" i="0" u="none" strike="noStrike"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Expected </a:t>
                      </a:r>
                      <a:r>
                        <a:rPr lang="en-GB" sz="7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Residual Risk Rating after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r>
              <a:tr h="662935">
                <a:tc>
                  <a:txBody>
                    <a:bodyPr/>
                    <a:lstStyle/>
                    <a:p>
                      <a:pPr algn="l"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7.1 Changes</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reduce Operational Resilience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Would the introduction of Ulster </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Digital Lending Journey impact the resilience of the Ulster Application</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rowSpan="6">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Operational Acceptance Testing.</a:t>
                      </a:r>
                      <a:r>
                        <a:rPr lang="en-GB" sz="700" b="1"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p>
                    <a:p>
                      <a:pPr marL="0" marR="0" indent="0" algn="ctr" defTabSz="914400" rtl="0" eaLnBrk="1" fontAlgn="ctr" latinLnBrk="0" hangingPunct="1">
                        <a:lnSpc>
                          <a:spcPct val="100000"/>
                        </a:lnSpc>
                        <a:spcBef>
                          <a:spcPts val="0"/>
                        </a:spcBef>
                        <a:spcAft>
                          <a:spcPts val="0"/>
                        </a:spcAft>
                        <a:buClrTx/>
                        <a:buSzTx/>
                        <a:buFontTx/>
                        <a:buNone/>
                        <a:tabLst/>
                        <a:defRPr/>
                      </a:pPr>
                      <a:endPar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rowSpan="6">
                  <a:txBody>
                    <a:bodyPr/>
                    <a:lstStyle/>
                    <a:p>
                      <a:pPr algn="ctr"/>
                      <a:r>
                        <a:rPr lang="en-GB" b="1" dirty="0" smtClean="0"/>
                        <a:t>De-Scoped</a:t>
                      </a:r>
                      <a:endParaRPr lang="en-GB" b="1"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67589">
                <a:tc>
                  <a:txBody>
                    <a:bodyPr/>
                    <a:lstStyle/>
                    <a:p>
                      <a:pPr algn="l"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7.2 Changes reduce recoverability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Data must not be lost during an outage to Ulster application.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pPr algn="ctr" fontAlgn="ctr"/>
                      <a:endParaRPr lang="en-GB" sz="700" b="0" i="0" u="none" strike="noStrike" dirty="0">
                        <a:solidFill>
                          <a:schemeClr val="tx2"/>
                        </a:solidFill>
                        <a:effectLst/>
                        <a:latin typeface="Calibri"/>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endParaRPr lang="en-GB"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p>
                    <a:p>
                      <a:pPr algn="ctr" fontAlgn="ct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29582">
                <a:tc>
                  <a:txBody>
                    <a:bodyPr/>
                    <a:lstStyle/>
                    <a:p>
                      <a:pPr algn="l"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7.3 Changes reduce service integrity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The Ulster Digital Lending Journey needs to meet the required viewing and transaction functionality availability times</a:t>
                      </a:r>
                    </a:p>
                    <a:p>
                      <a:pPr algn="ctr" fontAlgn="ctr"/>
                      <a:endPar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if there are planned outages for Ulster, </a:t>
                      </a:r>
                      <a:r>
                        <a:rPr lang="en-GB" sz="70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SalesForce</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application or Ulster Journey, these must be communicated ahead </a:t>
                      </a:r>
                      <a:r>
                        <a:rPr lang="en-GB" sz="700" b="0" i="0" u="none" strike="noStrike" baseline="0" dirty="0" err="1"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ahead</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of these times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pPr algn="ctr" fontAlgn="ctr"/>
                      <a:endParaRPr lang="en-GB" sz="700" b="0" i="0" u="none" strike="noStrike" dirty="0">
                        <a:solidFill>
                          <a:schemeClr val="tx2"/>
                        </a:solidFill>
                        <a:effectLst/>
                        <a:latin typeface="Calibri" panose="020F0502020204030204"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endParaRPr lang="en-GB"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67589">
                <a:tc>
                  <a:txBody>
                    <a:bodyPr/>
                    <a:lstStyle/>
                    <a:p>
                      <a:pPr algn="l"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7.4</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Changes reduce capacity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p>
                    <a:p>
                      <a:pPr algn="ctr" fontAlgn="ct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There are capacity requirements in terms of data volumes for internal</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users, customers</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facilities</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and user locations.</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pPr algn="ctr" fontAlgn="ctr"/>
                      <a:endParaRPr lang="en-GB" sz="700" b="0" i="0" u="none" strike="noStrike" dirty="0">
                        <a:solidFill>
                          <a:schemeClr val="tx2"/>
                        </a:solidFill>
                        <a:effectLst/>
                        <a:latin typeface="Calibri"/>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endParaRPr lang="en-GB"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567589">
                <a:tc>
                  <a:txBody>
                    <a:bodyPr/>
                    <a:lstStyle/>
                    <a:p>
                      <a:pPr algn="l"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7.5 Changes reduce manageability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There is a need to for Ulster Digital Lending Journey Data to be retained, archived, and protected, </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pPr algn="ctr" fontAlgn="ctr"/>
                      <a:endParaRPr lang="en-GB" sz="700" b="0" i="0" u="none" strike="noStrike" dirty="0">
                        <a:solidFill>
                          <a:schemeClr val="tx2"/>
                        </a:solidFill>
                        <a:effectLst/>
                        <a:latin typeface="Calibri"/>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endParaRPr lang="en-GB"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7747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7.6</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Changes reduce supportability  </a:t>
                      </a:r>
                    </a:p>
                    <a:p>
                      <a:pPr algn="l" fontAlgn="ct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M</a:t>
                      </a:r>
                    </a:p>
                    <a:p>
                      <a:pPr algn="ctr" fontAlgn="ct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Th</a:t>
                      </a: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e</a:t>
                      </a:r>
                      <a:r>
                        <a:rPr lang="en-GB" sz="700" b="0" i="0" u="none" strike="noStrike" baseline="0"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 release introduces a brand new external facing Digital Application that IT Support will need to support . </a:t>
                      </a:r>
                    </a:p>
                    <a:p>
                      <a:pPr marL="0" marR="0" indent="0" algn="ctr" defTabSz="914400" rtl="0" eaLnBrk="1" fontAlgn="ctr" latinLnBrk="0" hangingPunct="1">
                        <a:lnSpc>
                          <a:spcPct val="100000"/>
                        </a:lnSpc>
                        <a:spcBef>
                          <a:spcPts val="0"/>
                        </a:spcBef>
                        <a:spcAft>
                          <a:spcPts val="0"/>
                        </a:spcAft>
                        <a:buClrTx/>
                        <a:buSzTx/>
                        <a:buFontTx/>
                        <a:buNone/>
                        <a:tabLst/>
                        <a:defRPr/>
                      </a:pP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pPr algn="ctr" fontAlgn="ctr"/>
                      <a:endParaRPr lang="en-GB" sz="700" b="0" i="0" u="none" strike="noStrike" dirty="0">
                        <a:solidFill>
                          <a:schemeClr val="tx2"/>
                        </a:solidFill>
                        <a:effectLst/>
                        <a:latin typeface="Calibri" panose="020F0502020204030204"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vMerge="1">
                  <a:txBody>
                    <a:bodyPr/>
                    <a:lstStyle/>
                    <a:p>
                      <a:endParaRPr lang="en-GB" dirty="0"/>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L</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630857">
                <a:tc>
                  <a:txBody>
                    <a:bodyPr/>
                    <a:lstStyle/>
                    <a:p>
                      <a:pPr algn="l"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7.7 Changes reduce security </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00"/>
                    </a:solidFill>
                  </a:tcPr>
                </a:tc>
                <a:tc>
                  <a:txBody>
                    <a:bodyPr/>
                    <a:lstStyle/>
                    <a:p>
                      <a:pPr algn="ctr" fontAlgn="ctr"/>
                      <a:r>
                        <a:rPr lang="en-GB" sz="700" b="0" i="0" u="none" strike="noStrike"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There are security requirements relating</a:t>
                      </a:r>
                      <a:r>
                        <a:rPr lang="en-GB" sz="700" b="0" i="0" u="none" strike="noStrike" baseline="0" dirty="0" smtClean="0">
                          <a:solidFill>
                            <a:schemeClr val="accent4"/>
                          </a:solidFill>
                          <a:effectLst/>
                          <a:latin typeface="Segoe UI" panose="020B0502040204020203" pitchFamily="34" charset="0"/>
                          <a:ea typeface="Segoe UI" panose="020B0502040204020203" pitchFamily="34" charset="0"/>
                          <a:cs typeface="Segoe UI" panose="020B0502040204020203" pitchFamily="34" charset="0"/>
                        </a:rPr>
                        <a:t> to customers, staff, support team(s) and Inquiry API users and what data they are able to access / view. </a:t>
                      </a:r>
                      <a:endParaRPr lang="en-GB" sz="700" b="0" i="0" u="none" strike="noStrike" dirty="0">
                        <a:solidFill>
                          <a:schemeClr val="accent4"/>
                        </a:solidFill>
                        <a:effectLst/>
                        <a:latin typeface="Segoe UI" panose="020B0502040204020203" pitchFamily="34" charset="0"/>
                        <a:ea typeface="Segoe UI" panose="020B0502040204020203" pitchFamily="34" charset="0"/>
                        <a:cs typeface="Segoe UI" panose="020B0502040204020203" pitchFamily="34" charset="0"/>
                      </a:endParaRPr>
                    </a:p>
                  </a:txBody>
                  <a:tcPr marL="7119" marR="7119" marT="71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Security / Penetration </a:t>
                      </a:r>
                      <a:r>
                        <a:rPr lang="en-GB" sz="700" b="1" i="0" u="none" strike="noStrike" dirty="0" smtClean="0">
                          <a:solidFill>
                            <a:schemeClr val="tx2"/>
                          </a:solidFill>
                          <a:effectLst/>
                          <a:latin typeface="Segoe UI" panose="020B0502040204020203" pitchFamily="34" charset="0"/>
                          <a:ea typeface="Segoe UI" panose="020B0502040204020203" pitchFamily="34" charset="0"/>
                          <a:cs typeface="Segoe UI" panose="020B0502040204020203" pitchFamily="34" charset="0"/>
                        </a:rPr>
                        <a:t>Testing</a:t>
                      </a:r>
                      <a:endPar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No Major security flaws o/s in implementation</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a:solidFill>
                            <a:schemeClr val="tx2"/>
                          </a:solidFill>
                          <a:effectLst/>
                          <a:latin typeface="Segoe UI" panose="020B0502040204020203" pitchFamily="34" charset="0"/>
                          <a:ea typeface="Segoe UI" panose="020B0502040204020203" pitchFamily="34" charset="0"/>
                          <a:cs typeface="Segoe UI" panose="020B0502040204020203" pitchFamily="34" charset="0"/>
                        </a:rPr>
                        <a:t>Penetration Testing</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1" i="0" u="none" strike="noStrike" dirty="0">
                          <a:solidFill>
                            <a:schemeClr val="tx2"/>
                          </a:solidFill>
                          <a:effectLst/>
                          <a:latin typeface="Segoe UI" panose="020B0502040204020203" pitchFamily="34" charset="0"/>
                          <a:ea typeface="Segoe UI" panose="020B0502040204020203" pitchFamily="34" charset="0"/>
                          <a:cs typeface="Segoe UI" panose="020B0502040204020203" pitchFamily="34" charset="0"/>
                        </a:rPr>
                        <a:t>Zero</a:t>
                      </a:r>
                    </a:p>
                  </a:txBody>
                  <a:tcPr marL="6309" marR="6309" marT="6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bl>
          </a:graphicData>
        </a:graphic>
      </p:graphicFrame>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16</a:t>
            </a:fld>
            <a:endParaRPr lang="en-GB"/>
          </a:p>
        </p:txBody>
      </p:sp>
    </p:spTree>
    <p:extLst>
      <p:ext uri="{BB962C8B-B14F-4D97-AF65-F5344CB8AC3E}">
        <p14:creationId xmlns:p14="http://schemas.microsoft.com/office/powerpoint/2010/main" val="605551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964557006"/>
              </p:ext>
            </p:extLst>
          </p:nvPr>
        </p:nvGraphicFramePr>
        <p:xfrm>
          <a:off x="121729" y="797793"/>
          <a:ext cx="8903145" cy="4767751"/>
        </p:xfrm>
        <a:graphic>
          <a:graphicData uri="http://schemas.openxmlformats.org/drawingml/2006/table">
            <a:tbl>
              <a:tblPr/>
              <a:tblGrid>
                <a:gridCol w="951023"/>
                <a:gridCol w="886389"/>
                <a:gridCol w="987958"/>
                <a:gridCol w="960254"/>
                <a:gridCol w="1264954"/>
                <a:gridCol w="1431151"/>
                <a:gridCol w="1433458"/>
                <a:gridCol w="987958"/>
              </a:tblGrid>
              <a:tr h="302363">
                <a:tc gridSpan="8">
                  <a:txBody>
                    <a:bodyPr/>
                    <a:lstStyle/>
                    <a:p>
                      <a:pPr algn="ctr" fontAlgn="ct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Ulster</a:t>
                      </a:r>
                      <a:r>
                        <a:rPr lang="en-GB" sz="12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Functional </a:t>
                      </a:r>
                      <a:r>
                        <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Testing  - Overview of Test Approach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(1 of 2)</a:t>
                      </a:r>
                      <a:endPar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46613">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What is done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Who is involved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When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Method (How)</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Mitigation (why)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Env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1767012">
                <a:tc rowSpan="2">
                  <a:txBody>
                    <a:bodyPr/>
                    <a:lstStyle/>
                    <a:p>
                      <a:pPr algn="ctr" fontAlgn="ct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User Stories</a:t>
                      </a:r>
                    </a:p>
                    <a:p>
                      <a:pPr algn="ctr" fontAlgn="ctr"/>
                      <a:endParaRPr lang="en-GB" sz="1000" b="1" i="1" u="none" strike="noStrike" dirty="0" smtClean="0">
                        <a:solidFill>
                          <a:srgbClr val="FFFF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BDD Creation</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of GUI Step definitions</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ODM testing and targeted regression</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Exploratory Testing</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Data mining/verification</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Integration tests early where possible</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Walkthrough</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Continuous run of automation scripts built</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Product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Owners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 Sprint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BDD- gherkin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plug in</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GUI Automation- Selenium web driver</a:t>
                      </a:r>
                    </a:p>
                    <a:p>
                      <a:pPr algn="ctr" fontAlgn="ct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Intellij</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Java Development</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Harness ODM Development</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Early preparation and testing to identify bugs and blockers early</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Code not broken from earlier</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deployments</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Requirements met as timelines move 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QA/Dev</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82619">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execution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End</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of sprint 10</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Automated scripts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No</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b</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roken code from</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earlier sprints.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15973">
                <a:tc rowSpan="3">
                  <a:txBody>
                    <a:bodyPr/>
                    <a:lstStyle/>
                    <a:p>
                      <a:pPr algn="ctr" fontAlgn="ct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Release Regression</a:t>
                      </a:r>
                    </a:p>
                    <a:p>
                      <a:pPr algn="ctr" fontAlgn="ctr"/>
                      <a:endParaRPr lang="en-GB" sz="1000" b="1" i="1" u="none" strike="noStrike" dirty="0" smtClean="0">
                        <a:solidFill>
                          <a:srgbClr val="FFFF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Exploratory</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testing</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End of each sprint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Manual and automation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No broken code from earlier deployment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r h="215973">
                <a:tc vMerge="1">
                  <a:txBody>
                    <a:bodyPr/>
                    <a:lstStyle/>
                    <a:p>
                      <a:endParaRPr lang="en-GB"/>
                    </a:p>
                  </a:txBody>
                  <a:tcPr/>
                </a:tc>
                <a:tc>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rowSpan="2" gridSpan="5">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pack should be ready  for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continuous testing. Ideally using Team City</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tc rowSpan="2">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r h="344726">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vMerge="1">
                  <a:txBody>
                    <a:bodyPr/>
                    <a:lstStyle/>
                    <a:p>
                      <a:endParaRPr lang="en-GB"/>
                    </a:p>
                  </a:txBody>
                  <a:tcPr/>
                </a:tc>
              </a:tr>
              <a:tr h="362837">
                <a:tc rowSpan="2">
                  <a:txBody>
                    <a:bodyPr/>
                    <a:lstStyle/>
                    <a:p>
                      <a:pPr algn="ctr" fontAlgn="ct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Production</a:t>
                      </a:r>
                      <a:r>
                        <a:rPr lang="en-GB" sz="10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Regression</a:t>
                      </a: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UAT</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Stakeholders</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expectations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met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Ulster business users from: Product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Owners </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month</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UAT Access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User expectations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not met.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Legal and business issues picked up late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929029">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T w="6350" cap="flat" cmpd="sng" algn="ctr">
                      <a:solidFill>
                        <a:srgbClr val="000000"/>
                      </a:solidFill>
                      <a:prstDash val="solid"/>
                      <a:round/>
                      <a:headEnd type="none" w="med" len="med"/>
                      <a:tailEnd type="none" w="med" len="med"/>
                    </a:lnT>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Testing </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Regression Testing of all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systems maximising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the use of automated packs</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ODM Regression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testing</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Full integration test with </a:t>
                      </a:r>
                      <a:r>
                        <a:rPr lang="en-GB" sz="700" b="0" i="0" u="none" strike="noStrike" baseline="0"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SalesForce</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including </a:t>
                      </a:r>
                      <a:r>
                        <a:rPr lang="en-GB" sz="700" b="0" i="0" u="none" strike="noStrike" baseline="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Autosys</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expiring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incomplete applications</a:t>
                      </a:r>
                    </a:p>
                  </a:txBody>
                  <a:tcPr marL="4647" marR="4647" marT="464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Tester</a:t>
                      </a:r>
                    </a:p>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SME</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Exploratory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testing</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Once E2E journey works with full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integration. End of Sprint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Suite</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Manual exploratory testing</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Regression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to ensure no impact  to other journeys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4" name="Title 1"/>
          <p:cNvSpPr txBox="1">
            <a:spLocks/>
          </p:cNvSpPr>
          <p:nvPr/>
        </p:nvSpPr>
        <p:spPr bwMode="auto">
          <a:xfrm>
            <a:off x="250827" y="1317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kern="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Ulster – Functional Test Strategy ( 1 of 2) </a:t>
            </a:r>
            <a:endParaRPr lang="en-GB" sz="2400" b="1" kern="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2766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279727477"/>
              </p:ext>
            </p:extLst>
          </p:nvPr>
        </p:nvGraphicFramePr>
        <p:xfrm>
          <a:off x="169846" y="754807"/>
          <a:ext cx="8745943" cy="5635480"/>
        </p:xfrm>
        <a:graphic>
          <a:graphicData uri="http://schemas.openxmlformats.org/drawingml/2006/table">
            <a:tbl>
              <a:tblPr/>
              <a:tblGrid>
                <a:gridCol w="934231"/>
                <a:gridCol w="870737"/>
                <a:gridCol w="1192470"/>
                <a:gridCol w="721344"/>
                <a:gridCol w="1242618"/>
                <a:gridCol w="1405882"/>
                <a:gridCol w="1408148"/>
                <a:gridCol w="970513"/>
              </a:tblGrid>
              <a:tr h="464520">
                <a:tc gridSpan="8">
                  <a:txBody>
                    <a:bodyPr/>
                    <a:lstStyle/>
                    <a:p>
                      <a:pPr algn="ctr" fontAlgn="ct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Ulster</a:t>
                      </a:r>
                      <a:r>
                        <a:rPr lang="en-GB" sz="12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Functional </a:t>
                      </a:r>
                      <a:r>
                        <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Testing  - Overview of Test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Approach (2 of 2)</a:t>
                      </a:r>
                      <a:endPar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03242">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What is done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Who is involved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When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Method (How)</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Mitigation (why)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Env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1492238">
                <a:tc rowSpan="5">
                  <a:txBody>
                    <a:bodyPr/>
                    <a:lstStyle/>
                    <a:p>
                      <a:pPr algn="ctr" fontAlgn="ct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Functional Testing</a:t>
                      </a: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
                      </a:r>
                      <a:b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b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a:t>
                      </a:r>
                      <a:r>
                        <a:rPr lang="en-GB" sz="10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Ulster</a:t>
                      </a:r>
                    </a:p>
                    <a:p>
                      <a:pPr algn="ctr" fontAlgn="ct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BDD Creation</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for GUI Step definitions</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ODM testing and targeted regression</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Exploratory Testing</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Data mining</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Integration tests early where possible</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SME Functional</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Tester</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Data Team</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just"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BDD Creation once Jira has been baselined</a:t>
                      </a:r>
                    </a:p>
                    <a:p>
                      <a:pPr algn="just"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Pieces of integrated UI and </a:t>
                      </a:r>
                    </a:p>
                    <a:p>
                      <a:pPr algn="just" fontAlgn="ct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Microservices</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delivered</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for limited in sprint testing</a:t>
                      </a:r>
                    </a:p>
                    <a:p>
                      <a:pPr algn="just"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GUI development once developer has built screen</a:t>
                      </a:r>
                    </a:p>
                    <a:p>
                      <a:pPr algn="just"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ODM once RID has been developed</a:t>
                      </a:r>
                    </a:p>
                    <a:p>
                      <a:pPr algn="just"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Data mining once sources are available</a:t>
                      </a:r>
                    </a:p>
                    <a:p>
                      <a:pPr algn="just"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BDD- gherkin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plug in</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GUI Automation- Selenium web driver</a:t>
                      </a:r>
                    </a:p>
                    <a:p>
                      <a:pPr algn="ctr" fontAlgn="ct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Intellij</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Java Development</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Harness ODM Development</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Early preparation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and testing to identify bugs early 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Dev/QA/Local</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743482">
                <a:tc vMerge="1">
                  <a:txBody>
                    <a:bodyPr/>
                    <a:lstStyle/>
                    <a:p>
                      <a:endParaRPr lang="en-GB"/>
                    </a:p>
                  </a:txBody>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Release</a:t>
                      </a:r>
                      <a:r>
                        <a:rPr lang="en-GB" sz="700" b="1"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Regression Testing</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End of sprint testing</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Walkthrough's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Product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Owners</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End of sprint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a:t>
                      </a:r>
                    </a:p>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Exploratory</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Business</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Users access to QA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Requirement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issues caught early</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Bugs identified early</a:t>
                      </a:r>
                    </a:p>
                    <a:p>
                      <a:pPr algn="ctr" fontAlgn="ct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User expectations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gauged early</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658553">
                <a:tc vMerge="1">
                  <a:txBody>
                    <a:bodyPr/>
                    <a:lstStyle/>
                    <a:p>
                      <a:endParaRPr lang="en-GB"/>
                    </a:p>
                  </a:txBody>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Production Regression Testing</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Run Tier 3</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and 4 production regression pack</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team</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Towards</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end of development and also during final regression phase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pack executed</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Ensure</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Ulster changes have not impacted shared services used by Lombard and RBS/NW Digital</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 + NFT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694280">
                <a:tc vMerge="1">
                  <a:txBody>
                    <a:bodyPr/>
                    <a:lstStyle/>
                    <a:p>
                      <a:endParaRPr lang="en-GB"/>
                    </a:p>
                  </a:txBody>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UAT</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Stakeholders</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expectations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met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Ulster business users from: Product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Owners </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day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UAT Access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User expectations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not met.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Legal and business issues picked up late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272960">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Testing </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Regression Testing of all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systems maximising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the use of automated packs</a:t>
                      </a: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ODM Regression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testing</a:t>
                      </a:r>
                    </a:p>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Full integration test with </a:t>
                      </a:r>
                      <a:r>
                        <a:rPr lang="en-GB" sz="700" b="0" i="0" u="none" strike="noStrike" baseline="0"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SalesForce</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including </a:t>
                      </a:r>
                      <a:r>
                        <a:rPr lang="en-GB" sz="700" b="0" i="0" u="none" strike="noStrike" baseline="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Autosys</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expiring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incomplete applications</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Tester</a:t>
                      </a:r>
                    </a:p>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SME</a:t>
                      </a:r>
                      <a:r>
                        <a:rPr lang="en-GB" sz="700" b="0" i="0" u="none" strike="noStrike" baseline="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Exploratory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testing</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Once E2E journey works with full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integration. End of Sprint</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Automation Suite</a:t>
                      </a:r>
                    </a:p>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Manual exploratory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testing</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Regression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to ensure no impact  to other journeys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r>
                        <a:rPr lang="en-GB" sz="700" b="0" i="0" u="none" strike="noStrike" dirty="0" err="1"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Title 1"/>
          <p:cNvSpPr txBox="1">
            <a:spLocks/>
          </p:cNvSpPr>
          <p:nvPr/>
        </p:nvSpPr>
        <p:spPr bwMode="auto">
          <a:xfrm>
            <a:off x="250827" y="1317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kern="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Ulster – Functional Test Strategy ( 2 of 2) </a:t>
            </a:r>
            <a:endParaRPr lang="en-GB" sz="2400" b="1" kern="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7326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5616" y="836712"/>
            <a:ext cx="6480720" cy="5256584"/>
          </a:xfrm>
        </p:spPr>
        <p:txBody>
          <a:bodyPr>
            <a:normAutofit/>
          </a:bodyPr>
          <a:lstStyle/>
          <a:p>
            <a:pPr algn="l"/>
            <a:endParaRPr lang="en-GB" sz="1000" dirty="0" smtClean="0"/>
          </a:p>
          <a:p>
            <a:pPr algn="l"/>
            <a:endParaRPr lang="en-GB" sz="1000" dirty="0"/>
          </a:p>
          <a:p>
            <a:pPr algn="l"/>
            <a:endParaRPr lang="en-GB" sz="1000" dirty="0" smtClean="0"/>
          </a:p>
          <a:p>
            <a:pPr algn="l"/>
            <a:endParaRPr lang="en-GB" sz="1000" dirty="0" smtClean="0"/>
          </a:p>
          <a:p>
            <a:pPr algn="l"/>
            <a:endParaRPr lang="en-GB" sz="1000" dirty="0" smtClean="0"/>
          </a:p>
        </p:txBody>
      </p:sp>
      <p:graphicFrame>
        <p:nvGraphicFramePr>
          <p:cNvPr id="9" name="Table 8"/>
          <p:cNvGraphicFramePr>
            <a:graphicFrameLocks noGrp="1"/>
          </p:cNvGraphicFramePr>
          <p:nvPr>
            <p:extLst>
              <p:ext uri="{D42A27DB-BD31-4B8C-83A1-F6EECF244321}">
                <p14:modId xmlns:p14="http://schemas.microsoft.com/office/powerpoint/2010/main" val="1837762644"/>
              </p:ext>
            </p:extLst>
          </p:nvPr>
        </p:nvGraphicFramePr>
        <p:xfrm>
          <a:off x="259905" y="904877"/>
          <a:ext cx="8522147" cy="5495778"/>
        </p:xfrm>
        <a:graphic>
          <a:graphicData uri="http://schemas.openxmlformats.org/drawingml/2006/table">
            <a:tbl>
              <a:tblPr/>
              <a:tblGrid>
                <a:gridCol w="910325"/>
                <a:gridCol w="848457"/>
                <a:gridCol w="945680"/>
                <a:gridCol w="919161"/>
                <a:gridCol w="1210822"/>
                <a:gridCol w="1369907"/>
                <a:gridCol w="1372115"/>
                <a:gridCol w="945680"/>
              </a:tblGrid>
              <a:tr h="271904">
                <a:tc gridSpan="8">
                  <a:txBody>
                    <a:bodyPr/>
                    <a:lstStyle/>
                    <a:p>
                      <a:pPr algn="ctr" fontAlgn="ct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Ulster Non </a:t>
                      </a:r>
                      <a:r>
                        <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Functional Testing  - Overview of Test Approach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(1 of 2)</a:t>
                      </a:r>
                      <a:endPar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21770">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What is done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Who is involved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When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Method (How)</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Mitigation (why)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Env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652571">
                <a:tc rowSpan="3">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Penetration </a:t>
                      </a: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Testing</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Primary Pen Test </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cycle 1)</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After 80% development complete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Run 3rd party tool set against code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Prevent simple security non-conformances entering QA = pen testers can focus on bigger issues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48599">
                <a:tc vMerge="1">
                  <a:txBody>
                    <a:bodyPr/>
                    <a:lstStyle/>
                    <a:p>
                      <a:endParaRPr lang="en-GB"/>
                    </a:p>
                  </a:txBody>
                  <a:tcPr/>
                </a:tc>
                <a:tc>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gridSpan="6">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Contingency should Pen Testing not be completed during sprint phase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89428">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Final Pen Test </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cycle 2)</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Same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 as </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Cycle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Code freeze + </a:t>
                      </a: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any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fixes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from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Cycle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developed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3rd party tool set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Prevention of going live with major security flaws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4216">
                <a:tc rowSpan="2">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Operational Acceptance Testing (OAT</a:t>
                      </a: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a:t>
                      </a:r>
                    </a:p>
                    <a:p>
                      <a:pPr algn="ctr" fontAlgn="ctr"/>
                      <a:endParaRPr lang="en-GB" sz="1000" b="1" i="1" u="none" strike="noStrike" dirty="0" smtClean="0">
                        <a:solidFill>
                          <a:srgbClr val="FFFF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a:txBody>
                    <a:bodyPr/>
                    <a:lstStyle/>
                    <a:p>
                      <a:pPr algn="ctr"/>
                      <a:r>
                        <a:rPr lang="en-GB" sz="1100" b="1" i="0" u="none" strike="noStrike" kern="120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De-scoped</a:t>
                      </a:r>
                      <a:endParaRPr lang="en-GB"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651634">
                <a:tc vMerge="1">
                  <a:txBody>
                    <a:bodyPr/>
                    <a:lstStyle/>
                    <a:p>
                      <a:endParaRPr lang="en-GB"/>
                    </a:p>
                  </a:txBody>
                  <a:tcPr/>
                </a:tc>
                <a:tc vMerge="1">
                  <a:txBody>
                    <a:bodyPr/>
                    <a:lstStyle/>
                    <a:p>
                      <a:endParaRPr lang="en-GB" dirty="0"/>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5">
                  <a:txBody>
                    <a:bodyPr/>
                    <a:lstStyle/>
                    <a:p>
                      <a:pPr algn="ctr" fontAlgn="ctr"/>
                      <a:r>
                        <a:rPr lang="en-GB" sz="700" b="1" i="0" u="none" strike="noStrike" dirty="0" smtClean="0">
                          <a:solidFill>
                            <a:srgbClr val="002060"/>
                          </a:solidFill>
                          <a:effectLst/>
                          <a:latin typeface="Segoe UI" panose="020B0502040204020203" pitchFamily="34" charset="0"/>
                          <a:ea typeface="Segoe UI" panose="020B0502040204020203" pitchFamily="34" charset="0"/>
                          <a:cs typeface="Segoe UI" panose="020B0502040204020203" pitchFamily="34" charset="0"/>
                        </a:rPr>
                        <a:t>OAT</a:t>
                      </a:r>
                      <a:endParaRPr lang="en-GB" sz="7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326286">
                <a:tc rowSpan="4">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Accessibility </a:t>
                      </a: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Testing</a:t>
                      </a:r>
                    </a:p>
                    <a:p>
                      <a:pPr algn="ctr" fontAlgn="ct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rowSpan="2">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 of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AXE</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Dev Team</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Prior to deployment into QA env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Run tool against code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rowSpan="3">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Show adherence to the Group’s Accessibility requirements</a:t>
                      </a:r>
                      <a:b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b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Standards and Inclusion Policy.  </a:t>
                      </a:r>
                      <a:b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br>
                      <a:endPar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89428">
                <a:tc vMerge="1">
                  <a:txBody>
                    <a:bodyPr/>
                    <a:lstStyle/>
                    <a:p>
                      <a:endParaRPr lang="en-GB"/>
                    </a:p>
                  </a:txBody>
                  <a:tcPr/>
                </a:tc>
                <a:tc vMerge="1">
                  <a:txBody>
                    <a:bodyPr/>
                    <a:lstStyle/>
                    <a:p>
                      <a:endParaRPr lang="en-GB"/>
                    </a:p>
                  </a:txBody>
                  <a:tcPr/>
                </a:tc>
                <a:tc>
                  <a:txBody>
                    <a:bodyPr/>
                    <a:lstStyle/>
                    <a:p>
                      <a:pPr algn="ctr" fontAlgn="ctr"/>
                      <a:r>
                        <a:rPr lang="en-GB" sz="7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Blaizie</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to conduct initial formal accessibility test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 (</a:t>
                      </a:r>
                      <a:r>
                        <a:rPr lang="en-GB" sz="7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Blazie</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Approx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 through development sprints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3rd party tool set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vMerge="1">
                  <a:txBody>
                    <a:bodyPr/>
                    <a:lstStyle/>
                    <a:p>
                      <a:endParaRPr lang="en-GB"/>
                    </a:p>
                  </a:txBody>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89428">
                <a:tc vMerge="1">
                  <a:txBody>
                    <a:bodyPr/>
                    <a:lstStyle/>
                    <a:p>
                      <a:endParaRPr lang="en-GB"/>
                    </a:p>
                  </a:txBody>
                  <a:tcPr/>
                </a:tc>
                <a:tc>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Blaizie to conduct final formal accessibility test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External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testers (</a:t>
                      </a:r>
                      <a:r>
                        <a:rPr lang="en-GB" sz="7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Blazie</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After UI development code freeze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3rd party tool set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vMerge="1">
                  <a:txBody>
                    <a:bodyPr/>
                    <a:lstStyle/>
                    <a:p>
                      <a:endParaRPr lang="en-GB"/>
                    </a:p>
                  </a:txBody>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QA</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88435">
                <a:tc vMerge="1">
                  <a:txBody>
                    <a:bodyPr/>
                    <a:lstStyle/>
                    <a:p>
                      <a:endParaRPr lang="en-GB"/>
                    </a:p>
                  </a:txBody>
                  <a:tcPr/>
                </a:tc>
                <a:tc>
                  <a:txBody>
                    <a:bodyPr/>
                    <a:lstStyle/>
                    <a:p>
                      <a:pPr algn="ctr" fontAlgn="ctr"/>
                      <a:r>
                        <a:rPr lang="en-GB" sz="7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4216">
                <a:tc rowSpan="3">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Usability </a:t>
                      </a: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Testing</a:t>
                      </a:r>
                    </a:p>
                    <a:p>
                      <a:pPr algn="ctr" fontAlgn="ct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i="0" u="none" strike="noStrike" kern="120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De-scoped</a:t>
                      </a:r>
                    </a:p>
                    <a:p>
                      <a:endParaRPr lang="en-GB" dirty="0"/>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489428">
                <a:tc vMerge="1">
                  <a:txBody>
                    <a:bodyPr/>
                    <a:lstStyle/>
                    <a:p>
                      <a:endParaRPr lang="en-GB"/>
                    </a:p>
                  </a:txBody>
                  <a:tcPr/>
                </a:tc>
                <a:tc vMerge="1">
                  <a:txBody>
                    <a:bodyPr/>
                    <a:lstStyle/>
                    <a:p>
                      <a:endParaRPr lang="en-GB" dirty="0"/>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Final formal Usability Test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UX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consultant &amp; Sample Users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Beginning of 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UX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Consultant led sessions with Sample Users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Mitigates business having difficulty using the application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UX </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Lab &amp; QA</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388435">
                <a:tc vMerge="1">
                  <a:txBody>
                    <a:bodyPr/>
                    <a:lstStyle/>
                    <a:p>
                      <a:endParaRPr lang="en-GB"/>
                    </a:p>
                  </a:txBody>
                  <a:tcPr/>
                </a:tc>
                <a:tc vMerge="1">
                  <a:txBody>
                    <a:bodyPr/>
                    <a:lstStyle/>
                    <a:p>
                      <a:endParaRPr lang="en-GB" dirty="0"/>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bl>
          </a:graphicData>
        </a:graphic>
      </p:graphicFrame>
      <p:sp>
        <p:nvSpPr>
          <p:cNvPr id="4" name="Title 1"/>
          <p:cNvSpPr txBox="1">
            <a:spLocks/>
          </p:cNvSpPr>
          <p:nvPr/>
        </p:nvSpPr>
        <p:spPr bwMode="auto">
          <a:xfrm>
            <a:off x="250827" y="1317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kern="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Ulster – Non Functional Test Strategy ( 1 of 2) </a:t>
            </a:r>
            <a:endParaRPr lang="en-GB" sz="2400" b="1" kern="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0069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Contents</a:t>
            </a:r>
          </a:p>
        </p:txBody>
      </p:sp>
      <p:sp>
        <p:nvSpPr>
          <p:cNvPr id="7" name="Content Placeholder 6"/>
          <p:cNvSpPr>
            <a:spLocks noGrp="1"/>
          </p:cNvSpPr>
          <p:nvPr>
            <p:ph sz="half" idx="1"/>
          </p:nvPr>
        </p:nvSpPr>
        <p:spPr>
          <a:xfrm>
            <a:off x="534852" y="1138056"/>
            <a:ext cx="3973350" cy="4679508"/>
          </a:xfrm>
        </p:spPr>
        <p:txBody>
          <a:bodyPr/>
          <a:lstStyle/>
          <a:p>
            <a:pPr marL="0" indent="0">
              <a:buSzPct val="100000"/>
              <a:buNone/>
            </a:pPr>
            <a:r>
              <a:rPr lang="en-GB" sz="1000" b="1" u="sng" dirty="0">
                <a:solidFill>
                  <a:srgbClr val="002060"/>
                </a:solidFill>
                <a:latin typeface="Segoe UI" panose="020B0502040204020203" pitchFamily="34" charset="0"/>
                <a:ea typeface="Segoe UI" panose="020B0502040204020203" pitchFamily="34" charset="0"/>
                <a:cs typeface="Segoe UI" panose="020B0502040204020203" pitchFamily="34" charset="0"/>
              </a:rPr>
              <a:t>1.0 Testing High Level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(From Slide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3)</a:t>
            </a: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Document Contextual Overview</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Team Structure</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Scrum Test Approach</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Roles &amp; Responsibilities</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 Accountabilities </a:t>
            </a:r>
            <a:endPar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endParaRPr>
          </a:p>
          <a:p>
            <a:pPr lvl="1">
              <a:buFont typeface="Arial" panose="020B0604020202020204" pitchFamily="34" charset="0"/>
              <a:buChar char="•"/>
            </a:pP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1000" b="1" u="sng" dirty="0">
                <a:solidFill>
                  <a:srgbClr val="002060"/>
                </a:solidFill>
                <a:latin typeface="Segoe UI" panose="020B0502040204020203" pitchFamily="34" charset="0"/>
                <a:ea typeface="Segoe UI" panose="020B0502040204020203" pitchFamily="34" charset="0"/>
                <a:cs typeface="Segoe UI" panose="020B0502040204020203" pitchFamily="34" charset="0"/>
              </a:rPr>
              <a:t>2.0 UBR1 Risk </a:t>
            </a:r>
            <a:r>
              <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Views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From Slide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11)</a:t>
            </a: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171450" indent="-171450">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Platform Introduction</a:t>
            </a:r>
            <a:endPar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endParaRPr>
          </a:p>
          <a:p>
            <a:pPr marL="171450" indent="-171450">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Operational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Risks to be Mitigated</a:t>
            </a:r>
          </a:p>
          <a:p>
            <a:pPr marL="171450" indent="-171450">
              <a:spcBef>
                <a:spcPct val="20000"/>
              </a:spcBef>
              <a:buClr>
                <a:srgbClr val="8599A8"/>
              </a:buClr>
              <a:buSzPct val="100000"/>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Changes driving risk levels </a:t>
            </a:r>
          </a:p>
          <a:p>
            <a:pPr marL="171450" indent="-171450">
              <a:spcBef>
                <a:spcPct val="20000"/>
              </a:spcBef>
              <a:buClr>
                <a:srgbClr val="8599A8"/>
              </a:buClr>
              <a:buSzPct val="100000"/>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 Approach to mitigate risks</a:t>
            </a:r>
          </a:p>
          <a:p>
            <a:pPr marL="171450" indent="-171450">
              <a:spcBef>
                <a:spcPct val="20000"/>
              </a:spcBef>
              <a:buClr>
                <a:srgbClr val="8599A8"/>
              </a:buClr>
              <a:buSzPct val="100000"/>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Mitigation success </a:t>
            </a: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indicators</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 Strategy – High Level</a:t>
            </a:r>
          </a:p>
          <a:p>
            <a:pPr lvl="1">
              <a:buFont typeface="Arial" panose="020B0604020202020204" pitchFamily="34" charset="0"/>
              <a:buChar char="•"/>
            </a:pP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 </a:t>
            </a: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Environment</a:t>
            </a:r>
          </a:p>
          <a:p>
            <a:pPr lvl="1">
              <a:buFont typeface="Arial" panose="020B0604020202020204" pitchFamily="34" charset="0"/>
              <a:buChar char="•"/>
            </a:pP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ct val="20000"/>
              </a:spcBef>
              <a:buClr>
                <a:srgbClr val="8599A8"/>
              </a:buClr>
              <a:buSzPct val="100000"/>
            </a:pPr>
            <a:r>
              <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3.0 The </a:t>
            </a:r>
            <a:r>
              <a:rPr lang="en-GB" sz="1000" b="1" u="sng" dirty="0">
                <a:solidFill>
                  <a:srgbClr val="002060"/>
                </a:solidFill>
                <a:latin typeface="Segoe UI" panose="020B0502040204020203" pitchFamily="34" charset="0"/>
                <a:ea typeface="Segoe UI" panose="020B0502040204020203" pitchFamily="34" charset="0"/>
                <a:cs typeface="Segoe UI" panose="020B0502040204020203" pitchFamily="34" charset="0"/>
              </a:rPr>
              <a:t>wordy stuff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(From Slide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28)</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Testing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Governance </a:t>
            </a:r>
            <a:endPar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endParaRP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Risk Management</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Quality Standards</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Release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&amp; Story Standards </a:t>
            </a:r>
            <a:endPar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endParaRP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Tools Overview</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Data Process</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Defect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Management Process</a:t>
            </a:r>
          </a:p>
          <a:p>
            <a:pPr marL="0" indent="0">
              <a:buNone/>
            </a:pPr>
            <a:endParaRPr lang="en-GB" sz="11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endParaRPr lang="en-GB" dirty="0" smtClean="0"/>
          </a:p>
          <a:p>
            <a:endParaRPr lang="en-GB" dirty="0"/>
          </a:p>
        </p:txBody>
      </p:sp>
      <p:sp>
        <p:nvSpPr>
          <p:cNvPr id="8" name="Content Placeholder 7"/>
          <p:cNvSpPr>
            <a:spLocks noGrp="1"/>
          </p:cNvSpPr>
          <p:nvPr>
            <p:ph sz="half" idx="2"/>
          </p:nvPr>
        </p:nvSpPr>
        <p:spPr>
          <a:xfrm>
            <a:off x="4638519" y="938031"/>
            <a:ext cx="3973350" cy="4679508"/>
          </a:xfrm>
        </p:spPr>
        <p:txBody>
          <a:bodyPr/>
          <a:lstStyle/>
          <a:p>
            <a:pPr>
              <a:spcBef>
                <a:spcPct val="20000"/>
              </a:spcBef>
              <a:buClr>
                <a:srgbClr val="8599A8"/>
              </a:buClr>
              <a:buSzPct val="100000"/>
            </a:pPr>
            <a:endParaRPr lang="en-GB" sz="1000"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r>
              <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4.0 </a:t>
            </a:r>
            <a:r>
              <a:rPr lang="en-GB" sz="1000" b="1" u="sng" dirty="0">
                <a:solidFill>
                  <a:srgbClr val="002060"/>
                </a:solidFill>
                <a:latin typeface="Segoe UI" panose="020B0502040204020203" pitchFamily="34" charset="0"/>
                <a:ea typeface="Segoe UI" panose="020B0502040204020203" pitchFamily="34" charset="0"/>
                <a:cs typeface="Segoe UI" panose="020B0502040204020203" pitchFamily="34" charset="0"/>
              </a:rPr>
              <a:t>Functional </a:t>
            </a:r>
            <a:r>
              <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Testing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From Slide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36) </a:t>
            </a:r>
          </a:p>
          <a:p>
            <a:pPr>
              <a:buFont typeface="Arial" panose="020B0604020202020204" pitchFamily="34" charset="0"/>
              <a:buChar char="•"/>
            </a:pPr>
            <a:r>
              <a:rPr lang="en-GB" sz="10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Test </a:t>
            </a:r>
            <a:r>
              <a:rPr lang="en-GB" sz="1000" dirty="0">
                <a:solidFill>
                  <a:srgbClr val="002060"/>
                </a:solidFill>
                <a:latin typeface="Segoe UI" panose="020B0502040204020203" pitchFamily="34" charset="0"/>
                <a:ea typeface="Segoe UI" panose="020B0502040204020203" pitchFamily="34" charset="0"/>
                <a:cs typeface="Segoe UI" panose="020B0502040204020203" pitchFamily="34" charset="0"/>
              </a:rPr>
              <a:t>Approach</a:t>
            </a:r>
          </a:p>
          <a:p>
            <a:pPr marL="342900" indent="-342900">
              <a:spcBef>
                <a:spcPct val="20000"/>
              </a:spcBef>
              <a:buClr>
                <a:srgbClr val="8599A8"/>
              </a:buClr>
              <a:buSzPct val="100000"/>
              <a:buFont typeface="Arial" panose="020B0604020202020204" pitchFamily="34" charset="0"/>
              <a:buChar char="•"/>
            </a:pPr>
            <a:r>
              <a:rPr lang="en-GB" sz="1000" dirty="0">
                <a:solidFill>
                  <a:srgbClr val="002060"/>
                </a:solidFill>
                <a:latin typeface="Segoe UI" panose="020B0502040204020203" pitchFamily="34" charset="0"/>
                <a:ea typeface="Segoe UI" panose="020B0502040204020203" pitchFamily="34" charset="0"/>
                <a:cs typeface="Segoe UI" panose="020B0502040204020203" pitchFamily="34" charset="0"/>
              </a:rPr>
              <a:t>Functional Automation Testing </a:t>
            </a:r>
          </a:p>
          <a:p>
            <a:pPr marL="342900" indent="-342900">
              <a:spcBef>
                <a:spcPct val="20000"/>
              </a:spcBef>
              <a:buClr>
                <a:srgbClr val="8599A8"/>
              </a:buClr>
              <a:buSzPct val="100000"/>
              <a:buFont typeface="Arial" panose="020B0604020202020204" pitchFamily="34" charset="0"/>
              <a:buChar char="•"/>
            </a:pPr>
            <a:r>
              <a:rPr lang="en-GB" sz="1000" dirty="0">
                <a:solidFill>
                  <a:srgbClr val="002060"/>
                </a:solidFill>
                <a:latin typeface="Segoe UI" panose="020B0502040204020203" pitchFamily="34" charset="0"/>
                <a:ea typeface="Segoe UI" panose="020B0502040204020203" pitchFamily="34" charset="0"/>
                <a:cs typeface="Segoe UI" panose="020B0502040204020203" pitchFamily="34" charset="0"/>
              </a:rPr>
              <a:t>E2E Testing – Integrations </a:t>
            </a:r>
          </a:p>
          <a:p>
            <a:pPr marL="342900" indent="-342900">
              <a:spcBef>
                <a:spcPct val="20000"/>
              </a:spcBef>
              <a:buClr>
                <a:srgbClr val="8599A8"/>
              </a:buClr>
              <a:buSzPct val="100000"/>
              <a:buFont typeface="Arial" panose="020B0604020202020204" pitchFamily="34" charset="0"/>
              <a:buChar char="•"/>
            </a:pPr>
            <a:r>
              <a:rPr lang="en-GB" sz="1000" dirty="0">
                <a:solidFill>
                  <a:srgbClr val="002060"/>
                </a:solidFill>
                <a:latin typeface="Segoe UI" panose="020B0502040204020203" pitchFamily="34" charset="0"/>
                <a:ea typeface="Segoe UI" panose="020B0502040204020203" pitchFamily="34" charset="0"/>
                <a:cs typeface="Segoe UI" panose="020B0502040204020203" pitchFamily="34" charset="0"/>
              </a:rPr>
              <a:t>Regression </a:t>
            </a:r>
            <a:r>
              <a:rPr lang="en-GB" sz="100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Testing</a:t>
            </a:r>
          </a:p>
          <a:p>
            <a:pPr marL="342900" indent="-342900">
              <a:spcBef>
                <a:spcPct val="20000"/>
              </a:spcBef>
              <a:buClr>
                <a:srgbClr val="8599A8"/>
              </a:buClr>
              <a:buSzPct val="100000"/>
              <a:buFont typeface="Arial" panose="020B0604020202020204" pitchFamily="34" charset="0"/>
              <a:buChar char="•"/>
            </a:pPr>
            <a:endPar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a:spcBef>
                <a:spcPct val="20000"/>
              </a:spcBef>
              <a:buClr>
                <a:srgbClr val="8599A8"/>
              </a:buClr>
              <a:buSzPct val="100000"/>
            </a:pPr>
            <a:r>
              <a:rPr lang="en-GB" sz="1000" b="1" u="sng"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5.0 Non Functional Testing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(From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Slide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43)</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Summary</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Performance Testing </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OAT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Testing </a:t>
            </a:r>
            <a:endPar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endParaRP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Security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&amp; Pen </a:t>
            </a: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Testing</a:t>
            </a:r>
          </a:p>
          <a:p>
            <a:pPr>
              <a:spcBef>
                <a:spcPct val="20000"/>
              </a:spcBef>
              <a:buClr>
                <a:srgbClr val="8599A8"/>
              </a:buClr>
              <a:buSzPct val="100000"/>
              <a:buFont typeface="Arial" panose="020B0604020202020204" pitchFamily="34" charset="0"/>
              <a:buChar char="•"/>
            </a:pPr>
            <a:r>
              <a:rPr lang="en-GB" sz="1000" dirty="0" smtClean="0">
                <a:solidFill>
                  <a:srgbClr val="003366"/>
                </a:solidFill>
                <a:latin typeface="Segoe UI" panose="020B0502040204020203" pitchFamily="34" charset="0"/>
                <a:ea typeface="Segoe UI" panose="020B0502040204020203" pitchFamily="34" charset="0"/>
                <a:cs typeface="Segoe UI" panose="020B0502040204020203" pitchFamily="34" charset="0"/>
              </a:rPr>
              <a:t>Accessibility </a:t>
            </a:r>
            <a:r>
              <a:rPr lang="en-GB" sz="1000" dirty="0">
                <a:solidFill>
                  <a:srgbClr val="003366"/>
                </a:solidFill>
                <a:latin typeface="Segoe UI" panose="020B0502040204020203" pitchFamily="34" charset="0"/>
                <a:ea typeface="Segoe UI" panose="020B0502040204020203" pitchFamily="34" charset="0"/>
                <a:cs typeface="Segoe UI" panose="020B0502040204020203" pitchFamily="34" charset="0"/>
              </a:rPr>
              <a:t>Testing</a:t>
            </a:r>
          </a:p>
          <a:p>
            <a:endParaRPr lang="en-GB" dirty="0"/>
          </a:p>
        </p:txBody>
      </p:sp>
      <p:sp>
        <p:nvSpPr>
          <p:cNvPr id="5" name="Slide Number Placeholder 4"/>
          <p:cNvSpPr>
            <a:spLocks noGrp="1"/>
          </p:cNvSpPr>
          <p:nvPr>
            <p:ph type="sldNum" sz="quarter" idx="10"/>
          </p:nvPr>
        </p:nvSpPr>
        <p:spPr/>
        <p:txBody>
          <a:bodyPr/>
          <a:lstStyle/>
          <a:p>
            <a:pPr>
              <a:defRPr/>
            </a:pPr>
            <a:fld id="{093E40A2-9A02-48E9-A438-2CCDC6D7CB08}" type="slidenum">
              <a:rPr lang="en-GB" smtClean="0"/>
              <a:pPr>
                <a:defRPr/>
              </a:pPr>
              <a:t>2</a:t>
            </a:fld>
            <a:endParaRPr lang="en-GB"/>
          </a:p>
        </p:txBody>
      </p:sp>
      <p:sp>
        <p:nvSpPr>
          <p:cNvPr id="4" name="Date Placeholder 3"/>
          <p:cNvSpPr>
            <a:spLocks noGrp="1"/>
          </p:cNvSpPr>
          <p:nvPr>
            <p:ph type="dt" sz="half" idx="4294967295"/>
          </p:nvPr>
        </p:nvSpPr>
        <p:spPr>
          <a:xfrm>
            <a:off x="8461375" y="6597650"/>
            <a:ext cx="682625" cy="207963"/>
          </a:xfrm>
          <a:prstGeom prst="rect">
            <a:avLst/>
          </a:prstGeom>
        </p:spPr>
        <p:txBody>
          <a:bodyPr/>
          <a:lstStyle/>
          <a:p>
            <a:pPr>
              <a:defRPr/>
            </a:pPr>
            <a:fld id="{1032F848-1E47-445B-A035-94C32E55F4BA}" type="datetime5">
              <a:rPr lang="en-US" smtClean="0"/>
              <a:t>19-Aug-19</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445" y="4541658"/>
            <a:ext cx="5565155" cy="122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291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899021253"/>
              </p:ext>
            </p:extLst>
          </p:nvPr>
        </p:nvGraphicFramePr>
        <p:xfrm>
          <a:off x="250379" y="914397"/>
          <a:ext cx="8522147" cy="5486402"/>
        </p:xfrm>
        <a:graphic>
          <a:graphicData uri="http://schemas.openxmlformats.org/drawingml/2006/table">
            <a:tbl>
              <a:tblPr/>
              <a:tblGrid>
                <a:gridCol w="910325"/>
                <a:gridCol w="848456"/>
                <a:gridCol w="945680"/>
                <a:gridCol w="919161"/>
                <a:gridCol w="1210822"/>
                <a:gridCol w="1369907"/>
                <a:gridCol w="1372116"/>
                <a:gridCol w="945680"/>
              </a:tblGrid>
              <a:tr h="328019">
                <a:tc gridSpan="8">
                  <a:txBody>
                    <a:bodyPr/>
                    <a:lstStyle/>
                    <a:p>
                      <a:pPr algn="ctr" fontAlgn="ct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Ulster Non </a:t>
                      </a:r>
                      <a:r>
                        <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Functional Testing  - Overview of Test Approach </a:t>
                      </a:r>
                      <a:r>
                        <a:rPr lang="en-GB" sz="12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(2 of 2)</a:t>
                      </a:r>
                      <a:endParaRPr lang="en-GB" sz="12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14134">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Phase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What is done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Who is involved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When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Method (How)</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Risk Mitigation (why)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Env</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787249">
                <a:tc rowSpan="3">
                  <a:txBody>
                    <a:bodyPr/>
                    <a:lstStyle/>
                    <a:p>
                      <a:pPr algn="ctr" fontAlgn="ctr"/>
                      <a: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t>Performance Testing </a:t>
                      </a:r>
                      <a:br>
                        <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rPr>
                      </a:b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a:t>
                      </a:r>
                      <a:r>
                        <a:rPr lang="en-GB" sz="10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Ulster</a:t>
                      </a:r>
                    </a:p>
                    <a:p>
                      <a:pPr algn="ctr" fontAlgn="ct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Sprint</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Component Performance Testing of Digital Microservices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Performance Testers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After completed Micro Services have been delivered to QA</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Use of Performance Test Tool using dummy data and env stubbed as required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Identifying </a:t>
                      </a:r>
                      <a:r>
                        <a:rPr lang="en-GB" sz="7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fundemental</a:t>
                      </a: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design flaws impacting performance early enough </a:t>
                      </a: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 </a:t>
                      </a: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 (could use QA if not available)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984061">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E2E Performance Cycle on developed application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Performance Testers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Once E2E journey works with full integration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 of Performance Test Tool using live data and in unstubbed env with predicted peak user volume over 1 hour</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Application response times are within SLA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787249">
                <a:tc vMerge="1">
                  <a:txBody>
                    <a:bodyPr/>
                    <a:lstStyle/>
                    <a:p>
                      <a:endParaRPr lang="en-GB"/>
                    </a:p>
                  </a:txBody>
                  <a:tcPr/>
                </a:tc>
                <a:tc>
                  <a:txBody>
                    <a:bodyPr/>
                    <a:lstStyle/>
                    <a:p>
                      <a:pPr algn="ctr" fontAlgn="ctr"/>
                      <a:r>
                        <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Soak</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Performance Testers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After successful Performance Test 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Using Performance Test Tool running peak volumes over an 8 hour period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 identify degradation in performance over the course of a working day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811192">
                <a:tc rowSpan="3">
                  <a:txBody>
                    <a:bodyPr/>
                    <a:lstStyle/>
                    <a:p>
                      <a:pPr algn="ctr" fontAlgn="ctr"/>
                      <a:r>
                        <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Performance Testing – Ulster</a:t>
                      </a:r>
                      <a:r>
                        <a:rPr lang="en-GB" sz="10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 </a:t>
                      </a:r>
                      <a:r>
                        <a:rPr lang="en-GB" sz="1000" b="1" i="0" u="none" strike="noStrike" baseline="0"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rPr>
                        <a:t>Application</a:t>
                      </a: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en-GB" sz="1000" b="1" i="0" u="none" strike="noStrike" dirty="0" smtClean="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Sprin</a:t>
                      </a:r>
                      <a:r>
                        <a:rPr lang="en-GB" sz="700" b="1"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 </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Component</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Performance Testing of Ulster</a:t>
                      </a: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Team / Business Stakeholders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In</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parallel with Sprint Testing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Completion of full Business</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Risk Profile document capturing change risk levels, test approach to mitigate and mitigation success indicators.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To</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assess if the introduction of the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Ulster Digital related </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changes risks any degradation in the existing Ulster a</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pplication performance when compared</a:t>
                      </a: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 to current </a:t>
                      </a: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SLA </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N/A</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r h="787249">
                <a:tc vMerge="1">
                  <a:txBody>
                    <a:bodyPr/>
                    <a:lstStyle/>
                    <a:p>
                      <a:pPr algn="ctr" fontAlgn="ctr"/>
                      <a:endParaRPr lang="en-GB" sz="700" b="0" i="0" u="none" strike="noStrike" dirty="0">
                        <a:solidFill>
                          <a:srgbClr val="FFFFFF"/>
                        </a:solidFill>
                        <a:effectLst/>
                        <a:latin typeface="Calibri"/>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baseline="0"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E2E Performance Cycle of Ulster Application</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Performance Testers</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Once E2E journey works with full integration</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Use of Performance Test Tool using live data and in unstubbed env with predicted peak user volume over 1 hour</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Application response times are within SLA </a:t>
                      </a:r>
                    </a:p>
                    <a:p>
                      <a:pPr algn="ctr" fontAlgn="ct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r h="787249">
                <a:tc vMerge="1">
                  <a:txBody>
                    <a:bodyPr/>
                    <a:lstStyle/>
                    <a:p>
                      <a:pPr algn="ctr" fontAlgn="ctr"/>
                      <a:endParaRPr lang="en-GB" sz="700" b="0" i="0" u="none" strike="noStrike" dirty="0">
                        <a:solidFill>
                          <a:srgbClr val="FFFFFF"/>
                        </a:solidFill>
                        <a:effectLst/>
                        <a:latin typeface="Calibri"/>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n-GB" sz="700" b="1"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Last 2 Weeks</a:t>
                      </a:r>
                      <a:endParaRPr lang="en-GB" sz="7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GB" sz="700" b="0" i="0" u="none" strike="noStrike" baseline="0" dirty="0" smtClean="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endPar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fontAlgn="ctr"/>
                      <a:r>
                        <a:rPr lang="en-GB" sz="700" b="0" i="0" u="none" strike="noStrike" dirty="0" smtClean="0">
                          <a:solidFill>
                            <a:srgbClr val="000000"/>
                          </a:solidFill>
                          <a:effectLst/>
                          <a:latin typeface="Segoe UI" panose="020B0502040204020203" pitchFamily="34" charset="0"/>
                          <a:ea typeface="Segoe UI" panose="020B0502040204020203" pitchFamily="34" charset="0"/>
                          <a:cs typeface="Segoe UI" panose="020B0502040204020203" pitchFamily="34" charset="0"/>
                        </a:rPr>
                        <a:t>Soak</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Performance Testers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After successful Performance Test Cycle </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Using Performance Test Tool running peak volumes over an 8 hour period</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 identify degradation in performance over the course of a working day</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ctr"/>
                      <a:r>
                        <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NFTe</a:t>
                      </a:r>
                    </a:p>
                  </a:txBody>
                  <a:tcPr marL="4647" marR="4647" marT="46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bl>
          </a:graphicData>
        </a:graphic>
      </p:graphicFrame>
      <p:sp>
        <p:nvSpPr>
          <p:cNvPr id="3" name="Title 1"/>
          <p:cNvSpPr txBox="1">
            <a:spLocks/>
          </p:cNvSpPr>
          <p:nvPr/>
        </p:nvSpPr>
        <p:spPr bwMode="auto">
          <a:xfrm>
            <a:off x="250827" y="1317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kern="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Ulster – Non Functional Test Strategy ( 2 of 2) </a:t>
            </a:r>
            <a:endParaRPr lang="en-GB" sz="2400" b="1" kern="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882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Regression Test-architectural view 1</a:t>
            </a:r>
          </a:p>
        </p:txBody>
      </p:sp>
      <p:sp>
        <p:nvSpPr>
          <p:cNvPr id="4" name="Date Placeholder 3"/>
          <p:cNvSpPr>
            <a:spLocks noGrp="1"/>
          </p:cNvSpPr>
          <p:nvPr>
            <p:ph type="dt" sz="half" idx="10"/>
          </p:nvPr>
        </p:nvSpPr>
        <p:spPr/>
        <p:txBody>
          <a:bodyPr/>
          <a:lstStyle/>
          <a:p>
            <a:fld id="{1032F848-1E47-445B-A035-94C32E55F4BA}" type="datetime5">
              <a:rPr lang="en-US" smtClean="0"/>
              <a:pPr/>
              <a:t>19-Aug-19</a:t>
            </a:fld>
            <a:endParaRPr lang="en-GB"/>
          </a:p>
        </p:txBody>
      </p:sp>
      <p:sp>
        <p:nvSpPr>
          <p:cNvPr id="5" name="Slide Number Placeholder 4"/>
          <p:cNvSpPr>
            <a:spLocks noGrp="1"/>
          </p:cNvSpPr>
          <p:nvPr>
            <p:ph type="sldNum" sz="quarter" idx="12"/>
          </p:nvPr>
        </p:nvSpPr>
        <p:spPr/>
        <p:txBody>
          <a:bodyPr/>
          <a:lstStyle/>
          <a:p>
            <a:fld id="{093E40A2-9A02-48E9-A438-2CCDC6D7CB08}" type="slidenum">
              <a:rPr lang="en-GB" smtClean="0"/>
              <a:pPr/>
              <a:t>21</a:t>
            </a:fld>
            <a:endParaRPr lang="en-GB"/>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1747594698"/>
              </p:ext>
            </p:extLst>
          </p:nvPr>
        </p:nvGraphicFramePr>
        <p:xfrm>
          <a:off x="200025" y="825720"/>
          <a:ext cx="8723078" cy="5615752"/>
        </p:xfrm>
        <a:graphic>
          <a:graphicData uri="http://schemas.openxmlformats.org/drawingml/2006/table">
            <a:tbl>
              <a:tblPr firstRow="1">
                <a:tableStyleId>{073A0DAA-6AF3-43AB-8588-CEC1D06C72B9}</a:tableStyleId>
              </a:tblPr>
              <a:tblGrid>
                <a:gridCol w="2905049"/>
                <a:gridCol w="3850175"/>
                <a:gridCol w="698534"/>
                <a:gridCol w="500559"/>
                <a:gridCol w="768761"/>
              </a:tblGrid>
              <a:tr h="663825">
                <a:tc>
                  <a:txBody>
                    <a:bodyPr/>
                    <a:lstStyle/>
                    <a:p>
                      <a:pPr algn="ctr" rtl="0" fontAlgn="ctr"/>
                      <a:r>
                        <a:rPr lang="en-GB" sz="800" b="1" u="none" strike="noStrike" dirty="0">
                          <a:effectLst/>
                          <a:latin typeface="Segoe UI" panose="020B0502040204020203" pitchFamily="34" charset="0"/>
                          <a:ea typeface="Segoe UI" panose="020B0502040204020203" pitchFamily="34" charset="0"/>
                          <a:cs typeface="Segoe UI" panose="020B0502040204020203" pitchFamily="34" charset="0"/>
                        </a:rPr>
                        <a:t>Layer</a:t>
                      </a:r>
                      <a:endPar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r>
                        <a:rPr lang="en-GB" sz="800" b="1" u="none" strike="noStrike" dirty="0">
                          <a:effectLst/>
                          <a:latin typeface="Segoe UI" panose="020B0502040204020203" pitchFamily="34" charset="0"/>
                          <a:ea typeface="Segoe UI" panose="020B0502040204020203" pitchFamily="34" charset="0"/>
                          <a:cs typeface="Segoe UI" panose="020B0502040204020203" pitchFamily="34" charset="0"/>
                        </a:rPr>
                        <a:t>Description</a:t>
                      </a:r>
                      <a:endPar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r>
                        <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rPr>
                        <a:t>New Functionality  Ulster</a:t>
                      </a:r>
                      <a:endPar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rPr>
                        <a:t>Digital journey</a:t>
                      </a:r>
                      <a:r>
                        <a:rPr lang="en-GB" sz="800" b="1"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regression</a:t>
                      </a:r>
                      <a:endPar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endParaRPr>
                    </a:p>
                    <a:p>
                      <a:pPr algn="ctr" rtl="0" fontAlgn="ctr"/>
                      <a:endPar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r>
                        <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rPr>
                        <a:t>RM Regression</a:t>
                      </a:r>
                      <a:endParaRPr lang="en-GB" sz="8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r>
              <a:tr h="95710">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Business Process Layer </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rowSpan="2">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 Business Process Layer will not be required for the Ulster Business Direct journey</a:t>
                      </a:r>
                      <a:endParaRPr lang="en-GB" sz="7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rowSpan="2">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rowSpan="2">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rowSpan="2">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175107">
                <a:tc>
                  <a:txBody>
                    <a:bodyPr/>
                    <a:lstStyle/>
                    <a:p>
                      <a:pPr algn="l" rtl="0" fontAlgn="ct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Execution</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control and management of process activities and tasks</a:t>
                      </a:r>
                      <a:endParaRPr lang="en-GB" sz="700" b="0" i="1"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r>
              <a:tr h="95710">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Business Rules Layer </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New </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endParaRPr lang="en-GB" sz="10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endParaRPr lang="en-GB" sz="10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rtl="0" fontAlgn="ctr"/>
                      <a:endParaRPr lang="en-GB" sz="10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258159">
                <a:tc>
                  <a:txBody>
                    <a:bodyPr/>
                    <a:lstStyle/>
                    <a:p>
                      <a:pPr algn="l" rtl="0" fontAlgn="ct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Execution</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control and management of business rules and/or decisioning logic</a:t>
                      </a:r>
                      <a:endParaRPr lang="en-GB" sz="700" b="0" i="1"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Eligibility Drools rules to support Ulster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journey</a:t>
                      </a:r>
                    </a:p>
                    <a:p>
                      <a:pPr algn="l" rtl="0" fontAlgn="ctr">
                        <a:buClr>
                          <a:srgbClr val="000000"/>
                        </a:buClr>
                        <a:buSzPts val="900"/>
                        <a:buFont typeface="Arial"/>
                        <a:buNone/>
                      </a:pP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Drools Expert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 Rule Engine API (deployed in the Micro Service layer)</a:t>
                      </a:r>
                      <a:endParaRPr lang="en-GB" sz="700" b="0" i="0" u="none" strike="noStrike" dirty="0">
                        <a:solidFill>
                          <a:schemeClr val="tx1">
                            <a:lumMod val="40000"/>
                            <a:lumOff val="60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344210">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ODM Margin and Fee grids to determine the price (interest margins and fees, if applicable) for the selected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product</a:t>
                      </a:r>
                    </a:p>
                    <a:p>
                      <a:pPr algn="l" rtl="0" fontAlgn="ctr">
                        <a:buClr>
                          <a:srgbClr val="000000"/>
                        </a:buClr>
                        <a:buSzPts val="900"/>
                        <a:buFont typeface="Arial"/>
                        <a:buNone/>
                      </a:pP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IBM ODM 8.5.1 Decision Server</a:t>
                      </a:r>
                      <a:endParaRPr lang="en-GB" sz="700" b="0" i="0" u="none" strike="noStrike" dirty="0">
                        <a:solidFill>
                          <a:schemeClr val="tx2">
                            <a:lumMod val="40000"/>
                            <a:lumOff val="60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95710">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Data Layer</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Extend </a:t>
                      </a:r>
                      <a:endParaRPr lang="en-GB" sz="7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buClr>
                          <a:srgbClr val="000000"/>
                        </a:buClr>
                        <a:buSzPts val="800"/>
                        <a:buFont typeface="Arial"/>
                        <a:buNone/>
                      </a:pPr>
                      <a:endParaRPr lang="en-GB" sz="10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800"/>
                        <a:buFont typeface="Arial"/>
                        <a:buNone/>
                      </a:pPr>
                      <a:endParaRPr lang="en-GB" sz="10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rtl="0" fontAlgn="ctr">
                        <a:buClr>
                          <a:srgbClr val="000000"/>
                        </a:buClr>
                        <a:buSzPts val="800"/>
                        <a:buFont typeface="Arial"/>
                        <a:buNone/>
                      </a:pPr>
                      <a:endParaRPr lang="en-GB" sz="10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261159">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Responsible for housing data stores. Data in this layer is kept independent of application servers or business logic.</a:t>
                      </a:r>
                      <a:endParaRPr lang="en-GB" sz="700" b="0" i="1"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The Lending Database which is currently used to support the Tier 3 digital journey will </a:t>
                      </a:r>
                      <a:r>
                        <a:rPr lang="en-GB" sz="700" u="none" strike="noStrike">
                          <a:effectLst/>
                          <a:latin typeface="Segoe UI" panose="020B0502040204020203" pitchFamily="34" charset="0"/>
                          <a:ea typeface="Segoe UI" panose="020B0502040204020203" pitchFamily="34" charset="0"/>
                          <a:cs typeface="Segoe UI" panose="020B0502040204020203" pitchFamily="34" charset="0"/>
                        </a:rPr>
                        <a:t>be </a:t>
                      </a: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extended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as required to support the UBR Business direct journey.</a:t>
                      </a:r>
                      <a:endParaRPr lang="en-GB" sz="7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95710">
                <a:tc>
                  <a:txBody>
                    <a:bodyPr/>
                    <a:lstStyle/>
                    <a:p>
                      <a:pPr algn="l" fontAlgn="t"/>
                      <a:r>
                        <a:rPr lang="en-GB" sz="7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sng" strike="noStrike" dirty="0">
                          <a:effectLst/>
                          <a:latin typeface="Segoe UI" panose="020B0502040204020203" pitchFamily="34" charset="0"/>
                          <a:ea typeface="Segoe UI" panose="020B0502040204020203" pitchFamily="34" charset="0"/>
                          <a:cs typeface="Segoe UI" panose="020B0502040204020203" pitchFamily="34" charset="0"/>
                          <a:hlinkClick r:id="rId3"/>
                        </a:rPr>
                        <a:t>The Physical Data Model to support the journey can be accessed via this link.</a:t>
                      </a:r>
                      <a:endParaRPr lang="en-GB" sz="700" b="0" i="0" u="sng" strike="noStrike" dirty="0">
                        <a:solidFill>
                          <a:srgbClr val="0000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95710">
                <a:tc>
                  <a:txBody>
                    <a:bodyPr/>
                    <a:lstStyle/>
                    <a:p>
                      <a:pPr algn="l" fontAlgn="t"/>
                      <a:r>
                        <a:rPr lang="en-GB" sz="7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Re-Use</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485816">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Subset of Customer Decisioning Engine data - PAL, Risk band and Turnover as copied into the Lending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Database</a:t>
                      </a:r>
                    </a:p>
                    <a:p>
                      <a:pPr marL="0" marR="0" indent="0" algn="l" defTabSz="914400" rtl="0" eaLnBrk="1" fontAlgn="ctr" latinLnBrk="0" hangingPunct="1">
                        <a:lnSpc>
                          <a:spcPct val="100000"/>
                        </a:lnSpc>
                        <a:spcBef>
                          <a:spcPts val="0"/>
                        </a:spcBef>
                        <a:spcAft>
                          <a:spcPts val="0"/>
                        </a:spcAft>
                        <a:buClrTx/>
                        <a:buSzTx/>
                        <a:buFontTx/>
                        <a:buNone/>
                        <a:tabLst/>
                        <a:defRPr/>
                      </a:pP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Oracle 11g RAC</a:t>
                      </a:r>
                    </a:p>
                    <a:p>
                      <a:pPr algn="l" rtl="0" fontAlgn="ctr"/>
                      <a:endParaRPr lang="en-GB" sz="700" b="1" i="0"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95710">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Integration Layer</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New </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rtl="0" fontAlgn="ctr"/>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rtl="0" fontAlgn="ctr"/>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433266">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Responsible for connecting to the applicable ‘Business Services’ and ‘Data stores’. </a:t>
                      </a:r>
                      <a:endParaRPr lang="en-GB" sz="700" b="0" i="1" u="none" strike="noStrike" dirty="0">
                        <a:solidFill>
                          <a:srgbClr val="00206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Salesforce OUT Data Power Service as a Gateway for the outgoing calls to Salesforce. This service will handle the security aspect of the communication with Salesforce. </a:t>
                      </a:r>
                      <a:endPar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endParaRPr>
                    </a:p>
                    <a:p>
                      <a:pPr algn="l" rtl="0" fontAlgn="ctr">
                        <a:buClr>
                          <a:srgbClr val="000000"/>
                        </a:buClr>
                        <a:buSzPts val="900"/>
                        <a:buFont typeface="Arial"/>
                        <a:buNone/>
                      </a:pP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Data </a:t>
                      </a: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Power XG45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BB Connect domain</a:t>
                      </a:r>
                      <a:b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b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r>
              <a:tr h="261159">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Salesforce In Data Power Service </a:t>
                      </a:r>
                      <a:r>
                        <a:rPr lang="en-GB" sz="700" u="none" strike="noStrike">
                          <a:effectLst/>
                          <a:latin typeface="Segoe UI" panose="020B0502040204020203" pitchFamily="34" charset="0"/>
                          <a:ea typeface="Segoe UI" panose="020B0502040204020203" pitchFamily="34" charset="0"/>
                          <a:cs typeface="Segoe UI" panose="020B0502040204020203" pitchFamily="34" charset="0"/>
                        </a:rPr>
                        <a:t>will </a:t>
                      </a: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expose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an end point to allow Salesforce to update the Lending application. The service will authenticate the incoming calls against its AAA policy</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188194">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Salesforce In Data Power Service </a:t>
                      </a:r>
                      <a:r>
                        <a:rPr lang="en-GB" sz="700" u="none" strike="noStrike">
                          <a:effectLst/>
                          <a:latin typeface="Segoe UI" panose="020B0502040204020203" pitchFamily="34" charset="0"/>
                          <a:ea typeface="Segoe UI" panose="020B0502040204020203" pitchFamily="34" charset="0"/>
                          <a:cs typeface="Segoe UI" panose="020B0502040204020203" pitchFamily="34" charset="0"/>
                        </a:rPr>
                        <a:t>will </a:t>
                      </a: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expose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an end point to allow inbound invocations </a:t>
                      </a:r>
                      <a:r>
                        <a:rPr lang="en-GB" sz="700" u="none" strike="noStrike">
                          <a:effectLst/>
                          <a:latin typeface="Segoe UI" panose="020B0502040204020203" pitchFamily="34" charset="0"/>
                          <a:ea typeface="Segoe UI" panose="020B0502040204020203" pitchFamily="34" charset="0"/>
                          <a:cs typeface="Segoe UI" panose="020B0502040204020203" pitchFamily="34" charset="0"/>
                        </a:rPr>
                        <a:t>from </a:t>
                      </a: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XG45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t>
                      </a:r>
                      <a:endParaRPr lang="en-GB" sz="700" b="0" i="0" u="none" strike="noStrike" dirty="0">
                        <a:solidFill>
                          <a:schemeClr val="tx1">
                            <a:lumMod val="40000"/>
                            <a:lumOff val="60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95710">
                <a:tc>
                  <a:txBody>
                    <a:bodyPr/>
                    <a:lstStyle/>
                    <a:p>
                      <a:pPr algn="l" fontAlgn="t"/>
                      <a:r>
                        <a:rPr lang="en-GB" sz="7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smtClean="0">
                          <a:effectLst/>
                          <a:latin typeface="Segoe UI" panose="020B0502040204020203" pitchFamily="34" charset="0"/>
                          <a:ea typeface="Segoe UI" panose="020B0502040204020203" pitchFamily="34" charset="0"/>
                          <a:cs typeface="Segoe UI" panose="020B0502040204020203" pitchFamily="34" charset="0"/>
                        </a:rPr>
                        <a:t>Extend</a:t>
                      </a:r>
                      <a:endParaRPr lang="en-GB" sz="7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1121688">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Arial"/>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Business Details Data Power Service retrieves the following details</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a:t>
                      </a:r>
                    </a:p>
                    <a:p>
                      <a:pPr marL="628650" lvl="1" indent="-171450">
                        <a:buFont typeface="Courier New" panose="02070309020205020404" pitchFamily="49" charset="0"/>
                        <a:buChar char="o"/>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Non-Personal data from Core Customer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Non-Personal relationships (roles) from Core Customer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Personal details for each relationship from Core Customer </a:t>
                      </a:r>
                    </a:p>
                    <a:p>
                      <a:pPr marL="628650" lvl="1" indent="-171450">
                        <a:buFont typeface="Courier New" panose="02070309020205020404" pitchFamily="49" charset="0"/>
                        <a:buChar char="o"/>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KYC markers for Non-Personal customers from Core Customer</a:t>
                      </a:r>
                    </a:p>
                    <a:p>
                      <a:pPr marL="628650" lvl="1" indent="-171450">
                        <a:buFont typeface="Courier New" panose="02070309020205020404" pitchFamily="49" charset="0"/>
                        <a:buChar char="o"/>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KYC markers for each relationship from Core Customer</a:t>
                      </a:r>
                    </a:p>
                    <a:p>
                      <a:pPr marL="628650" lvl="1" indent="-171450">
                        <a:buFont typeface="Courier New" panose="02070309020205020404" pitchFamily="49" charset="0"/>
                        <a:buChar char="o"/>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Account details and balances for Non-Personal customers from Core Account</a:t>
                      </a:r>
                    </a:p>
                    <a:p>
                      <a:pPr marL="182563"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The service will be extended to return </a:t>
                      </a:r>
                      <a:r>
                        <a:rPr lang="en-GB" sz="700" kern="1200" baseline="0" noProof="0" dirty="0" smtClean="0">
                          <a:latin typeface="Segoe UI" panose="020B0502040204020203" pitchFamily="34" charset="0"/>
                          <a:ea typeface="Segoe UI" panose="020B0502040204020203" pitchFamily="34" charset="0"/>
                          <a:cs typeface="Segoe UI" panose="020B0502040204020203" pitchFamily="34" charset="0"/>
                        </a:rPr>
                        <a:t>Account Name </a:t>
                      </a:r>
                      <a:r>
                        <a:rPr lang="en-GB" sz="700" baseline="0" noProof="0" dirty="0" smtClean="0">
                          <a:latin typeface="Segoe UI" panose="020B0502040204020203" pitchFamily="34" charset="0"/>
                          <a:ea typeface="Segoe UI" panose="020B0502040204020203" pitchFamily="34" charset="0"/>
                          <a:cs typeface="Segoe UI" panose="020B0502040204020203" pitchFamily="34" charset="0"/>
                        </a:rPr>
                        <a:t>from Account Enquiry</a:t>
                      </a:r>
                    </a:p>
                    <a:p>
                      <a:pPr algn="l" rtl="0" fontAlgn="ctr">
                        <a:buClr>
                          <a:srgbClr val="000000"/>
                        </a:buClr>
                        <a:buSzPts val="900"/>
                        <a:buFont typeface="Arial"/>
                        <a:buNone/>
                      </a:pP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Data Power XI52 BB Connect domain</a:t>
                      </a:r>
                    </a:p>
                    <a:p>
                      <a:pPr algn="l" rtl="0" fontAlgn="ctr">
                        <a:buClr>
                          <a:srgbClr val="000000"/>
                        </a:buClr>
                        <a:buSzPts val="900"/>
                        <a:buFont typeface="Arial"/>
                        <a:buNone/>
                      </a:pP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nchorCtr="1"/>
                </a:tc>
              </a:tr>
              <a:tr h="95710">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Re-Use</a:t>
                      </a:r>
                      <a:endParaRPr lang="en-GB" sz="700" b="0" i="0" u="none" strike="noStrike" dirty="0">
                        <a:solidFill>
                          <a:srgbClr val="92D05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t"/>
                      <a:endParaRPr lang="en-GB"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r h="188194">
                <a:tc>
                  <a:txBody>
                    <a:bodyPr/>
                    <a:lstStyle/>
                    <a:p>
                      <a:pPr algn="l" fontAlgn="t"/>
                      <a:r>
                        <a:rPr lang="en-GB" sz="7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en-GB" sz="7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buClr>
                          <a:srgbClr val="000000"/>
                        </a:buClr>
                        <a:buSzPts val="900"/>
                        <a:buFont typeface="Wingdings"/>
                        <a:buNone/>
                      </a:pP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Contact Details Data Power service - retrieves contact details of multiple Key Principals from Core. The number of Key Principals will be capped at 2.</a:t>
                      </a:r>
                      <a:endParaRPr lang="en-GB" sz="7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66973" marR="3721" marT="3721"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rtl="0" fontAlgn="ctr">
                        <a:buClr>
                          <a:srgbClr val="000000"/>
                        </a:buClr>
                        <a:buSzPts val="900"/>
                        <a:buFont typeface="Arial"/>
                        <a:buNone/>
                      </a:pPr>
                      <a:r>
                        <a:rPr lang="en-GB" sz="1000" b="1" u="none" strike="noStrike" dirty="0" smtClean="0">
                          <a:effectLst/>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r>
            </a:tbl>
          </a:graphicData>
        </a:graphic>
      </p:graphicFrame>
    </p:spTree>
    <p:extLst>
      <p:ext uri="{BB962C8B-B14F-4D97-AF65-F5344CB8AC3E}">
        <p14:creationId xmlns:p14="http://schemas.microsoft.com/office/powerpoint/2010/main" val="491455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Regression Test-architectural view 2</a:t>
            </a:r>
          </a:p>
        </p:txBody>
      </p:sp>
      <p:sp>
        <p:nvSpPr>
          <p:cNvPr id="4" name="Date Placeholder 3"/>
          <p:cNvSpPr>
            <a:spLocks noGrp="1"/>
          </p:cNvSpPr>
          <p:nvPr>
            <p:ph type="dt" sz="half" idx="10"/>
          </p:nvPr>
        </p:nvSpPr>
        <p:spPr/>
        <p:txBody>
          <a:bodyPr/>
          <a:lstStyle/>
          <a:p>
            <a:fld id="{1032F848-1E47-445B-A035-94C32E55F4BA}" type="datetime5">
              <a:rPr lang="en-US" smtClean="0"/>
              <a:pPr/>
              <a:t>19-Aug-19</a:t>
            </a:fld>
            <a:endParaRPr lang="en-GB"/>
          </a:p>
        </p:txBody>
      </p:sp>
      <p:sp>
        <p:nvSpPr>
          <p:cNvPr id="5" name="Slide Number Placeholder 4"/>
          <p:cNvSpPr>
            <a:spLocks noGrp="1"/>
          </p:cNvSpPr>
          <p:nvPr>
            <p:ph type="sldNum" sz="quarter" idx="12"/>
          </p:nvPr>
        </p:nvSpPr>
        <p:spPr/>
        <p:txBody>
          <a:bodyPr/>
          <a:lstStyle/>
          <a:p>
            <a:fld id="{093E40A2-9A02-48E9-A438-2CCDC6D7CB08}" type="slidenum">
              <a:rPr lang="en-GB" smtClean="0"/>
              <a:pPr/>
              <a:t>22</a:t>
            </a:fld>
            <a:endParaRPr lang="en-GB"/>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3661887413"/>
              </p:ext>
            </p:extLst>
          </p:nvPr>
        </p:nvGraphicFramePr>
        <p:xfrm>
          <a:off x="257176" y="838199"/>
          <a:ext cx="8648699" cy="5360573"/>
        </p:xfrm>
        <a:graphic>
          <a:graphicData uri="http://schemas.openxmlformats.org/drawingml/2006/table">
            <a:tbl>
              <a:tblPr firstRow="1">
                <a:tableStyleId>{073A0DAA-6AF3-43AB-8588-CEC1D06C72B9}</a:tableStyleId>
              </a:tblPr>
              <a:tblGrid>
                <a:gridCol w="1445920"/>
                <a:gridCol w="4821529"/>
                <a:gridCol w="1466850"/>
                <a:gridCol w="914400"/>
              </a:tblGrid>
              <a:tr h="384236">
                <a:tc>
                  <a:txBody>
                    <a:bodyPr/>
                    <a:lstStyle/>
                    <a:p>
                      <a:pPr algn="l" rtl="0" fontAlgn="ctr"/>
                      <a:r>
                        <a:rPr lang="en-GB" sz="1000" u="none" strike="noStrike" dirty="0">
                          <a:effectLst/>
                          <a:latin typeface="Segoe UI" panose="020B0502040204020203" pitchFamily="34" charset="0"/>
                          <a:ea typeface="Segoe UI" panose="020B0502040204020203" pitchFamily="34" charset="0"/>
                          <a:cs typeface="Segoe UI" panose="020B0502040204020203" pitchFamily="34" charset="0"/>
                        </a:rPr>
                        <a:t>Layer</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1000" u="none" strike="noStrike" dirty="0">
                          <a:effectLst/>
                          <a:latin typeface="Segoe UI" panose="020B0502040204020203" pitchFamily="34" charset="0"/>
                          <a:ea typeface="Segoe UI" panose="020B0502040204020203" pitchFamily="34" charset="0"/>
                          <a:cs typeface="Segoe UI" panose="020B0502040204020203" pitchFamily="34" charset="0"/>
                        </a:rPr>
                        <a:t>Description</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1000" u="none" strike="noStrike" dirty="0" smtClean="0">
                          <a:effectLst/>
                          <a:latin typeface="Segoe UI" panose="020B0502040204020203" pitchFamily="34" charset="0"/>
                          <a:ea typeface="Segoe UI" panose="020B0502040204020203" pitchFamily="34" charset="0"/>
                          <a:cs typeface="Segoe UI" panose="020B0502040204020203" pitchFamily="34" charset="0"/>
                        </a:rPr>
                        <a:t>New</a:t>
                      </a:r>
                      <a:r>
                        <a:rPr lang="en-GB" sz="10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Functionality Ulster</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1000" u="none" strike="noStrike" dirty="0" smtClean="0">
                          <a:effectLst/>
                          <a:latin typeface="Segoe UI" panose="020B0502040204020203" pitchFamily="34" charset="0"/>
                          <a:ea typeface="Segoe UI" panose="020B0502040204020203" pitchFamily="34" charset="0"/>
                          <a:cs typeface="Segoe UI" panose="020B0502040204020203" pitchFamily="34" charset="0"/>
                        </a:rPr>
                        <a:t>Digital Journey Regression</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r>
              <a:tr h="8839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kern="1200" noProof="0" dirty="0" smtClean="0">
                          <a:latin typeface="Segoe UI" panose="020B0502040204020203" pitchFamily="34" charset="0"/>
                          <a:ea typeface="Segoe UI" panose="020B0502040204020203" pitchFamily="34" charset="0"/>
                          <a:cs typeface="Segoe UI" panose="020B0502040204020203" pitchFamily="34" charset="0"/>
                        </a:rPr>
                        <a:t>Channel </a:t>
                      </a:r>
                      <a:r>
                        <a:rPr lang="en-GB" sz="800" kern="1200" noProof="0" dirty="0" err="1" smtClean="0">
                          <a:latin typeface="Segoe UI" panose="020B0502040204020203" pitchFamily="34" charset="0"/>
                          <a:ea typeface="Segoe UI" panose="020B0502040204020203" pitchFamily="34" charset="0"/>
                          <a:cs typeface="Segoe UI" panose="020B0502040204020203" pitchFamily="34" charset="0"/>
                        </a:rPr>
                        <a:t>MicroService</a:t>
                      </a:r>
                      <a:r>
                        <a:rPr lang="en-GB" sz="800" kern="1200" noProof="0" dirty="0" smtClean="0">
                          <a:latin typeface="Segoe UI" panose="020B0502040204020203" pitchFamily="34" charset="0"/>
                          <a:ea typeface="Segoe UI" panose="020B0502040204020203" pitchFamily="34" charset="0"/>
                          <a:cs typeface="Segoe UI" panose="020B0502040204020203" pitchFamily="34" charset="0"/>
                        </a:rPr>
                        <a:t> </a:t>
                      </a:r>
                      <a:endPar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One or more of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Simple business logic execution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Routing to the Domain MicroService</a:t>
                      </a:r>
                      <a:endParaRPr lang="en-GB" sz="800" i="1" kern="1200" baseline="0" noProof="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kern="1200" dirty="0" smtClean="0">
                          <a:latin typeface="Segoe UI" panose="020B0502040204020203" pitchFamily="34" charset="0"/>
                          <a:ea typeface="Segoe UI" panose="020B0502040204020203" pitchFamily="34" charset="0"/>
                          <a:cs typeface="Segoe UI" panose="020B0502040204020203" pitchFamily="34" charset="0"/>
                        </a:rPr>
                        <a:t>New</a:t>
                      </a:r>
                    </a:p>
                    <a:p>
                      <a:pPr marL="171450"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800" kern="1200" dirty="0" smtClean="0">
                          <a:latin typeface="Segoe UI" panose="020B0502040204020203" pitchFamily="34" charset="0"/>
                          <a:ea typeface="Segoe UI" panose="020B0502040204020203" pitchFamily="34" charset="0"/>
                          <a:cs typeface="Segoe UI" panose="020B0502040204020203" pitchFamily="34" charset="0"/>
                        </a:rPr>
                        <a:t>Business Direct Customer Gateway MicroService  - this </a:t>
                      </a: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will be the Gateway service for the Business Direct customer Journey </a:t>
                      </a:r>
                    </a:p>
                    <a:p>
                      <a:pPr marL="449263" marR="0" lvl="2"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The service will be cloned from the current Tier 3 Customer Gateway service</a:t>
                      </a:r>
                    </a:p>
                    <a:p>
                      <a:pPr marL="449263" marR="0" lvl="2"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The service will use the IAM valve to decrypt the JSON Web Token (JWT)</a:t>
                      </a:r>
                    </a:p>
                    <a:p>
                      <a:pPr marL="277813" marR="0" lvl="2"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GB" sz="800" noProof="0" dirty="0" smtClean="0">
                          <a:latin typeface="Segoe UI" panose="020B0502040204020203" pitchFamily="34" charset="0"/>
                          <a:ea typeface="Segoe UI" panose="020B0502040204020203" pitchFamily="34" charset="0"/>
                          <a:cs typeface="Segoe UI" panose="020B0502040204020203" pitchFamily="34" charset="0"/>
                        </a:rPr>
                        <a:t>RHEL Tomcat Java</a:t>
                      </a:r>
                      <a:r>
                        <a:rPr lang="en-GB" sz="800" baseline="0" noProof="0" dirty="0" smtClean="0">
                          <a:latin typeface="Segoe UI" panose="020B0502040204020203" pitchFamily="34" charset="0"/>
                          <a:ea typeface="Segoe UI" panose="020B0502040204020203" pitchFamily="34" charset="0"/>
                          <a:cs typeface="Segoe UI" panose="020B0502040204020203" pitchFamily="34" charset="0"/>
                        </a:rPr>
                        <a:t> web </a:t>
                      </a:r>
                      <a:r>
                        <a:rPr lang="en-GB" sz="800" noProof="0" dirty="0" smtClean="0">
                          <a:latin typeface="Segoe UI" panose="020B0502040204020203" pitchFamily="34" charset="0"/>
                          <a:ea typeface="Segoe UI" panose="020B0502040204020203" pitchFamily="34" charset="0"/>
                          <a:cs typeface="Segoe UI" panose="020B0502040204020203" pitchFamily="34" charset="0"/>
                        </a:rPr>
                        <a:t>container deployed</a:t>
                      </a:r>
                      <a:r>
                        <a:rPr lang="en-GB" sz="800" baseline="0" noProof="0" dirty="0" smtClean="0">
                          <a:latin typeface="Segoe UI" panose="020B0502040204020203" pitchFamily="34" charset="0"/>
                          <a:ea typeface="Segoe UI" panose="020B0502040204020203" pitchFamily="34" charset="0"/>
                          <a:cs typeface="Segoe UI" panose="020B0502040204020203" pitchFamily="34" charset="0"/>
                        </a:rPr>
                        <a:t> </a:t>
                      </a:r>
                      <a:r>
                        <a:rPr lang="en-GB" sz="800" noProof="0" dirty="0" smtClean="0">
                          <a:latin typeface="Segoe UI" panose="020B0502040204020203" pitchFamily="34" charset="0"/>
                          <a:ea typeface="Segoe UI" panose="020B0502040204020203" pitchFamily="34" charset="0"/>
                          <a:cs typeface="Segoe UI" panose="020B0502040204020203" pitchFamily="34" charset="0"/>
                        </a:rPr>
                        <a:t>in LSP zone 5</a:t>
                      </a:r>
                    </a:p>
                    <a:p>
                      <a:pPr marL="449263" marR="0" lvl="2"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GB" sz="800" b="0" kern="1200" noProof="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8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8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r>
              <a:tr h="3427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kern="1200" noProof="0" dirty="0" smtClean="0">
                          <a:latin typeface="Segoe UI" panose="020B0502040204020203" pitchFamily="34" charset="0"/>
                          <a:ea typeface="Segoe UI" panose="020B0502040204020203" pitchFamily="34" charset="0"/>
                          <a:cs typeface="Segoe UI" panose="020B0502040204020203" pitchFamily="34" charset="0"/>
                        </a:rPr>
                        <a:t>Domain </a:t>
                      </a:r>
                      <a:r>
                        <a:rPr lang="en-GB" sz="800" kern="1200" noProof="0" dirty="0" err="1" smtClean="0">
                          <a:latin typeface="Segoe UI" panose="020B0502040204020203" pitchFamily="34" charset="0"/>
                          <a:ea typeface="Segoe UI" panose="020B0502040204020203" pitchFamily="34" charset="0"/>
                          <a:cs typeface="Segoe UI" panose="020B0502040204020203" pitchFamily="34" charset="0"/>
                        </a:rPr>
                        <a:t>MicroService</a:t>
                      </a:r>
                      <a:r>
                        <a:rPr lang="en-GB" sz="800" kern="1200" noProof="0" dirty="0" smtClean="0">
                          <a:latin typeface="Segoe UI" panose="020B0502040204020203" pitchFamily="34" charset="0"/>
                          <a:ea typeface="Segoe UI" panose="020B0502040204020203" pitchFamily="34" charset="0"/>
                          <a:cs typeface="Segoe UI" panose="020B0502040204020203" pitchFamily="34" charset="0"/>
                        </a:rPr>
                        <a:t> When</a:t>
                      </a: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 applicable, responsible for one or more of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Business </a:t>
                      </a:r>
                      <a:r>
                        <a:rPr lang="en-GB" sz="800" kern="1200" baseline="0" noProof="0" smtClean="0">
                          <a:latin typeface="Segoe UI" panose="020B0502040204020203" pitchFamily="34" charset="0"/>
                          <a:ea typeface="Segoe UI" panose="020B0502040204020203" pitchFamily="34" charset="0"/>
                          <a:cs typeface="Segoe UI" panose="020B0502040204020203" pitchFamily="34" charset="0"/>
                        </a:rPr>
                        <a:t>logic execution</a:t>
                      </a:r>
                      <a:endPar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Business </a:t>
                      </a:r>
                      <a:r>
                        <a:rPr lang="en-GB" sz="800" kern="1200" baseline="0" noProof="0" smtClean="0">
                          <a:latin typeface="Segoe UI" panose="020B0502040204020203" pitchFamily="34" charset="0"/>
                          <a:ea typeface="Segoe UI" panose="020B0502040204020203" pitchFamily="34" charset="0"/>
                          <a:cs typeface="Segoe UI" panose="020B0502040204020203" pitchFamily="34" charset="0"/>
                        </a:rPr>
                        <a:t>rules execution</a:t>
                      </a:r>
                      <a:endPar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Data persistence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Service connectivity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Service orchestration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Service aggregation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baseline="0" noProof="0" dirty="0" smtClean="0">
                          <a:latin typeface="Segoe UI" panose="020B0502040204020203" pitchFamily="34" charset="0"/>
                          <a:ea typeface="Segoe UI" panose="020B0502040204020203" pitchFamily="34" charset="0"/>
                          <a:cs typeface="Segoe UI" panose="020B0502040204020203" pitchFamily="34" charset="0"/>
                        </a:rPr>
                        <a:t>Service filtering</a:t>
                      </a:r>
                      <a:endParaRPr lang="en-GB" sz="800" b="0" i="1" kern="1200" baseline="0" noProof="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c>
                  <a: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New </a:t>
                      </a: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Business Direct Customer Journey Manager MicroService – this will</a:t>
                      </a:r>
                      <a:r>
                        <a:rPr kumimoji="0" lang="en-GB" sz="8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 perform the orchestration required to deliver the business functionalities supporting the the end to end digital journey</a:t>
                      </a:r>
                    </a:p>
                    <a:p>
                      <a:pPr marL="0" marR="0" lvl="0" indent="-1096963"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GB" sz="8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Extend</a:t>
                      </a:r>
                      <a:endPar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endParaRP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Business Details MicroService – this will retrieve Business details from Core, including for all Principals, and runs the rule to identify Key Principals</a:t>
                      </a:r>
                    </a:p>
                    <a:p>
                      <a:pPr marL="185738" marR="0" lvl="3"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The service will be extended to handle additional data required to support the Ulster Business Direct journey (such as Account name). Refer to Appendix C for KP identification rules</a:t>
                      </a: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Application Management MicroService – this will maintain the application state applicable to this journey. </a:t>
                      </a:r>
                    </a:p>
                    <a:p>
                      <a:pPr marL="185738" marR="0" lvl="3"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The service will be extended for the additional State transitions required to support the Ulster Business Direct journey</a:t>
                      </a:r>
                    </a:p>
                    <a:p>
                      <a:pPr marL="0" marR="0" lvl="2" indent="-182563"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       Refer to </a:t>
                      </a: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Design Theme DJ-BDC-DT#1 – Digital State Transitions</a:t>
                      </a: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Product Finder MicroService - this </a:t>
                      </a: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will determine eligible products for customers borrowing need.</a:t>
                      </a:r>
                      <a:endPar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endParaRPr>
                    </a:p>
                    <a:p>
                      <a:pPr marL="185738" marR="0" lvl="3" indent="0" algn="l" defTabSz="914400" rtl="0" eaLnBrk="1" fontAlgn="auto" latinLnBrk="0" hangingPunct="1">
                        <a:lnSpc>
                          <a:spcPct val="100000"/>
                        </a:lnSpc>
                        <a:spcBef>
                          <a:spcPts val="0"/>
                        </a:spcBef>
                        <a:spcAft>
                          <a:spcPts val="300"/>
                        </a:spcAft>
                        <a:buClrTx/>
                        <a:buSzTx/>
                        <a:buFont typeface="Courier New" panose="02070309020205020404" pitchFamily="49" charset="0"/>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This MicroService will be extended to invoke the Lending Finder ODM service for Ulster bank customers</a:t>
                      </a: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Branch Address MicroService – this </a:t>
                      </a: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will look up bank names and their addresses.</a:t>
                      </a:r>
                      <a:endPar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endParaRPr>
                    </a:p>
                    <a:p>
                      <a:pPr marL="182563" marR="0" lvl="3" indent="0" algn="l" defTabSz="914400" rtl="0" eaLnBrk="1" fontAlgn="auto" latinLnBrk="0" hangingPunct="1">
                        <a:lnSpc>
                          <a:spcPct val="100000"/>
                        </a:lnSpc>
                        <a:spcBef>
                          <a:spcPts val="0"/>
                        </a:spcBef>
                        <a:spcAft>
                          <a:spcPts val="300"/>
                        </a:spcAft>
                        <a:buClrTx/>
                        <a:buSzTx/>
                        <a:buFont typeface="Courier New" panose="02070309020205020404" pitchFamily="49" charset="0"/>
                        <a:buNone/>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This MicroService will be extended to look up Ulster ROI Bank branch names and addresses from the Lending DB</a:t>
                      </a:r>
                    </a:p>
                    <a:p>
                      <a:pPr marL="0" marR="0" lvl="2" indent="-182563"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800" baseline="0" noProof="0" dirty="0" smtClean="0">
                          <a:latin typeface="Segoe UI" panose="020B0502040204020203" pitchFamily="34" charset="0"/>
                          <a:ea typeface="Segoe UI" panose="020B0502040204020203" pitchFamily="34" charset="0"/>
                          <a:cs typeface="Segoe UI" panose="020B0502040204020203" pitchFamily="34" charset="0"/>
                        </a:rPr>
                        <a:t>Reuse </a:t>
                      </a:r>
                      <a:endParaRPr kumimoji="0" lang="en-GB" sz="8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2"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Pricing Engine MicroService – this will </a:t>
                      </a:r>
                      <a:r>
                        <a:rPr lang="en-GB" sz="800" strike="noStrike" kern="1200" baseline="0" noProof="0" dirty="0" smtClean="0">
                          <a:latin typeface="Segoe UI" panose="020B0502040204020203" pitchFamily="34" charset="0"/>
                          <a:ea typeface="Segoe UI" panose="020B0502040204020203" pitchFamily="34" charset="0"/>
                          <a:cs typeface="Segoe UI" panose="020B0502040204020203" pitchFamily="34" charset="0"/>
                        </a:rPr>
                        <a:t>create the indicative quote for the products selected by the customer</a:t>
                      </a:r>
                      <a:endPar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endParaRPr>
                    </a:p>
                    <a:p>
                      <a:pPr marL="0" marR="0" lvl="2" indent="-1825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Eligibility MicroService – this will run the eligibility rules for the Ulster Business Direct digital journey</a:t>
                      </a:r>
                    </a:p>
                    <a:p>
                      <a:pPr marL="0" marR="0" lvl="2" indent="-18256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Reference Data MicroService – this will retrieve </a:t>
                      </a:r>
                      <a:r>
                        <a:rPr lang="en-GB"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generic reference data to support the journey</a:t>
                      </a:r>
                      <a:endPar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endParaRPr>
                    </a:p>
                    <a:p>
                      <a:pPr marL="174625" marR="0" lvl="3"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strike="noStrike" kern="1200" baseline="0" dirty="0" smtClean="0">
                          <a:latin typeface="Segoe UI" panose="020B0502040204020203" pitchFamily="34" charset="0"/>
                          <a:ea typeface="Segoe UI" panose="020B0502040204020203" pitchFamily="34" charset="0"/>
                          <a:cs typeface="Segoe UI" panose="020B0502040204020203" pitchFamily="34" charset="0"/>
                        </a:rPr>
                        <a:t>Customer Messaging MicroService - this will be send emails to Ulster Business Direct customers via IronPort</a:t>
                      </a:r>
                    </a:p>
                    <a:p>
                      <a:pPr marL="0" marR="0" lvl="2"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GB" sz="800" kern="1200" noProof="0" dirty="0" smtClean="0">
                          <a:latin typeface="Segoe UI" panose="020B0502040204020203" pitchFamily="34" charset="0"/>
                          <a:ea typeface="Segoe UI" panose="020B0502040204020203" pitchFamily="34" charset="0"/>
                          <a:cs typeface="Segoe UI" panose="020B0502040204020203" pitchFamily="34" charset="0"/>
                        </a:rPr>
                        <a:t>On premise PCF ECP</a:t>
                      </a:r>
                    </a:p>
                  </a:txBody>
                  <a:tcPr marL="68578" marR="68578" marT="45718" marB="45718"/>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8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800" b="1"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0" indent="0" algn="ctr">
                        <a:buFont typeface="Arial" panose="020B0604020202020204" pitchFamily="34" charset="0"/>
                        <a:buNone/>
                      </a:pPr>
                      <a:r>
                        <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rPr>
                        <a:t/>
                      </a:r>
                      <a:br>
                        <a:rPr lang="en-GB" sz="800" b="1" u="none" strike="noStrike" dirty="0" smtClean="0">
                          <a:effectLst/>
                          <a:latin typeface="Segoe UI" panose="020B0502040204020203" pitchFamily="34" charset="0"/>
                          <a:ea typeface="Segoe UI" panose="020B0502040204020203" pitchFamily="34" charset="0"/>
                          <a:cs typeface="Segoe UI" panose="020B0502040204020203" pitchFamily="34" charset="0"/>
                        </a:rPr>
                      </a:br>
                      <a:endParaRPr lang="en-GB" sz="800" b="1" kern="120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18" marB="45718"/>
                </a:tc>
              </a:tr>
            </a:tbl>
          </a:graphicData>
        </a:graphic>
      </p:graphicFrame>
    </p:spTree>
    <p:extLst>
      <p:ext uri="{BB962C8B-B14F-4D97-AF65-F5344CB8AC3E}">
        <p14:creationId xmlns:p14="http://schemas.microsoft.com/office/powerpoint/2010/main" val="4143753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Regression Test-architectural view 3</a:t>
            </a:r>
          </a:p>
        </p:txBody>
      </p:sp>
      <p:sp>
        <p:nvSpPr>
          <p:cNvPr id="4" name="Date Placeholder 3"/>
          <p:cNvSpPr>
            <a:spLocks noGrp="1"/>
          </p:cNvSpPr>
          <p:nvPr>
            <p:ph type="dt" sz="half" idx="10"/>
          </p:nvPr>
        </p:nvSpPr>
        <p:spPr/>
        <p:txBody>
          <a:bodyPr/>
          <a:lstStyle/>
          <a:p>
            <a:fld id="{1032F848-1E47-445B-A035-94C32E55F4BA}" type="datetime5">
              <a:rPr lang="en-US" smtClean="0"/>
              <a:pPr/>
              <a:t>19-Aug-19</a:t>
            </a:fld>
            <a:endParaRPr lang="en-GB"/>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2801431392"/>
              </p:ext>
            </p:extLst>
          </p:nvPr>
        </p:nvGraphicFramePr>
        <p:xfrm>
          <a:off x="198781" y="986911"/>
          <a:ext cx="8690777" cy="4997928"/>
        </p:xfrm>
        <a:graphic>
          <a:graphicData uri="http://schemas.openxmlformats.org/drawingml/2006/table">
            <a:tbl>
              <a:tblPr firstRow="1">
                <a:tableStyleId>{073A0DAA-6AF3-43AB-8588-CEC1D06C72B9}</a:tableStyleId>
              </a:tblPr>
              <a:tblGrid>
                <a:gridCol w="1830959"/>
                <a:gridCol w="5286915"/>
                <a:gridCol w="841384"/>
                <a:gridCol w="731519"/>
              </a:tblGrid>
              <a:tr h="486880">
                <a:tc>
                  <a:txBody>
                    <a:bodyPr/>
                    <a:lstStyle/>
                    <a:p>
                      <a:pPr algn="l" rtl="0" fontAlgn="ctr"/>
                      <a:r>
                        <a:rPr lang="en-GB" sz="1000" u="none" strike="noStrike" dirty="0">
                          <a:effectLst/>
                          <a:latin typeface="Segoe UI" panose="020B0502040204020203" pitchFamily="34" charset="0"/>
                          <a:ea typeface="Segoe UI" panose="020B0502040204020203" pitchFamily="34" charset="0"/>
                          <a:cs typeface="Segoe UI" panose="020B0502040204020203" pitchFamily="34" charset="0"/>
                        </a:rPr>
                        <a:t>Layer</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1000" u="none" strike="noStrike" dirty="0">
                          <a:effectLst/>
                          <a:latin typeface="Segoe UI" panose="020B0502040204020203" pitchFamily="34" charset="0"/>
                          <a:ea typeface="Segoe UI" panose="020B0502040204020203" pitchFamily="34" charset="0"/>
                          <a:cs typeface="Segoe UI" panose="020B0502040204020203" pitchFamily="34" charset="0"/>
                        </a:rPr>
                        <a:t>Description</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defTabSz="720000" rtl="0" fontAlgn="ctr"/>
                      <a:r>
                        <a:rPr lang="en-GB" sz="1000" u="none" strike="noStrike" dirty="0" smtClean="0">
                          <a:effectLst/>
                          <a:latin typeface="Segoe UI" panose="020B0502040204020203" pitchFamily="34" charset="0"/>
                          <a:ea typeface="Segoe UI" panose="020B0502040204020203" pitchFamily="34" charset="0"/>
                          <a:cs typeface="Segoe UI" panose="020B0502040204020203" pitchFamily="34" charset="0"/>
                        </a:rPr>
                        <a:t>New Functionality</a:t>
                      </a:r>
                      <a:r>
                        <a:rPr lang="en-GB" sz="10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for Ulster</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c>
                  <a:txBody>
                    <a:bodyPr/>
                    <a:lstStyle/>
                    <a:p>
                      <a:pPr algn="l" rtl="0" fontAlgn="ctr"/>
                      <a:r>
                        <a:rPr lang="en-GB" sz="1000" u="none" strike="noStrike" dirty="0" smtClean="0">
                          <a:effectLst/>
                          <a:latin typeface="Segoe UI" panose="020B0502040204020203" pitchFamily="34" charset="0"/>
                          <a:ea typeface="Segoe UI" panose="020B0502040204020203" pitchFamily="34" charset="0"/>
                          <a:cs typeface="Segoe UI" panose="020B0502040204020203" pitchFamily="34" charset="0"/>
                        </a:rPr>
                        <a:t>Digital</a:t>
                      </a:r>
                      <a:r>
                        <a:rPr lang="en-GB" sz="10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Regression</a:t>
                      </a:r>
                      <a:endParaRPr lang="en-GB" sz="1000" b="1" i="0" u="none" strike="noStrike" dirty="0">
                        <a:solidFill>
                          <a:srgbClr val="FFFFFF"/>
                        </a:solidFill>
                        <a:effectLst/>
                        <a:latin typeface="Segoe UI" panose="020B0502040204020203" pitchFamily="34" charset="0"/>
                        <a:ea typeface="Segoe UI" panose="020B0502040204020203" pitchFamily="34" charset="0"/>
                        <a:cs typeface="Segoe UI" panose="020B0502040204020203" pitchFamily="34" charset="0"/>
                      </a:endParaRPr>
                    </a:p>
                  </a:txBody>
                  <a:tcPr marL="3721" marR="3721" marT="3721" marB="0" anchor="ctr"/>
                </a:tc>
              </a:tr>
              <a:tr h="2687885">
                <a:tc>
                  <a:txBody>
                    <a:bodyPr/>
                    <a:lstStyle/>
                    <a:p>
                      <a:r>
                        <a:rPr lang="en-GB" sz="1000" noProof="0" dirty="0" smtClean="0">
                          <a:latin typeface="Segoe UI" panose="020B0502040204020203" pitchFamily="34" charset="0"/>
                          <a:ea typeface="Segoe UI" panose="020B0502040204020203" pitchFamily="34" charset="0"/>
                          <a:cs typeface="Segoe UI" panose="020B0502040204020203" pitchFamily="34" charset="0"/>
                        </a:rPr>
                        <a:t>Business</a:t>
                      </a:r>
                      <a:r>
                        <a:rPr lang="en-GB" sz="1000" baseline="0" noProof="0" dirty="0" smtClean="0">
                          <a:latin typeface="Segoe UI" panose="020B0502040204020203" pitchFamily="34" charset="0"/>
                          <a:ea typeface="Segoe UI" panose="020B0502040204020203" pitchFamily="34" charset="0"/>
                          <a:cs typeface="Segoe UI" panose="020B0502040204020203" pitchFamily="34" charset="0"/>
                        </a:rPr>
                        <a:t> Service Provider Layer</a:t>
                      </a:r>
                      <a:br>
                        <a:rPr lang="en-GB" sz="1000" baseline="0" noProof="0" dirty="0" smtClean="0">
                          <a:latin typeface="Segoe UI" panose="020B0502040204020203" pitchFamily="34" charset="0"/>
                          <a:ea typeface="Segoe UI" panose="020B0502040204020203" pitchFamily="34" charset="0"/>
                          <a:cs typeface="Segoe UI" panose="020B0502040204020203" pitchFamily="34" charset="0"/>
                        </a:rPr>
                      </a:b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Responsible for providing external business capabilities</a:t>
                      </a:r>
                      <a:endParaRPr lang="en-GB" sz="1000" i="1" kern="1200" baseline="0" noProof="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24" marB="45724"/>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000" u="sng"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00" u="sng"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New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Salesforce API – this will create an “Opportunity” on the Salesforce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00" u="sng"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Re-Use as is</a:t>
                      </a: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The following have been developed and are in production – these will be re-used to support the Ulster Bank Digital Journey:</a:t>
                      </a:r>
                    </a:p>
                    <a:p>
                      <a:pPr marL="171450" indent="-171450">
                        <a:buFont typeface="Arial" panose="020B0604020202020204" pitchFamily="34" charset="0"/>
                        <a:buChar char="•"/>
                      </a:pP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IronPort provisioned Service to send external emails to the customers</a:t>
                      </a:r>
                    </a:p>
                    <a:p>
                      <a:pPr marL="171450" indent="-171450">
                        <a:buFont typeface="Arial" panose="020B0604020202020204" pitchFamily="34" charset="0"/>
                        <a:buChar char="•"/>
                      </a:pP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Salesforce Community API</a:t>
                      </a:r>
                    </a:p>
                    <a:p>
                      <a:pPr marL="171450" indent="-171450">
                        <a:buFont typeface="Arial" panose="020B0604020202020204" pitchFamily="34" charset="0"/>
                        <a:buChar char="•"/>
                      </a:pP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CICS </a:t>
                      </a:r>
                      <a:r>
                        <a:rPr kumimoji="0" lang="en-GB" sz="1000" u="none" strike="noStrike" kern="1200" cap="none" spc="0" normalizeH="0" baseline="0" noProof="0" dirty="0" err="1" smtClean="0">
                          <a:ln>
                            <a:noFill/>
                          </a:ln>
                          <a:effectLst/>
                          <a:uLnTx/>
                          <a:uFillTx/>
                          <a:latin typeface="Segoe UI" panose="020B0502040204020203" pitchFamily="34" charset="0"/>
                          <a:ea typeface="Segoe UI" panose="020B0502040204020203" pitchFamily="34" charset="0"/>
                          <a:cs typeface="Segoe UI" panose="020B0502040204020203" pitchFamily="34" charset="0"/>
                        </a:rPr>
                        <a:t>Webservices</a:t>
                      </a:r>
                      <a:r>
                        <a:rPr kumimoji="0" lang="en-GB" sz="1000" u="none" strike="noStrike" kern="1200" cap="none" spc="0" normalizeH="0" baseline="0" noProof="0" dirty="0" smtClean="0">
                          <a:ln>
                            <a:noFill/>
                          </a:ln>
                          <a:effectLst/>
                          <a:uLnTx/>
                          <a:uFillTx/>
                          <a:latin typeface="Segoe UI" panose="020B0502040204020203" pitchFamily="34" charset="0"/>
                          <a:ea typeface="Segoe UI" panose="020B0502040204020203" pitchFamily="34" charset="0"/>
                          <a:cs typeface="Segoe UI" panose="020B0502040204020203" pitchFamily="34" charset="0"/>
                        </a:rPr>
                        <a:t>:</a:t>
                      </a: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Account Enquiry Web Service – this retrieves</a:t>
                      </a:r>
                      <a:r>
                        <a:rPr lang="en-GB" sz="1000" dirty="0" smtClean="0">
                          <a:latin typeface="Segoe UI" panose="020B0502040204020203" pitchFamily="34" charset="0"/>
                          <a:ea typeface="Segoe UI" panose="020B0502040204020203" pitchFamily="34" charset="0"/>
                          <a:cs typeface="Segoe UI" panose="020B0502040204020203" pitchFamily="34" charset="0"/>
                        </a:rPr>
                        <a:t> account details ,</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balances and contact details of the applicant</a:t>
                      </a:r>
                      <a:endPar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KYC Web Service - this</a:t>
                      </a:r>
                      <a:r>
                        <a:rPr lang="en-GB" sz="1000" dirty="0" smtClean="0">
                          <a:latin typeface="Segoe UI" panose="020B0502040204020203" pitchFamily="34" charset="0"/>
                          <a:ea typeface="Segoe UI" panose="020B0502040204020203" pitchFamily="34" charset="0"/>
                          <a:cs typeface="Segoe UI" panose="020B0502040204020203" pitchFamily="34" charset="0"/>
                        </a:rPr>
                        <a:t> retrieves the KYC markers of the applicant,</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their business and all the key principals.</a:t>
                      </a:r>
                      <a:endPar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Personal Customer Extract Service - this</a:t>
                      </a:r>
                      <a:r>
                        <a:rPr lang="en-GB" sz="1000" dirty="0" smtClean="0">
                          <a:latin typeface="Segoe UI" panose="020B0502040204020203" pitchFamily="34" charset="0"/>
                          <a:ea typeface="Segoe UI" panose="020B0502040204020203" pitchFamily="34" charset="0"/>
                          <a:cs typeface="Segoe UI" panose="020B0502040204020203" pitchFamily="34" charset="0"/>
                        </a:rPr>
                        <a:t> retrieves details related to the applicant </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and all the key principals</a:t>
                      </a:r>
                      <a:endPar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Non Personal Customer Extract Service - </a:t>
                      </a:r>
                      <a:r>
                        <a:rPr lang="en-GB" sz="1000" dirty="0" smtClean="0">
                          <a:latin typeface="Segoe UI" panose="020B0502040204020203" pitchFamily="34" charset="0"/>
                          <a:ea typeface="Segoe UI" panose="020B0502040204020203" pitchFamily="34" charset="0"/>
                          <a:cs typeface="Segoe UI" panose="020B0502040204020203" pitchFamily="34" charset="0"/>
                        </a:rPr>
                        <a:t>retrieves details related to the Business</a:t>
                      </a:r>
                      <a:endPar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Customer To Customer Relationship Web Service  - this retrieves</a:t>
                      </a:r>
                      <a:r>
                        <a:rPr lang="en-GB" sz="1000" dirty="0" smtClean="0">
                          <a:latin typeface="Segoe UI" panose="020B0502040204020203" pitchFamily="34" charset="0"/>
                          <a:ea typeface="Segoe UI" panose="020B0502040204020203" pitchFamily="34" charset="0"/>
                          <a:cs typeface="Segoe UI" panose="020B0502040204020203" pitchFamily="34" charset="0"/>
                        </a:rPr>
                        <a:t> all the individuals who have a relationship with the non-personal customer</a:t>
                      </a:r>
                      <a:endPar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kern="1200" baseline="0" noProof="0" dirty="0" smtClean="0">
                          <a:latin typeface="Segoe UI" panose="020B0502040204020203" pitchFamily="34" charset="0"/>
                          <a:ea typeface="Segoe UI" panose="020B0502040204020203" pitchFamily="34" charset="0"/>
                          <a:cs typeface="Segoe UI" panose="020B0502040204020203" pitchFamily="34" charset="0"/>
                        </a:rPr>
                        <a:t>Customer Relationship Contact Web Service – this retrieves</a:t>
                      </a:r>
                      <a:r>
                        <a:rPr lang="en-GB" sz="1000" dirty="0" smtClean="0">
                          <a:latin typeface="Segoe UI" panose="020B0502040204020203" pitchFamily="34" charset="0"/>
                          <a:ea typeface="Segoe UI" panose="020B0502040204020203" pitchFamily="34" charset="0"/>
                          <a:cs typeface="Segoe UI" panose="020B0502040204020203" pitchFamily="34" charset="0"/>
                        </a:rPr>
                        <a:t> the contact</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details (email address and mobile numbers) of the </a:t>
                      </a:r>
                      <a:r>
                        <a:rPr lang="en-GB" sz="1000" dirty="0" smtClean="0">
                          <a:latin typeface="Segoe UI" panose="020B0502040204020203" pitchFamily="34" charset="0"/>
                          <a:ea typeface="Segoe UI" panose="020B0502040204020203" pitchFamily="34" charset="0"/>
                          <a:cs typeface="Segoe UI" panose="020B0502040204020203" pitchFamily="34" charset="0"/>
                        </a:rPr>
                        <a:t>individuals who have a relationship with the business</a:t>
                      </a:r>
                    </a:p>
                    <a:p>
                      <a:pPr marL="358775"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GB" sz="10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000" baseline="0" noProof="0" dirty="0" smtClean="0">
                          <a:latin typeface="Segoe UI" panose="020B0502040204020203" pitchFamily="34" charset="0"/>
                          <a:ea typeface="Segoe UI" panose="020B0502040204020203" pitchFamily="34" charset="0"/>
                          <a:cs typeface="Segoe UI" panose="020B0502040204020203" pitchFamily="34" charset="0"/>
                        </a:rPr>
                        <a:t>SMTP Server</a:t>
                      </a:r>
                    </a:p>
                    <a:p>
                      <a:pPr marL="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GB" sz="1000" b="1" baseline="0" noProof="0" dirty="0" smtClean="0">
                        <a:solidFill>
                          <a:srgbClr val="0070C0"/>
                        </a:solidFill>
                        <a:latin typeface="Segoe UI" panose="020B0502040204020203" pitchFamily="34" charset="0"/>
                        <a:ea typeface="Segoe UI" panose="020B0502040204020203" pitchFamily="34" charset="0"/>
                        <a:cs typeface="Segoe UI" panose="020B0502040204020203" pitchFamily="34" charset="0"/>
                      </a:endParaRPr>
                    </a:p>
                  </a:txBody>
                  <a:tcPr marL="68578" marR="68578" marT="45724" marB="45724"/>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171450" marR="0" indent="-1714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171450" marR="0" indent="-1714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1"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1" baseline="0" noProof="0" dirty="0" smtClean="0">
                        <a:latin typeface="Segoe UI" panose="020B0502040204020203" pitchFamily="34" charset="0"/>
                        <a:ea typeface="Segoe UI" panose="020B0502040204020203" pitchFamily="34" charset="0"/>
                        <a:cs typeface="Segoe UI"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1" kern="1200" baseline="0" noProof="0" dirty="0" smtClean="0">
                        <a:solidFill>
                          <a:srgbClr val="FF0000"/>
                        </a:solidFill>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kern="1200" baseline="0" noProof="0" dirty="0" smtClean="0">
                          <a:latin typeface="Segoe UI" panose="020B0502040204020203" pitchFamily="34" charset="0"/>
                          <a:ea typeface="Segoe UI" panose="020B0502040204020203" pitchFamily="34" charset="0"/>
                          <a:cs typeface="Segoe UI" panose="020B0502040204020203" pitchFamily="34" charset="0"/>
                          <a:sym typeface="Wingdings"/>
                        </a:rPr>
                        <a:t></a:t>
                      </a:r>
                      <a:endParaRPr lang="en-GB" sz="1000" b="1" kern="1200" baseline="0" noProof="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txBody>
                  <a:tcPr/>
                </a:tc>
              </a:tr>
            </a:tbl>
          </a:graphicData>
        </a:graphic>
      </p:graphicFrame>
      <p:sp>
        <p:nvSpPr>
          <p:cNvPr id="5" name="Slide Number Placeholder 4"/>
          <p:cNvSpPr>
            <a:spLocks noGrp="1"/>
          </p:cNvSpPr>
          <p:nvPr>
            <p:ph type="sldNum" sz="quarter" idx="12"/>
          </p:nvPr>
        </p:nvSpPr>
        <p:spPr/>
        <p:txBody>
          <a:bodyPr/>
          <a:lstStyle/>
          <a:p>
            <a:fld id="{093E40A2-9A02-48E9-A438-2CCDC6D7CB08}" type="slidenum">
              <a:rPr lang="en-GB" smtClean="0"/>
              <a:pPr/>
              <a:t>23</a:t>
            </a:fld>
            <a:endParaRPr lang="en-GB"/>
          </a:p>
        </p:txBody>
      </p:sp>
    </p:spTree>
    <p:extLst>
      <p:ext uri="{BB962C8B-B14F-4D97-AF65-F5344CB8AC3E}">
        <p14:creationId xmlns:p14="http://schemas.microsoft.com/office/powerpoint/2010/main" val="3118369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75" y="99958"/>
            <a:ext cx="6842125" cy="417512"/>
          </a:xfrm>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 Phase Strategy</a:t>
            </a:r>
          </a:p>
        </p:txBody>
      </p:sp>
      <p:sp>
        <p:nvSpPr>
          <p:cNvPr id="4" name="Date Placeholder 3"/>
          <p:cNvSpPr>
            <a:spLocks noGrp="1"/>
          </p:cNvSpPr>
          <p:nvPr>
            <p:ph type="dt" sz="half" idx="10"/>
          </p:nvPr>
        </p:nvSpPr>
        <p:spPr>
          <a:xfrm>
            <a:off x="7443775" y="6565846"/>
            <a:ext cx="682625" cy="207963"/>
          </a:xfrm>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a:xfrm>
            <a:off x="8226411" y="6564258"/>
            <a:ext cx="658812" cy="207963"/>
          </a:xfrm>
        </p:spPr>
        <p:txBody>
          <a:bodyPr/>
          <a:lstStyle/>
          <a:p>
            <a:pPr>
              <a:defRPr/>
            </a:pPr>
            <a:fld id="{093E40A2-9A02-48E9-A438-2CCDC6D7CB08}" type="slidenum">
              <a:rPr lang="en-GB" smtClean="0"/>
              <a:pPr>
                <a:defRPr/>
              </a:pPr>
              <a:t>24</a:t>
            </a:fld>
            <a:endParaRPr lang="en-GB"/>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630504799"/>
              </p:ext>
            </p:extLst>
          </p:nvPr>
        </p:nvGraphicFramePr>
        <p:xfrm>
          <a:off x="203338" y="762000"/>
          <a:ext cx="8750163" cy="5834319"/>
        </p:xfrm>
        <a:graphic>
          <a:graphicData uri="http://schemas.openxmlformats.org/drawingml/2006/table">
            <a:tbl>
              <a:tblPr>
                <a:tableStyleId>{C4B1156A-380E-4F78-BDF5-A606A8083BF9}</a:tableStyleId>
              </a:tblPr>
              <a:tblGrid>
                <a:gridCol w="1017234"/>
                <a:gridCol w="1159706"/>
                <a:gridCol w="1566554"/>
                <a:gridCol w="1887351"/>
                <a:gridCol w="1721923"/>
                <a:gridCol w="1397395"/>
              </a:tblGrid>
              <a:tr h="161457">
                <a:tc>
                  <a:txBody>
                    <a:bodyPr/>
                    <a:lstStyle/>
                    <a:p>
                      <a:pPr algn="ctr" rtl="0" fontAlgn="t"/>
                      <a:r>
                        <a:rPr lang="en-GB" sz="700" b="1"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Stage</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c>
                  <a:txBody>
                    <a:bodyPr/>
                    <a:lstStyle/>
                    <a:p>
                      <a:pPr algn="ctr" rtl="0" fontAlgn="t"/>
                      <a:r>
                        <a:rPr lang="en-GB" sz="700" b="1"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Test   Activity</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c>
                  <a:txBody>
                    <a:bodyPr/>
                    <a:lstStyle/>
                    <a:p>
                      <a:pPr algn="ctr" rtl="0" fontAlgn="t"/>
                      <a:r>
                        <a:rPr lang="en-GB" sz="700" b="1"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Who</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c>
                  <a:txBody>
                    <a:bodyPr/>
                    <a:lstStyle/>
                    <a:p>
                      <a:pPr algn="ctr" rtl="0" fontAlgn="t"/>
                      <a:r>
                        <a:rPr lang="en-GB" sz="700" b="1"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Risk Focus</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c>
                  <a:txBody>
                    <a:bodyPr/>
                    <a:lstStyle/>
                    <a:p>
                      <a:pPr algn="ctr" rtl="0" fontAlgn="t"/>
                      <a:r>
                        <a:rPr lang="en-GB" sz="700" b="1" u="none" strike="noStrike"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rPr>
                        <a:t>Risk Mitigation</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c>
                  <a:txBody>
                    <a:bodyPr/>
                    <a:lstStyle/>
                    <a:p>
                      <a:pPr algn="ctr" rtl="0" fontAlgn="t"/>
                      <a:r>
                        <a:rPr lang="en-GB" sz="700" b="1"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Collaboration/Outcome</a:t>
                      </a:r>
                      <a:endParaRPr lang="en-GB" sz="7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tx1"/>
                    </a:solidFill>
                  </a:tcPr>
                </a:tc>
              </a:tr>
              <a:tr h="1644766">
                <a:tc>
                  <a:txBody>
                    <a:bodyPr/>
                    <a:lstStyle/>
                    <a:p>
                      <a:pPr algn="l"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Dev</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Unit development &amp;  Testing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Feature File Build</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Automation Tester build GUI</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Acceptance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criteria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agreed with BA/Functional/automation BDD written</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BA/PO screen verification</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Developers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Automation Testers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Manual Testers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BA/Business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Data Team</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1. Integration of services and UI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2. Requirements built according to agreement with BA and functional tester</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3. Screen build verified by BA/Business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reduce integration of MS and UI issues by building and Unit testing early</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Jira requirements agreed by all stakeholders. Minimal data needs to be ready and verified using SOAP UI to allow early testing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Test Automation screens built using Node and GIT to pull from developer</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Manual Testers build the Feature File per page with automation tester and BA collaboration</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In Sprint testing initiated for screen level checks Verification of screens built reviewed by BA/Business.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UI and MS developers work together</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Data team to work with developers with Minimal data set up for positive requirements testing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User story Acceptance criteria and wireframes drive early tests functional and automation tester deriving manual and automated tests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Piecemeal delivery verified with Business and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BA based on acceptance</a:t>
                      </a:r>
                      <a:r>
                        <a:rPr lang="en-GB" sz="7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criteria</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927057">
                <a:tc>
                  <a:txBody>
                    <a:bodyPr/>
                    <a:lstStyle/>
                    <a:p>
                      <a:pPr algn="l"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UAT- In Sprint</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ODM Lending Finder and pricing test scenarios built and tested locally or in an available environment</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Exploratory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testing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Ineligible automation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executable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for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review</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Any other automated scripts to be run and reviewed</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Data team</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Automation Testers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SME Testers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Product Owners/BA/Business</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1.  Early testing of some Integrated systems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2. Testing of UI and MS service integration and MS &amp; MS service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integration and DB and service integration</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3. ODM testing tackled early</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4.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Acceptance criteria validation early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5.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Validation and review of automation scripts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Early testing of most risk prone areas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Business verification early to mitigate against missed requirements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Requirements</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validation early</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Review of automation scripts to ensure agreed scenarios are automated as per BDD agreed</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0"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Automation testers and Manual Testers. Functional testing to complete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targeting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integrated environment</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BA/Business/PO to verify acceptable to the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business by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sign off of test output</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726863">
                <a:tc>
                  <a:txBody>
                    <a:bodyPr/>
                    <a:lstStyle/>
                    <a:p>
                      <a:pPr algn="l"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UAT</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E2E integrated testing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Regression test Digital</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Regression test ODM</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Regression test </a:t>
                      </a:r>
                      <a:r>
                        <a:rPr lang="en-GB" sz="700" u="none" strike="noStrike" dirty="0" err="1" smtClean="0">
                          <a:effectLst/>
                          <a:latin typeface="Segoe UI" panose="020B0502040204020203" pitchFamily="34" charset="0"/>
                          <a:ea typeface="Segoe UI" panose="020B0502040204020203" pitchFamily="34" charset="0"/>
                          <a:cs typeface="Segoe UI" panose="020B0502040204020203" pitchFamily="34" charset="0"/>
                        </a:rPr>
                        <a:t>Lombards</a:t>
                      </a:r>
                      <a:endPar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endParaRPr>
                    </a:p>
                    <a:p>
                      <a:pPr algn="l" rtl="0" fontAlgn="t"/>
                      <a:r>
                        <a:rPr lang="en-GB" sz="700" u="none" strike="noStrike" dirty="0" err="1" smtClean="0">
                          <a:effectLst/>
                          <a:latin typeface="Segoe UI" panose="020B0502040204020203" pitchFamily="34" charset="0"/>
                          <a:ea typeface="Segoe UI" panose="020B0502040204020203" pitchFamily="34" charset="0"/>
                          <a:cs typeface="Segoe UI" panose="020B0502040204020203" pitchFamily="34" charset="0"/>
                        </a:rPr>
                        <a:t>Autosys</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 job expiring incomplete </a:t>
                      </a:r>
                    </a:p>
                    <a:p>
                      <a:pPr algn="l" rtl="0" fontAlgn="t"/>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applications</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Testers</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marL="0" indent="0" algn="l" rtl="0" fontAlgn="t">
                        <a:buNone/>
                      </a:pP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1.</a:t>
                      </a:r>
                      <a:r>
                        <a:rPr lang="en-GB" sz="7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Impact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on pricing</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2. Impact on other digital journeys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3. Impact on Lombard</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4. Integrated systems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5. BDD Acceptance criteria validated by automation</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6.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Exploratory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testing for negative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scenarios</a:t>
                      </a:r>
                      <a:endParaRPr lang="en-GB" sz="700" b="1" i="0" u="none" strike="noStrike" dirty="0" smtClean="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No impact on the current latest live Digital journey</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No impact on the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current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Live ODM</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No impact on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Lombard</a:t>
                      </a:r>
                    </a:p>
                    <a:p>
                      <a:pPr algn="l" rtl="0" fontAlgn="t"/>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Integrated systems</a:t>
                      </a:r>
                      <a:r>
                        <a:rPr lang="en-GB" sz="7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are validated with zero tolerance</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Automation testers and Manual Testers. Identified regression risk areas completed</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516938">
                <a:tc>
                  <a:txBody>
                    <a:bodyPr/>
                    <a:lstStyle/>
                    <a:p>
                      <a:pPr algn="l" rtl="0"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NFT</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Performance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Testing</a:t>
                      </a:r>
                    </a:p>
                    <a:p>
                      <a:pPr algn="l" fontAlgn="t"/>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Including browser testing (HLSD+(3) Slide</a:t>
                      </a:r>
                      <a:r>
                        <a:rPr lang="en-GB" sz="7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t> 18)</a:t>
                      </a:r>
                      <a:br>
                        <a:rPr lang="en-GB" sz="700" u="none" strike="noStrike" baseline="0" dirty="0" smtClean="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Performance testers</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Highlighted on infrastructure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design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documents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Business volumes based on current manual processes and projections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0"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Performance testing dictated by TRA and NFR documentation</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a:effectLst/>
                          <a:latin typeface="Segoe UI" panose="020B0502040204020203" pitchFamily="34" charset="0"/>
                          <a:ea typeface="Segoe UI" panose="020B0502040204020203" pitchFamily="34" charset="0"/>
                          <a:cs typeface="Segoe UI" panose="020B0502040204020203" pitchFamily="34" charset="0"/>
                        </a:rPr>
                        <a:t>Infrastructure/Ops/Performance testers</a:t>
                      </a:r>
                      <a:endParaRPr lang="en-GB" sz="700" b="1" i="0" u="none" strike="noStrike">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414408">
                <a:tc>
                  <a:txBody>
                    <a:bodyPr/>
                    <a:lstStyle/>
                    <a:p>
                      <a:pPr algn="l" rtl="0" fontAlgn="t"/>
                      <a:r>
                        <a:rPr lang="en-GB" sz="700" b="1" u="none" strike="sngStrike" dirty="0">
                          <a:effectLst/>
                          <a:latin typeface="Segoe UI" panose="020B0502040204020203" pitchFamily="34" charset="0"/>
                          <a:ea typeface="Segoe UI" panose="020B0502040204020203" pitchFamily="34" charset="0"/>
                          <a:cs typeface="Segoe UI" panose="020B0502040204020203" pitchFamily="34" charset="0"/>
                        </a:rPr>
                        <a:t>Usability</a:t>
                      </a:r>
                      <a:r>
                        <a:rPr lang="en-GB" sz="700" b="1" u="none" strike="sngStrike" dirty="0" smtClean="0">
                          <a:effectLst/>
                          <a:latin typeface="Segoe UI" panose="020B0502040204020203" pitchFamily="34" charset="0"/>
                          <a:ea typeface="Segoe UI" panose="020B0502040204020203" pitchFamily="34" charset="0"/>
                          <a:cs typeface="Segoe UI" panose="020B0502040204020203" pitchFamily="34" charset="0"/>
                        </a:rPr>
                        <a:t>/</a:t>
                      </a:r>
                      <a:endParaRPr lang="en-GB" sz="700" b="1" i="0" u="none" strike="sng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Internal </a:t>
                      </a:r>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Users / Customers</a:t>
                      </a:r>
                      <a:endParaRPr lang="en-GB" sz="700" b="1" i="0" u="none" strike="sng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Application walk-throughs and role   plays based on developing </a:t>
                      </a:r>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application</a:t>
                      </a:r>
                    </a:p>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Browser</a:t>
                      </a:r>
                      <a:r>
                        <a:rPr lang="en-GB" sz="700" u="none" strike="sngStrike" baseline="0" dirty="0" smtClean="0">
                          <a:effectLst/>
                          <a:latin typeface="Segoe UI" panose="020B0502040204020203" pitchFamily="34" charset="0"/>
                          <a:ea typeface="Segoe UI" panose="020B0502040204020203" pitchFamily="34" charset="0"/>
                          <a:cs typeface="Segoe UI" panose="020B0502040204020203" pitchFamily="34" charset="0"/>
                        </a:rPr>
                        <a:t> testing </a:t>
                      </a:r>
                      <a:endParaRPr lang="en-GB" sz="700" b="1" i="0" u="none" strike="sng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Risk application doesn’t meet   primary needs of end users</a:t>
                      </a:r>
                      <a:endParaRPr lang="en-GB" sz="700" b="1" i="0" u="none" strike="sng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Formal sessions lead by </a:t>
                      </a:r>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UX </a:t>
                      </a:r>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lead involving   Internal Users / Customers</a:t>
                      </a:r>
                      <a:endParaRPr lang="en-GB" sz="700" b="1" i="0" u="none" strike="sng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Customers/UX </a:t>
                      </a:r>
                      <a:r>
                        <a:rPr lang="en-GB" sz="700" u="none" strike="sngStrike" dirty="0">
                          <a:effectLst/>
                          <a:latin typeface="Segoe UI" panose="020B0502040204020203" pitchFamily="34" charset="0"/>
                          <a:ea typeface="Segoe UI" panose="020B0502040204020203" pitchFamily="34" charset="0"/>
                          <a:cs typeface="Segoe UI" panose="020B0502040204020203" pitchFamily="34" charset="0"/>
                        </a:rPr>
                        <a:t>Team</a:t>
                      </a:r>
                      <a:endParaRPr lang="en-GB" sz="700" b="1" i="0" u="none" strike="sng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r>
              <a:tr h="414408">
                <a:tc>
                  <a:txBody>
                    <a:bodyPr/>
                    <a:lstStyle/>
                    <a:p>
                      <a:pPr algn="l" fontAlgn="b"/>
                      <a:r>
                        <a:rPr lang="en-GB" sz="700" b="1" u="none" strike="noStrike" dirty="0" smtClean="0">
                          <a:effectLst/>
                          <a:latin typeface="Segoe UI" panose="020B0502040204020203" pitchFamily="34" charset="0"/>
                          <a:ea typeface="Segoe UI" panose="020B0502040204020203" pitchFamily="34" charset="0"/>
                          <a:cs typeface="Segoe UI" panose="020B0502040204020203" pitchFamily="34" charset="0"/>
                        </a:rPr>
                        <a:t>Accessibility</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nchor="b">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3rd party specialist: </a:t>
                      </a:r>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Blaize</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Formal testing by </a:t>
                      </a:r>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Blaize</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for   compliance against UI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standards including on mobiles</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Risk of application not being   accessible by all employees of the bank</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Blaize</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to undertake full assessment   –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fix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where possible and verify</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Blaize</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209349">
                <a:tc>
                  <a:txBody>
                    <a:bodyPr/>
                    <a:lstStyle/>
                    <a:p>
                      <a:pPr algn="l" rtl="0"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Application Security </a:t>
                      </a:r>
                      <a:r>
                        <a:rPr lang="en-GB" sz="700" b="1" u="none" strike="noStrike" dirty="0" err="1">
                          <a:effectLst/>
                          <a:latin typeface="Segoe UI" panose="020B0502040204020203" pitchFamily="34" charset="0"/>
                          <a:ea typeface="Segoe UI" panose="020B0502040204020203" pitchFamily="34" charset="0"/>
                          <a:cs typeface="Segoe UI" panose="020B0502040204020203" pitchFamily="34" charset="0"/>
                        </a:rPr>
                        <a:t>PenTesting</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Security Test</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Security Team</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Security &amp; Fraud sign off</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Security standards </a:t>
                      </a:r>
                      <a:r>
                        <a:rPr lang="en-GB" sz="700" u="none" strike="noStrike" dirty="0" err="1">
                          <a:effectLst/>
                          <a:latin typeface="Segoe UI" panose="020B0502040204020203" pitchFamily="34" charset="0"/>
                          <a:ea typeface="Segoe UI" panose="020B0502040204020203" pitchFamily="34" charset="0"/>
                          <a:cs typeface="Segoe UI" panose="020B0502040204020203" pitchFamily="34" charset="0"/>
                        </a:rPr>
                        <a:t>inc.</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 Fraud   prevention</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Security team will assess new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infrastructure</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r h="209349">
                <a:tc>
                  <a:txBody>
                    <a:bodyPr/>
                    <a:lstStyle/>
                    <a:p>
                      <a:pPr algn="l" fontAlgn="b"/>
                      <a:r>
                        <a:rPr lang="en-GB" sz="700" b="1" u="none" strike="sngStrike" dirty="0" smtClean="0">
                          <a:effectLst/>
                          <a:latin typeface="Segoe UI" panose="020B0502040204020203" pitchFamily="34" charset="0"/>
                          <a:ea typeface="Segoe UI" panose="020B0502040204020203" pitchFamily="34" charset="0"/>
                          <a:cs typeface="Segoe UI" panose="020B0502040204020203" pitchFamily="34" charset="0"/>
                        </a:rPr>
                        <a:t>OAT</a:t>
                      </a:r>
                      <a:endParaRPr lang="en-GB" sz="700" b="1" i="0" u="none" strike="sng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nchor="b">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OAT Test defined by NFR</a:t>
                      </a:r>
                      <a:r>
                        <a:rPr lang="en-GB" sz="700" u="none" strike="sngStrike" baseline="0" dirty="0" smtClean="0">
                          <a:effectLst/>
                          <a:latin typeface="Segoe UI" panose="020B0502040204020203" pitchFamily="34" charset="0"/>
                          <a:ea typeface="Segoe UI" panose="020B0502040204020203" pitchFamily="34" charset="0"/>
                          <a:cs typeface="Segoe UI" panose="020B0502040204020203" pitchFamily="34" charset="0"/>
                        </a:rPr>
                        <a:t> and HLSD</a:t>
                      </a:r>
                      <a:endParaRPr lang="en-GB" sz="700" b="1" i="0" u="none" strike="sng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OAT Team</a:t>
                      </a:r>
                      <a:endParaRPr lang="en-GB" sz="700" b="1" i="0" u="none" strike="sng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Hardware</a:t>
                      </a:r>
                      <a:r>
                        <a:rPr lang="en-GB" sz="700" u="none" strike="sngStrike" baseline="0" dirty="0" smtClean="0">
                          <a:effectLst/>
                          <a:latin typeface="Segoe UI" panose="020B0502040204020203" pitchFamily="34" charset="0"/>
                          <a:ea typeface="Segoe UI" panose="020B0502040204020203" pitchFamily="34" charset="0"/>
                          <a:cs typeface="Segoe UI" panose="020B0502040204020203" pitchFamily="34" charset="0"/>
                        </a:rPr>
                        <a:t> Performance testing</a:t>
                      </a:r>
                      <a:endParaRPr lang="en-GB" sz="700" b="1" i="0" u="none" strike="sng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Preparing</a:t>
                      </a:r>
                      <a:r>
                        <a:rPr lang="en-GB" sz="700" u="none" strike="sngStrike" baseline="0" dirty="0" smtClean="0">
                          <a:effectLst/>
                          <a:latin typeface="Segoe UI" panose="020B0502040204020203" pitchFamily="34" charset="0"/>
                          <a:ea typeface="Segoe UI" panose="020B0502040204020203" pitchFamily="34" charset="0"/>
                          <a:cs typeface="Segoe UI" panose="020B0502040204020203" pitchFamily="34" charset="0"/>
                        </a:rPr>
                        <a:t> for Live performance</a:t>
                      </a:r>
                      <a:endParaRPr lang="en-GB" sz="700" b="1" i="0" u="none" strike="sng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c>
                  <a:txBody>
                    <a:bodyPr/>
                    <a:lstStyle/>
                    <a:p>
                      <a:pPr algn="l" rtl="0" fontAlgn="t"/>
                      <a:r>
                        <a:rPr lang="en-GB" sz="700" u="none" strike="sngStrike" dirty="0" smtClean="0">
                          <a:effectLst/>
                          <a:latin typeface="Segoe UI" panose="020B0502040204020203" pitchFamily="34" charset="0"/>
                          <a:ea typeface="Segoe UI" panose="020B0502040204020203" pitchFamily="34" charset="0"/>
                          <a:cs typeface="Segoe UI" panose="020B0502040204020203" pitchFamily="34" charset="0"/>
                        </a:rPr>
                        <a:t>OAT Team</a:t>
                      </a:r>
                      <a:endParaRPr lang="en-GB" sz="700" b="1" i="0" u="none" strike="sng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chemeClr val="accent6">
                        <a:lumMod val="75000"/>
                      </a:schemeClr>
                    </a:solidFill>
                  </a:tcPr>
                </a:tc>
              </a:tr>
              <a:tr h="471353">
                <a:tc>
                  <a:txBody>
                    <a:bodyPr/>
                    <a:lstStyle/>
                    <a:p>
                      <a:pPr algn="l" rtl="0" fontAlgn="t"/>
                      <a:r>
                        <a:rPr lang="en-GB" sz="700" b="1" u="none" strike="noStrike" dirty="0">
                          <a:effectLst/>
                          <a:latin typeface="Segoe UI" panose="020B0502040204020203" pitchFamily="34" charset="0"/>
                          <a:ea typeface="Segoe UI" panose="020B0502040204020203" pitchFamily="34" charset="0"/>
                          <a:cs typeface="Segoe UI" panose="020B0502040204020203" pitchFamily="34" charset="0"/>
                        </a:rPr>
                        <a:t>Implementation Testing</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solidFill>
                      <a:srgbClr val="00B0F0"/>
                    </a:solidFill>
                  </a:tcPr>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Imp Testing</a:t>
                      </a:r>
                      <a:endParaRPr lang="en-GB" sz="700" b="1"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Imp Team</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Production support and e-connect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testing</a:t>
                      </a:r>
                      <a:endParaRPr lang="en-GB" sz="700" b="0" i="0" u="none" strike="noStrike" dirty="0">
                        <a:solidFill>
                          <a:srgbClr val="002469"/>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Rehearse Production Support   Implementation steps</a:t>
                      </a:r>
                      <a:b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br>
                      <a:endParaRPr lang="en-GB" sz="700" b="0"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c>
                  <a:txBody>
                    <a:bodyPr/>
                    <a:lstStyle/>
                    <a:p>
                      <a:pPr algn="l" rtl="0" fontAlgn="t"/>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Implementation team </a:t>
                      </a:r>
                      <a:r>
                        <a:rPr lang="en-GB" sz="700" u="none" strike="noStrike" dirty="0" smtClean="0">
                          <a:effectLst/>
                          <a:latin typeface="Segoe UI" panose="020B0502040204020203" pitchFamily="34" charset="0"/>
                          <a:ea typeface="Segoe UI" panose="020B0502040204020203" pitchFamily="34" charset="0"/>
                          <a:cs typeface="Segoe UI" panose="020B0502040204020203" pitchFamily="34" charset="0"/>
                        </a:rPr>
                        <a:t>Production </a:t>
                      </a:r>
                      <a:r>
                        <a:rPr lang="en-GB" sz="700" u="none" strike="noStrike" dirty="0">
                          <a:effectLst/>
                          <a:latin typeface="Segoe UI" panose="020B0502040204020203" pitchFamily="34" charset="0"/>
                          <a:ea typeface="Segoe UI" panose="020B0502040204020203" pitchFamily="34" charset="0"/>
                          <a:cs typeface="Segoe UI" panose="020B0502040204020203" pitchFamily="34" charset="0"/>
                        </a:rPr>
                        <a:t>support</a:t>
                      </a:r>
                      <a:endParaRPr lang="en-GB" sz="700" b="1" i="0" u="none" strike="noStrike" dirty="0">
                        <a:solidFill>
                          <a:srgbClr val="1F497D"/>
                        </a:solidFill>
                        <a:effectLst/>
                        <a:latin typeface="Segoe UI" panose="020B0502040204020203" pitchFamily="34" charset="0"/>
                        <a:ea typeface="Segoe UI" panose="020B0502040204020203" pitchFamily="34" charset="0"/>
                        <a:cs typeface="Segoe UI" panose="020B0502040204020203" pitchFamily="34" charset="0"/>
                      </a:endParaRPr>
                    </a:p>
                  </a:txBody>
                  <a:tcPr marL="4463" marR="4463" marT="4463" marB="0"/>
                </a:tc>
              </a:tr>
            </a:tbl>
          </a:graphicData>
        </a:graphic>
      </p:graphicFrame>
    </p:spTree>
    <p:extLst>
      <p:ext uri="{BB962C8B-B14F-4D97-AF65-F5344CB8AC3E}">
        <p14:creationId xmlns:p14="http://schemas.microsoft.com/office/powerpoint/2010/main" val="18630596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 Environments Requirements</a:t>
            </a:r>
          </a:p>
        </p:txBody>
      </p:sp>
      <p:graphicFrame>
        <p:nvGraphicFramePr>
          <p:cNvPr id="8" name="Table 7"/>
          <p:cNvGraphicFramePr>
            <a:graphicFrameLocks noGrp="1"/>
          </p:cNvGraphicFramePr>
          <p:nvPr>
            <p:extLst>
              <p:ext uri="{D42A27DB-BD31-4B8C-83A1-F6EECF244321}">
                <p14:modId xmlns:p14="http://schemas.microsoft.com/office/powerpoint/2010/main" val="3718257104"/>
              </p:ext>
            </p:extLst>
          </p:nvPr>
        </p:nvGraphicFramePr>
        <p:xfrm>
          <a:off x="164449" y="862887"/>
          <a:ext cx="8643568" cy="4997056"/>
        </p:xfrm>
        <a:graphic>
          <a:graphicData uri="http://schemas.openxmlformats.org/drawingml/2006/table">
            <a:tbl>
              <a:tblPr firstRow="1" bandRow="1">
                <a:tableStyleId>{5C22544A-7EE6-4342-B048-85BDC9FD1C3A}</a:tableStyleId>
              </a:tblPr>
              <a:tblGrid>
                <a:gridCol w="1009653"/>
                <a:gridCol w="1662404"/>
                <a:gridCol w="2833791"/>
                <a:gridCol w="1034252"/>
                <a:gridCol w="611273"/>
                <a:gridCol w="829802"/>
                <a:gridCol w="662393"/>
              </a:tblGrid>
              <a:tr h="241533">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Test Phases</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Test Requirements</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SPA</a:t>
                      </a:r>
                      <a:r>
                        <a:rPr lang="en-GB" sz="1000" b="1"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URL</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Ulster Environments</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Core</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Sales Force</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c>
                  <a:txBody>
                    <a:bodyPr/>
                    <a:lstStyle/>
                    <a:p>
                      <a:r>
                        <a:rPr lang="en-GB" sz="1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CDE</a:t>
                      </a:r>
                      <a:endParaRPr lang="en-GB" sz="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003366"/>
                    </a:solidFill>
                  </a:tcPr>
                </a:tc>
              </a:tr>
              <a:tr h="379445">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Development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indent="0">
                        <a:buFont typeface="Arial" panose="020B0604020202020204" pitchFamily="34" charset="0"/>
                        <a:buNone/>
                      </a:pPr>
                      <a:r>
                        <a:rPr lang="en-GB" sz="1000" dirty="0" smtClean="0">
                          <a:latin typeface="Segoe UI" panose="020B0502040204020203" pitchFamily="34" charset="0"/>
                          <a:ea typeface="Segoe UI" panose="020B0502040204020203" pitchFamily="34" charset="0"/>
                          <a:cs typeface="Segoe UI" panose="020B0502040204020203" pitchFamily="34" charset="0"/>
                        </a:rPr>
                        <a:t>Unit Testing </a:t>
                      </a:r>
                      <a:br>
                        <a:rPr lang="en-GB" sz="1000" dirty="0" smtClean="0">
                          <a:latin typeface="Segoe UI" panose="020B0502040204020203" pitchFamily="34" charset="0"/>
                          <a:ea typeface="Segoe UI" panose="020B0502040204020203" pitchFamily="34" charset="0"/>
                          <a:cs typeface="Segoe UI" panose="020B0502040204020203" pitchFamily="34" charset="0"/>
                        </a:rPr>
                      </a:br>
                      <a:r>
                        <a:rPr lang="en-GB" sz="1000" dirty="0" smtClean="0">
                          <a:latin typeface="Segoe UI" panose="020B0502040204020203" pitchFamily="34" charset="0"/>
                          <a:ea typeface="Segoe UI" panose="020B0502040204020203" pitchFamily="34" charset="0"/>
                          <a:cs typeface="Segoe UI" panose="020B0502040204020203" pitchFamily="34" charset="0"/>
                        </a:rPr>
                        <a:t>Integrated Testing</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smtClean="0">
                          <a:effectLst/>
                          <a:latin typeface="Segoe UI" panose="020B0502040204020203" pitchFamily="34" charset="0"/>
                          <a:ea typeface="Segoe UI" panose="020B0502040204020203" pitchFamily="34" charset="0"/>
                          <a:cs typeface="Segoe UI" panose="020B0502040204020203" pitchFamily="34" charset="0"/>
                        </a:rPr>
                        <a:t>https://digitallending.ubr-dev-2.managedtest.com/content/</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Dev02</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latin typeface="Segoe UI" panose="020B0502040204020203" pitchFamily="34" charset="0"/>
                          <a:ea typeface="Segoe UI" panose="020B0502040204020203" pitchFamily="34" charset="0"/>
                          <a:cs typeface="Segoe UI" panose="020B0502040204020203" pitchFamily="34" charset="0"/>
                        </a:rPr>
                        <a:t>UE</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smtClean="0">
                          <a:latin typeface="Segoe UI" panose="020B0502040204020203" pitchFamily="34" charset="0"/>
                          <a:ea typeface="Segoe UI" panose="020B0502040204020203" pitchFamily="34" charset="0"/>
                          <a:cs typeface="Segoe UI" panose="020B0502040204020203" pitchFamily="34" charset="0"/>
                        </a:rPr>
                        <a:t>SANDBOX</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smtClean="0">
                          <a:latin typeface="Segoe UI" panose="020B0502040204020203" pitchFamily="34" charset="0"/>
                          <a:ea typeface="Segoe UI" panose="020B0502040204020203" pitchFamily="34" charset="0"/>
                          <a:cs typeface="Segoe UI" panose="020B0502040204020203" pitchFamily="34" charset="0"/>
                        </a:rPr>
                        <a:t>MOCK</a:t>
                      </a:r>
                    </a:p>
                  </a:txBody>
                  <a:tcPr/>
                </a:tc>
              </a:tr>
              <a:tr h="707666">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Functional Testing</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In Sprint Functional Testing</a:t>
                      </a:r>
                    </a:p>
                    <a:p>
                      <a:r>
                        <a:rPr lang="en-GB" sz="1000" dirty="0" smtClean="0">
                          <a:latin typeface="Segoe UI" panose="020B0502040204020203" pitchFamily="34" charset="0"/>
                          <a:ea typeface="Segoe UI" panose="020B0502040204020203" pitchFamily="34" charset="0"/>
                          <a:cs typeface="Segoe UI" panose="020B0502040204020203" pitchFamily="34" charset="0"/>
                        </a:rPr>
                        <a:t>Regression</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Testing</a:t>
                      </a:r>
                    </a:p>
                    <a:p>
                      <a:r>
                        <a:rPr lang="en-GB" sz="1000" baseline="0" dirty="0" smtClean="0">
                          <a:latin typeface="Segoe UI" panose="020B0502040204020203" pitchFamily="34" charset="0"/>
                          <a:ea typeface="Segoe UI" panose="020B0502040204020203" pitchFamily="34" charset="0"/>
                          <a:cs typeface="Segoe UI" panose="020B0502040204020203" pitchFamily="34" charset="0"/>
                        </a:rPr>
                        <a:t>Integration Testing</a:t>
                      </a:r>
                    </a:p>
                    <a:p>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effectLst/>
                          <a:latin typeface="Segoe UI" panose="020B0502040204020203" pitchFamily="34" charset="0"/>
                          <a:ea typeface="Segoe UI" panose="020B0502040204020203" pitchFamily="34" charset="0"/>
                          <a:cs typeface="Segoe UI" panose="020B0502040204020203" pitchFamily="34" charset="0"/>
                        </a:rPr>
                        <a:t>https://digitallending.ubr-qa-2.managedtest.com/content/</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QA02</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UE</a:t>
                      </a: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SANDBOX</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UAT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r>
              <a:tr h="971344">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UAT</a:t>
                      </a:r>
                      <a:r>
                        <a:rPr lang="en-GB" sz="1000" b="1" baseline="0" dirty="0" smtClean="0">
                          <a:latin typeface="Segoe UI" panose="020B0502040204020203" pitchFamily="34" charset="0"/>
                          <a:ea typeface="Segoe UI" panose="020B0502040204020203" pitchFamily="34" charset="0"/>
                          <a:cs typeface="Segoe UI" panose="020B0502040204020203" pitchFamily="34" charset="0"/>
                        </a:rPr>
                        <a:t> Testing</a:t>
                      </a:r>
                    </a:p>
                    <a:p>
                      <a:r>
                        <a:rPr lang="en-GB" sz="1000" b="1" baseline="0" dirty="0" smtClean="0">
                          <a:latin typeface="Segoe UI" panose="020B0502040204020203" pitchFamily="34" charset="0"/>
                          <a:ea typeface="Segoe UI" panose="020B0502040204020203" pitchFamily="34" charset="0"/>
                          <a:cs typeface="Segoe UI" panose="020B0502040204020203" pitchFamily="34" charset="0"/>
                        </a:rPr>
                        <a:t>Automation execution  on VDI (</a:t>
                      </a:r>
                      <a:r>
                        <a:rPr lang="en-GB" sz="1000" b="1" baseline="0" dirty="0" err="1" smtClean="0">
                          <a:latin typeface="Segoe UI" panose="020B0502040204020203" pitchFamily="34" charset="0"/>
                          <a:ea typeface="Segoe UI" panose="020B0502040204020203" pitchFamily="34" charset="0"/>
                          <a:cs typeface="Segoe UI" panose="020B0502040204020203" pitchFamily="34" charset="0"/>
                        </a:rPr>
                        <a:t>BackUp</a:t>
                      </a:r>
                      <a:r>
                        <a:rPr lang="en-GB" sz="1000" b="1" baseline="0" dirty="0" smtClean="0">
                          <a:latin typeface="Segoe UI" panose="020B0502040204020203" pitchFamily="34" charset="0"/>
                          <a:ea typeface="Segoe UI" panose="020B0502040204020203" pitchFamily="34" charset="0"/>
                          <a:cs typeface="Segoe UI" panose="020B0502040204020203" pitchFamily="34" charset="0"/>
                        </a:rPr>
                        <a: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UAT testing</a:t>
                      </a:r>
                      <a:br>
                        <a:rPr lang="en-GB" sz="1000" dirty="0" smtClean="0">
                          <a:latin typeface="Segoe UI" panose="020B0502040204020203" pitchFamily="34" charset="0"/>
                          <a:ea typeface="Segoe UI" panose="020B0502040204020203" pitchFamily="34" charset="0"/>
                          <a:cs typeface="Segoe UI" panose="020B0502040204020203" pitchFamily="34" charset="0"/>
                        </a:rPr>
                      </a:br>
                      <a:r>
                        <a:rPr lang="en-GB" sz="1000" dirty="0" smtClean="0">
                          <a:latin typeface="Segoe UI" panose="020B0502040204020203" pitchFamily="34" charset="0"/>
                          <a:ea typeface="Segoe UI" panose="020B0502040204020203" pitchFamily="34" charset="0"/>
                          <a:cs typeface="Segoe UI" panose="020B0502040204020203" pitchFamily="34" charset="0"/>
                        </a:rPr>
                        <a:t>Business </a:t>
                      </a:r>
                      <a:r>
                        <a:rPr lang="en-GB" sz="1000" dirty="0" err="1" smtClean="0">
                          <a:latin typeface="Segoe UI" panose="020B0502040204020203" pitchFamily="34" charset="0"/>
                          <a:ea typeface="Segoe UI" panose="020B0502040204020203" pitchFamily="34" charset="0"/>
                          <a:cs typeface="Segoe UI" panose="020B0502040204020203" pitchFamily="34" charset="0"/>
                        </a:rPr>
                        <a:t>CheckOut</a:t>
                      </a:r>
                      <a:endParaRPr lang="en-GB" sz="1000" dirty="0" smtClean="0">
                        <a:latin typeface="Segoe UI" panose="020B0502040204020203" pitchFamily="34" charset="0"/>
                        <a:ea typeface="Segoe UI" panose="020B0502040204020203" pitchFamily="34" charset="0"/>
                        <a:cs typeface="Segoe UI" panose="020B0502040204020203" pitchFamily="34" charset="0"/>
                      </a:endParaRPr>
                    </a:p>
                    <a:p>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effectLst/>
                          <a:latin typeface="Segoe UI" panose="020B0502040204020203" pitchFamily="34" charset="0"/>
                          <a:ea typeface="Segoe UI" panose="020B0502040204020203" pitchFamily="34" charset="0"/>
                          <a:cs typeface="Segoe UI" panose="020B0502040204020203" pitchFamily="34" charset="0"/>
                          <a:hlinkClick r:id="rId2"/>
                        </a:rPr>
                        <a:t>https://digitallending.ubr-qa-2.managedtest.com/content/</a:t>
                      </a:r>
                      <a:endParaRPr lang="en-GB" sz="1000" dirty="0" smtClean="0">
                        <a:effectLst/>
                        <a:latin typeface="Segoe UI" panose="020B0502040204020203" pitchFamily="34" charset="0"/>
                        <a:ea typeface="Segoe UI" panose="020B0502040204020203" pitchFamily="34" charset="0"/>
                        <a:cs typeface="Segoe UI" panose="020B0502040204020203" pitchFamily="34" charset="0"/>
                      </a:endParaRPr>
                    </a:p>
                    <a:p>
                      <a:endParaRPr lang="en-GB" sz="1000" dirty="0" smtClean="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QA02</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effectLst/>
                          <a:latin typeface="Segoe UI" panose="020B0502040204020203" pitchFamily="34" charset="0"/>
                          <a:ea typeface="Segoe UI" panose="020B0502040204020203" pitchFamily="34" charset="0"/>
                          <a:cs typeface="Segoe UI" panose="020B0502040204020203" pitchFamily="34" charset="0"/>
                        </a:rPr>
                        <a:t>UE</a:t>
                      </a: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SANDBOX</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UAT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r>
              <a:tr h="1408448">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NFT Testing</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Performance testing</a:t>
                      </a:r>
                      <a:br>
                        <a:rPr lang="en-GB" sz="1000" dirty="0" smtClean="0">
                          <a:latin typeface="Segoe UI" panose="020B0502040204020203" pitchFamily="34" charset="0"/>
                          <a:ea typeface="Segoe UI" panose="020B0502040204020203" pitchFamily="34" charset="0"/>
                          <a:cs typeface="Segoe UI" panose="020B0502040204020203" pitchFamily="34" charset="0"/>
                        </a:rPr>
                      </a:br>
                      <a:r>
                        <a:rPr lang="en-GB" sz="1000" dirty="0" smtClean="0">
                          <a:latin typeface="Segoe UI" panose="020B0502040204020203" pitchFamily="34" charset="0"/>
                          <a:ea typeface="Segoe UI" panose="020B0502040204020203" pitchFamily="34" charset="0"/>
                          <a:cs typeface="Segoe UI" panose="020B0502040204020203" pitchFamily="34" charset="0"/>
                        </a:rPr>
                        <a:t>Usability</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Testing</a:t>
                      </a:r>
                    </a:p>
                    <a:p>
                      <a:r>
                        <a:rPr lang="en-GB" sz="1000" baseline="0" dirty="0" smtClean="0">
                          <a:latin typeface="Segoe UI" panose="020B0502040204020203" pitchFamily="34" charset="0"/>
                          <a:ea typeface="Segoe UI" panose="020B0502040204020203" pitchFamily="34" charset="0"/>
                          <a:cs typeface="Segoe UI" panose="020B0502040204020203" pitchFamily="34" charset="0"/>
                        </a:rPr>
                        <a:t>Accessibility Testing</a:t>
                      </a:r>
                    </a:p>
                    <a:p>
                      <a:r>
                        <a:rPr lang="en-GB" sz="1000" baseline="0" dirty="0" smtClean="0">
                          <a:latin typeface="Segoe UI" panose="020B0502040204020203" pitchFamily="34" charset="0"/>
                          <a:ea typeface="Segoe UI" panose="020B0502040204020203" pitchFamily="34" charset="0"/>
                          <a:cs typeface="Segoe UI" panose="020B0502040204020203" pitchFamily="34" charset="0"/>
                        </a:rPr>
                        <a:t>Security Testing</a:t>
                      </a:r>
                    </a:p>
                    <a:p>
                      <a:r>
                        <a:rPr lang="en-GB" sz="1000" baseline="0" dirty="0" smtClean="0">
                          <a:latin typeface="Segoe UI" panose="020B0502040204020203" pitchFamily="34" charset="0"/>
                          <a:ea typeface="Segoe UI" panose="020B0502040204020203" pitchFamily="34" charset="0"/>
                          <a:cs typeface="Segoe UI" panose="020B0502040204020203" pitchFamily="34" charset="0"/>
                        </a:rPr>
                        <a:t>Regression</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effectLst/>
                          <a:latin typeface="Segoe UI" panose="020B0502040204020203" pitchFamily="34" charset="0"/>
                          <a:ea typeface="Segoe UI" panose="020B0502040204020203" pitchFamily="34" charset="0"/>
                          <a:cs typeface="Segoe UI" panose="020B0502040204020203" pitchFamily="34" charset="0"/>
                          <a:hlinkClick r:id="rId3"/>
                        </a:rPr>
                        <a:t>https://digitallending.ubr-nft-1.managedtest.com/content/</a:t>
                      </a:r>
                      <a:endParaRPr lang="en-GB" sz="10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NFT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effectLst/>
                          <a:latin typeface="Segoe UI" panose="020B0502040204020203" pitchFamily="34" charset="0"/>
                          <a:ea typeface="Segoe UI" panose="020B0502040204020203" pitchFamily="34" charset="0"/>
                          <a:cs typeface="Segoe UI" panose="020B0502040204020203" pitchFamily="34" charset="0"/>
                        </a:rPr>
                        <a:t>UE</a:t>
                      </a:r>
                      <a:endParaRPr lang="en-GB" sz="1000" b="1"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UAT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NFT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r>
              <a:tr h="971344">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Production Support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Implementation testing</a:t>
                      </a:r>
                      <a:br>
                        <a:rPr lang="en-GB" sz="1000" dirty="0" smtClean="0">
                          <a:latin typeface="Segoe UI" panose="020B0502040204020203" pitchFamily="34" charset="0"/>
                          <a:ea typeface="Segoe UI" panose="020B0502040204020203" pitchFamily="34" charset="0"/>
                          <a:cs typeface="Segoe UI" panose="020B0502040204020203" pitchFamily="34" charset="0"/>
                        </a:rPr>
                      </a:br>
                      <a:r>
                        <a:rPr lang="en-GB" sz="1000" dirty="0" smtClean="0">
                          <a:latin typeface="Segoe UI" panose="020B0502040204020203" pitchFamily="34" charset="0"/>
                          <a:ea typeface="Segoe UI" panose="020B0502040204020203" pitchFamily="34" charset="0"/>
                          <a:cs typeface="Segoe UI" panose="020B0502040204020203" pitchFamily="34" charset="0"/>
                        </a:rPr>
                        <a:t>Production</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Issue</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effectLst/>
                          <a:latin typeface="Segoe UI" panose="020B0502040204020203" pitchFamily="34" charset="0"/>
                          <a:ea typeface="Segoe UI" panose="020B0502040204020203" pitchFamily="34" charset="0"/>
                          <a:cs typeface="Segoe UI" panose="020B0502040204020203" pitchFamily="34" charset="0"/>
                          <a:hlinkClick r:id="rId4"/>
                        </a:rPr>
                        <a:t>https://digitallending.ubr-pse-1.managedtest.com/content/</a:t>
                      </a:r>
                      <a:endParaRPr lang="en-GB" sz="10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PSE</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effectLst/>
                          <a:latin typeface="Segoe UI" panose="020B0502040204020203" pitchFamily="34" charset="0"/>
                          <a:ea typeface="Segoe UI" panose="020B0502040204020203" pitchFamily="34" charset="0"/>
                          <a:cs typeface="Segoe UI" panose="020B0502040204020203" pitchFamily="34" charset="0"/>
                        </a:rPr>
                        <a:t>UE</a:t>
                      </a:r>
                      <a:endParaRPr lang="en-GB" sz="1000" b="1"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UAT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NFT</a:t>
                      </a:r>
                      <a:endParaRPr lang="en-GB" sz="1000" b="1" dirty="0">
                        <a:latin typeface="Segoe UI" panose="020B0502040204020203" pitchFamily="34" charset="0"/>
                        <a:ea typeface="Segoe UI" panose="020B0502040204020203" pitchFamily="34" charset="0"/>
                        <a:cs typeface="Segoe UI" panose="020B0502040204020203" pitchFamily="34" charset="0"/>
                      </a:endParaRPr>
                    </a:p>
                  </a:txBody>
                  <a:tcPr/>
                </a:tc>
              </a:tr>
            </a:tbl>
          </a:graphicData>
        </a:graphic>
      </p:graphicFrame>
    </p:spTree>
    <p:extLst>
      <p:ext uri="{BB962C8B-B14F-4D97-AF65-F5344CB8AC3E}">
        <p14:creationId xmlns:p14="http://schemas.microsoft.com/office/powerpoint/2010/main" val="3387737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 Timelines</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26</a:t>
            </a:fld>
            <a:endParaRPr lang="en-GB"/>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555350677"/>
              </p:ext>
            </p:extLst>
          </p:nvPr>
        </p:nvGraphicFramePr>
        <p:xfrm>
          <a:off x="285750" y="1046073"/>
          <a:ext cx="8258405" cy="3483498"/>
        </p:xfrm>
        <a:graphic>
          <a:graphicData uri="http://schemas.openxmlformats.org/drawingml/2006/table">
            <a:tbl>
              <a:tblPr/>
              <a:tblGrid>
                <a:gridCol w="855421"/>
                <a:gridCol w="687629"/>
                <a:gridCol w="409651"/>
                <a:gridCol w="468173"/>
                <a:gridCol w="453542"/>
                <a:gridCol w="738836"/>
                <a:gridCol w="431596"/>
                <a:gridCol w="672999"/>
                <a:gridCol w="402336"/>
                <a:gridCol w="416966"/>
                <a:gridCol w="402336"/>
                <a:gridCol w="2318920"/>
              </a:tblGrid>
              <a:tr h="125855">
                <a:tc>
                  <a:txBody>
                    <a:bodyPr/>
                    <a:lstStyle/>
                    <a:p>
                      <a:pPr algn="l" fontAlgn="b"/>
                      <a:r>
                        <a:rPr lang="en-GB" sz="900" b="1" i="0" u="none" strike="noStrike" dirty="0" smtClean="0">
                          <a:solidFill>
                            <a:srgbClr val="000000"/>
                          </a:solidFill>
                          <a:effectLst/>
                          <a:latin typeface="Calibri"/>
                        </a:rPr>
                        <a:t>Title </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a:solidFill>
                            <a:srgbClr val="000000"/>
                          </a:solidFill>
                          <a:effectLst/>
                          <a:latin typeface="Calibri"/>
                        </a:rPr>
                        <a:t>Detail</a:t>
                      </a: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Sprint1</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Sprint2</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Sprint3</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Sprint4</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Sprint5</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Sprint6</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Sprint7</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Sprint8</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Sprint9</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900" b="1" i="0" u="none" strike="noStrike" dirty="0" smtClean="0">
                          <a:solidFill>
                            <a:srgbClr val="000000"/>
                          </a:solidFill>
                          <a:effectLst/>
                          <a:latin typeface="Calibri"/>
                        </a:rPr>
                        <a:t>Sprint10 Sprint 11 Sprint 12 Sprint 13</a:t>
                      </a:r>
                      <a:endParaRPr lang="en-GB" sz="900" b="1" i="0" u="none" strike="noStrike" dirty="0">
                        <a:solidFill>
                          <a:srgbClr val="000000"/>
                        </a:solidFill>
                        <a:effectLst/>
                        <a:latin typeface="Calibri"/>
                      </a:endParaRPr>
                    </a:p>
                  </a:txBody>
                  <a:tcPr marL="3326" marR="3326" marT="3326" marB="0" anchor="b">
                    <a:lnL>
                      <a:noFill/>
                    </a:lnL>
                    <a:lnR>
                      <a:noFill/>
                    </a:lnR>
                    <a:lnT>
                      <a:noFill/>
                    </a:lnT>
                    <a:lnB w="6350" cap="flat" cmpd="sng" algn="ctr">
                      <a:solidFill>
                        <a:srgbClr val="000000"/>
                      </a:solidFill>
                      <a:prstDash val="solid"/>
                      <a:round/>
                      <a:headEnd type="none" w="med" len="med"/>
                      <a:tailEnd type="none" w="med" len="med"/>
                    </a:lnB>
                  </a:tcPr>
                </a:tc>
              </a:tr>
              <a:tr h="222192">
                <a:tc>
                  <a:txBody>
                    <a:bodyPr/>
                    <a:lstStyle/>
                    <a:p>
                      <a:pPr algn="l" fontAlgn="b"/>
                      <a:r>
                        <a:rPr lang="en-GB" sz="900" b="1" i="0" u="none" strike="noStrike" dirty="0">
                          <a:solidFill>
                            <a:srgbClr val="4F81BD"/>
                          </a:solidFill>
                          <a:effectLst/>
                          <a:latin typeface="Calibri"/>
                        </a:rPr>
                        <a:t>Governance </a:t>
                      </a:r>
                      <a:r>
                        <a:rPr lang="en-GB" sz="900" b="1" i="0" u="none" strike="noStrike" dirty="0" smtClean="0">
                          <a:solidFill>
                            <a:srgbClr val="4F81BD"/>
                          </a:solidFill>
                          <a:effectLst/>
                          <a:latin typeface="Calibri"/>
                        </a:rPr>
                        <a:t>Documents</a:t>
                      </a:r>
                      <a:endParaRPr lang="en-GB" sz="900" b="1" i="0" u="none" strike="noStrike" dirty="0">
                        <a:solidFill>
                          <a:srgbClr val="4F81BD"/>
                        </a:solidFill>
                        <a:effectLst/>
                        <a:latin typeface="Calibri"/>
                      </a:endParaRP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1" i="0" u="none" strike="noStrike" dirty="0">
                          <a:solidFill>
                            <a:srgbClr val="4F81BD"/>
                          </a:solidFill>
                          <a:effectLst/>
                          <a:latin typeface="Calibri"/>
                        </a:rPr>
                        <a:t>TDRA, TRA, Test Strategy</a:t>
                      </a: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r" fontAlgn="b"/>
                      <a:endParaRPr lang="en-GB" sz="900" b="1" i="0" u="none" strike="noStrike" dirty="0">
                        <a:solidFill>
                          <a:srgbClr val="F79646"/>
                        </a:solidFill>
                        <a:effectLst/>
                        <a:latin typeface="Calibri"/>
                      </a:endParaRP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r>
              <a:tr h="555426">
                <a:tc>
                  <a:txBody>
                    <a:bodyPr/>
                    <a:lstStyle/>
                    <a:p>
                      <a:pPr algn="l" fontAlgn="b"/>
                      <a:r>
                        <a:rPr lang="en-GB" sz="900" b="1" i="0" u="none" strike="noStrike" dirty="0" smtClean="0">
                          <a:solidFill>
                            <a:srgbClr val="4F81BD"/>
                          </a:solidFill>
                          <a:effectLst/>
                          <a:latin typeface="Calibri"/>
                        </a:rPr>
                        <a:t>Functional Testing</a:t>
                      </a:r>
                      <a:endParaRPr lang="en-GB" sz="900" b="1" i="0" u="none" strike="noStrike" dirty="0">
                        <a:solidFill>
                          <a:srgbClr val="4F81BD"/>
                        </a:solidFill>
                        <a:effectLst/>
                        <a:latin typeface="Calibri"/>
                      </a:endParaRPr>
                    </a:p>
                  </a:txBody>
                  <a:tcPr marL="3326" marR="3326" marT="3326" marB="0">
                    <a:lnL>
                      <a:noFill/>
                    </a:lnL>
                    <a:lnR>
                      <a:noFill/>
                    </a:lnR>
                    <a:lnT>
                      <a:noFill/>
                    </a:lnT>
                    <a:lnB>
                      <a:noFill/>
                    </a:lnB>
                    <a:solidFill>
                      <a:schemeClr val="accent1">
                        <a:lumMod val="60000"/>
                        <a:lumOff val="40000"/>
                      </a:schemeClr>
                    </a:solidFill>
                  </a:tcPr>
                </a:tc>
                <a:tc>
                  <a:txBody>
                    <a:bodyPr/>
                    <a:lstStyle/>
                    <a:p>
                      <a:pPr algn="l" fontAlgn="b"/>
                      <a:r>
                        <a:rPr lang="en-GB" sz="900" b="1" i="0" u="none" strike="noStrike" dirty="0" smtClean="0">
                          <a:solidFill>
                            <a:srgbClr val="4F81BD"/>
                          </a:solidFill>
                          <a:effectLst/>
                          <a:latin typeface="Calibri"/>
                        </a:rPr>
                        <a:t>In Sprint,</a:t>
                      </a:r>
                      <a:r>
                        <a:rPr lang="en-GB" sz="900" b="1" i="0" u="none" strike="noStrike" baseline="0" dirty="0" smtClean="0">
                          <a:solidFill>
                            <a:srgbClr val="4F81BD"/>
                          </a:solidFill>
                          <a:effectLst/>
                          <a:latin typeface="Calibri"/>
                        </a:rPr>
                        <a:t> Sprint Release, walkthrough</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F79646"/>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F79646"/>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endParaRPr lang="en-GB" sz="800" b="1" i="0" u="none" strike="noStrike" dirty="0">
                        <a:solidFill>
                          <a:srgbClr val="F79646"/>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endParaRPr lang="en-GB" sz="800" b="1" i="0" u="none" strike="noStrike" dirty="0">
                        <a:solidFill>
                          <a:srgbClr val="F79646"/>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8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8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r>
              <a:tr h="442603">
                <a:tc>
                  <a:txBody>
                    <a:bodyPr/>
                    <a:lstStyle/>
                    <a:p>
                      <a:pPr algn="l" fontAlgn="b"/>
                      <a:r>
                        <a:rPr lang="en-GB" sz="900" b="1" i="0" u="none" strike="noStrike" dirty="0" smtClean="0">
                          <a:solidFill>
                            <a:srgbClr val="4F81BD"/>
                          </a:solidFill>
                          <a:effectLst/>
                          <a:latin typeface="Calibri"/>
                        </a:rPr>
                        <a:t>Non-functional </a:t>
                      </a:r>
                      <a:r>
                        <a:rPr lang="en-GB" sz="900" b="1" i="0" u="none" strike="noStrike" dirty="0">
                          <a:solidFill>
                            <a:srgbClr val="4F81BD"/>
                          </a:solidFill>
                          <a:effectLst/>
                          <a:latin typeface="Calibri"/>
                        </a:rPr>
                        <a:t>Testing</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1" i="0" u="none" strike="noStrike" dirty="0" smtClean="0">
                          <a:solidFill>
                            <a:srgbClr val="4F81BD"/>
                          </a:solidFill>
                          <a:effectLst/>
                          <a:latin typeface="Calibri"/>
                        </a:rPr>
                        <a:t>SVP</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r"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fr-FR" sz="900" b="1" i="0" u="none" strike="noStrike" dirty="0">
                        <a:solidFill>
                          <a:srgbClr val="F79646"/>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r>
              <a:tr h="196328">
                <a:tc>
                  <a:txBody>
                    <a:bodyPr/>
                    <a:lstStyle/>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1" i="0" u="none" strike="noStrike" dirty="0" smtClean="0">
                          <a:solidFill>
                            <a:srgbClr val="4F81BD"/>
                          </a:solidFill>
                          <a:effectLst/>
                          <a:latin typeface="Calibri"/>
                        </a:rPr>
                        <a:t>Accessibility</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r>
              <a:tr h="196328">
                <a:tc>
                  <a:txBody>
                    <a:bodyPr/>
                    <a:lstStyle/>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1" i="0" u="none" strike="noStrike" dirty="0" smtClean="0">
                          <a:solidFill>
                            <a:srgbClr val="4F81BD"/>
                          </a:solidFill>
                          <a:effectLst/>
                          <a:latin typeface="Calibri"/>
                        </a:rPr>
                        <a:t>Usability</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r>
              <a:tr h="196328">
                <a:tc>
                  <a:txBody>
                    <a:bodyPr/>
                    <a:lstStyle/>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GB" sz="900" b="1" i="0" u="none" strike="noStrike" dirty="0" smtClean="0">
                          <a:solidFill>
                            <a:srgbClr val="4F81BD"/>
                          </a:solidFill>
                          <a:effectLst/>
                          <a:latin typeface="Calibri"/>
                        </a:rPr>
                        <a:t>PEN</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r>
              <a:tr h="196328">
                <a:tc>
                  <a:txBody>
                    <a:bodyPr/>
                    <a:lstStyle/>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GB" sz="900" b="1" i="0" u="none" strike="noStrike" dirty="0" smtClean="0">
                          <a:solidFill>
                            <a:srgbClr val="4F81BD"/>
                          </a:solidFill>
                          <a:effectLst/>
                          <a:latin typeface="Calibri"/>
                        </a:rPr>
                        <a:t>OAT</a:t>
                      </a:r>
                    </a:p>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solidFill>
                      <a:schemeClr val="accent1">
                        <a:lumMod val="20000"/>
                        <a:lumOff val="80000"/>
                      </a:schemeClr>
                    </a:solidFill>
                  </a:tcPr>
                </a:tc>
              </a:tr>
              <a:tr h="422889">
                <a:tc>
                  <a:txBody>
                    <a:bodyPr/>
                    <a:lstStyle/>
                    <a:p>
                      <a:pPr algn="l" fontAlgn="b"/>
                      <a:r>
                        <a:rPr lang="en-GB" sz="900" b="1" i="0" u="none" strike="noStrike" dirty="0" smtClean="0">
                          <a:solidFill>
                            <a:srgbClr val="4F81BD"/>
                          </a:solidFill>
                          <a:effectLst/>
                          <a:latin typeface="Calibri"/>
                        </a:rPr>
                        <a:t>Impacted</a:t>
                      </a:r>
                      <a:r>
                        <a:rPr lang="en-GB" sz="900" b="1" i="0" u="none" strike="noStrike" baseline="0" dirty="0" smtClean="0">
                          <a:solidFill>
                            <a:srgbClr val="4F81BD"/>
                          </a:solidFill>
                          <a:effectLst/>
                          <a:latin typeface="Calibri"/>
                        </a:rPr>
                        <a:t> regression</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1" i="0" u="none" strike="noStrike" dirty="0" smtClean="0">
                          <a:solidFill>
                            <a:srgbClr val="4F81BD"/>
                          </a:solidFill>
                          <a:effectLst/>
                          <a:latin typeface="Calibri"/>
                        </a:rPr>
                        <a:t>Digital, ODM, Lombard</a:t>
                      </a:r>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endParaRPr lang="en-GB" sz="900" b="1" i="0" u="none" strike="noStrike" dirty="0">
                        <a:solidFill>
                          <a:srgbClr val="F79646"/>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r>
                        <a:rPr lang="en-GB" sz="900" b="1" i="0" u="none" strike="noStrike" dirty="0">
                          <a:solidFill>
                            <a:srgbClr val="F79646"/>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c>
                  <a:txBody>
                    <a:bodyPr/>
                    <a:lstStyle/>
                    <a:p>
                      <a:pPr algn="l" fontAlgn="b"/>
                      <a:endParaRPr lang="en-GB" sz="900" b="1" i="0" u="none" strike="noStrike" dirty="0">
                        <a:solidFill>
                          <a:srgbClr val="F79646"/>
                        </a:solidFill>
                        <a:effectLst/>
                        <a:latin typeface="Calibri"/>
                      </a:endParaRPr>
                    </a:p>
                  </a:txBody>
                  <a:tcPr marL="3326" marR="3326" marT="3326" marB="0" anchor="b">
                    <a:lnL>
                      <a:noFill/>
                    </a:lnL>
                    <a:lnR>
                      <a:noFill/>
                    </a:lnR>
                    <a:lnT>
                      <a:noFill/>
                    </a:lnT>
                    <a:lnB>
                      <a:noFill/>
                    </a:lnB>
                    <a:solidFill>
                      <a:schemeClr val="accent1">
                        <a:lumMod val="60000"/>
                        <a:lumOff val="4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GB" sz="900" b="1" i="0" u="none" strike="noStrike" dirty="0">
                          <a:solidFill>
                            <a:srgbClr val="F79646"/>
                          </a:solidFill>
                          <a:effectLst/>
                          <a:latin typeface="Calibri"/>
                        </a:rPr>
                        <a:t> </a:t>
                      </a:r>
                    </a:p>
                  </a:txBody>
                  <a:tcPr marL="3326" marR="3326" marT="3326" marB="0" anchor="b">
                    <a:lnL>
                      <a:noFill/>
                    </a:lnL>
                    <a:lnR>
                      <a:noFill/>
                    </a:lnR>
                    <a:lnT>
                      <a:noFill/>
                    </a:lnT>
                    <a:lnB>
                      <a:noFill/>
                    </a:lnB>
                    <a:solidFill>
                      <a:schemeClr val="accent1">
                        <a:lumMod val="60000"/>
                        <a:lumOff val="40000"/>
                      </a:schemeClr>
                    </a:solidFill>
                  </a:tcPr>
                </a:tc>
              </a:tr>
              <a:tr h="385162">
                <a:tc>
                  <a:txBody>
                    <a:bodyPr/>
                    <a:lstStyle/>
                    <a:p>
                      <a:pPr algn="l" fontAlgn="b"/>
                      <a:endParaRPr lang="en-GB" sz="900" b="1" i="0" u="none" strike="noStrike" dirty="0">
                        <a:solidFill>
                          <a:srgbClr val="4F81BD"/>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endParaRPr lang="en-GB" sz="900" b="1" i="0" u="none" strike="noStrike" dirty="0">
                        <a:solidFill>
                          <a:srgbClr val="F79646"/>
                        </a:solidFill>
                        <a:effectLst/>
                        <a:latin typeface="Calibri"/>
                      </a:endParaRPr>
                    </a:p>
                  </a:txBody>
                  <a:tcPr marL="3326" marR="3326" marT="3326" marB="0" anchor="b">
                    <a:lnL>
                      <a:noFill/>
                    </a:lnL>
                    <a:lnR>
                      <a:noFill/>
                    </a:lnR>
                    <a:lnT>
                      <a:noFill/>
                    </a:lnT>
                    <a:lnB>
                      <a:noFill/>
                    </a:lnB>
                    <a:noFill/>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r>
              <a:tr h="196328">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r>
                        <a:rPr lang="en-GB" sz="900" b="0" i="0" u="none" strike="noStrike" dirty="0">
                          <a:solidFill>
                            <a:srgbClr val="000000"/>
                          </a:solidFill>
                          <a:effectLst/>
                          <a:latin typeface="Calibri"/>
                        </a:rPr>
                        <a:t> </a:t>
                      </a:r>
                    </a:p>
                  </a:txBody>
                  <a:tcPr marL="3326" marR="3326" marT="3326" marB="0" anchor="b">
                    <a:lnL>
                      <a:noFill/>
                    </a:lnL>
                    <a:lnR>
                      <a:noFill/>
                    </a:lnR>
                    <a:lnT>
                      <a:noFill/>
                    </a:lnT>
                    <a:lnB>
                      <a:noFill/>
                    </a:lnB>
                    <a:noFill/>
                  </a:tcPr>
                </a:tc>
                <a:tc>
                  <a:txBody>
                    <a:bodyPr/>
                    <a:lstStyle/>
                    <a:p>
                      <a:pPr algn="l" fontAlgn="b"/>
                      <a:endParaRPr lang="en-GB" sz="900" b="1" i="0" u="none" strike="noStrike">
                        <a:solidFill>
                          <a:srgbClr val="F79646"/>
                        </a:solidFill>
                        <a:effectLst/>
                        <a:latin typeface="Calibri"/>
                      </a:endParaRPr>
                    </a:p>
                  </a:txBody>
                  <a:tcPr marL="3326" marR="3326" marT="3326" marB="0" anchor="b">
                    <a:lnL>
                      <a:noFill/>
                    </a:lnL>
                    <a:lnR>
                      <a:noFill/>
                    </a:lnR>
                    <a:lnT>
                      <a:noFill/>
                    </a:lnT>
                    <a:lnB>
                      <a:noFill/>
                    </a:lnB>
                    <a:noFill/>
                  </a:tcPr>
                </a:tc>
                <a:tc>
                  <a:txBody>
                    <a:bodyPr/>
                    <a:lstStyle/>
                    <a:p>
                      <a:pPr algn="l" fontAlgn="b"/>
                      <a:endParaRPr lang="en-GB" sz="900" b="1" i="0" u="none" strike="noStrike" dirty="0">
                        <a:solidFill>
                          <a:srgbClr val="F79646"/>
                        </a:solidFill>
                        <a:effectLst/>
                        <a:latin typeface="Calibri"/>
                      </a:endParaRPr>
                    </a:p>
                  </a:txBody>
                  <a:tcPr marL="3326" marR="3326" marT="3326" marB="0" anchor="b">
                    <a:lnL>
                      <a:noFill/>
                    </a:lnL>
                    <a:lnR>
                      <a:noFill/>
                    </a:lnR>
                    <a:lnT>
                      <a:noFill/>
                    </a:lnT>
                    <a:lnB>
                      <a:noFill/>
                    </a:lnB>
                    <a:noFill/>
                  </a:tcPr>
                </a:tc>
              </a:tr>
              <a:tr h="196328">
                <a:tc>
                  <a:txBody>
                    <a:bodyPr/>
                    <a:lstStyle/>
                    <a:p>
                      <a:pPr algn="l" fontAlgn="b"/>
                      <a:endParaRPr lang="en-GB" sz="900" b="1"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c>
                  <a:txBody>
                    <a:bodyPr/>
                    <a:lstStyle/>
                    <a:p>
                      <a:pPr algn="l" fontAlgn="b"/>
                      <a:endParaRPr lang="en-GB" sz="900" b="0" i="0" u="none" strike="noStrike" dirty="0">
                        <a:solidFill>
                          <a:srgbClr val="000000"/>
                        </a:solidFill>
                        <a:effectLst/>
                        <a:latin typeface="Calibri"/>
                      </a:endParaRPr>
                    </a:p>
                  </a:txBody>
                  <a:tcPr marL="3326" marR="3326" marT="3326" marB="0" anchor="b">
                    <a:lnL>
                      <a:noFill/>
                    </a:lnL>
                    <a:lnR>
                      <a:noFill/>
                    </a:lnR>
                    <a:lnT>
                      <a:noFill/>
                    </a:lnT>
                    <a:lnB>
                      <a:noFill/>
                    </a:lnB>
                  </a:tcPr>
                </a:tc>
              </a:tr>
            </a:tbl>
          </a:graphicData>
        </a:graphic>
      </p:graphicFrame>
      <p:sp>
        <p:nvSpPr>
          <p:cNvPr id="3" name="Right Arrow 2"/>
          <p:cNvSpPr/>
          <p:nvPr/>
        </p:nvSpPr>
        <p:spPr bwMode="auto">
          <a:xfrm>
            <a:off x="4549840" y="1482199"/>
            <a:ext cx="2321782" cy="336459"/>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dirty="0" smtClean="0">
                <a:latin typeface="Arial" charset="0"/>
              </a:rPr>
              <a:t>Dependent on Environment Availability</a:t>
            </a:r>
            <a:endParaRPr kumimoji="0" lang="en-GB" sz="900" b="1"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a:off x="5960143" y="3391358"/>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Right Arrow 10"/>
          <p:cNvSpPr/>
          <p:nvPr/>
        </p:nvSpPr>
        <p:spPr bwMode="auto">
          <a:xfrm>
            <a:off x="6101571" y="2400400"/>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4" name="Right Arrow 13"/>
          <p:cNvSpPr/>
          <p:nvPr/>
        </p:nvSpPr>
        <p:spPr bwMode="auto">
          <a:xfrm>
            <a:off x="6474823" y="2524397"/>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a:off x="1889759" y="1247244"/>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6" name="Right Arrow 15"/>
          <p:cNvSpPr/>
          <p:nvPr/>
        </p:nvSpPr>
        <p:spPr bwMode="auto">
          <a:xfrm>
            <a:off x="6728976" y="2745431"/>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7" name="Right Arrow 16"/>
          <p:cNvSpPr/>
          <p:nvPr/>
        </p:nvSpPr>
        <p:spPr bwMode="auto">
          <a:xfrm>
            <a:off x="6864131" y="3036591"/>
            <a:ext cx="285292" cy="242316"/>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Right Arrow 17"/>
          <p:cNvSpPr/>
          <p:nvPr/>
        </p:nvSpPr>
        <p:spPr bwMode="auto">
          <a:xfrm>
            <a:off x="5726449" y="2024690"/>
            <a:ext cx="2290346" cy="336459"/>
          </a:xfrm>
          <a:prstGeom prst="right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b="1" dirty="0" smtClean="0">
                <a:latin typeface="Arial" charset="0"/>
              </a:rPr>
              <a:t>Dependent on Environment Availability</a:t>
            </a:r>
            <a:endParaRPr kumimoji="0" lang="en-GB" sz="900" b="1" i="0" u="none" strike="noStrike" cap="none" normalizeH="0" baseline="0" dirty="0" smtClean="0">
              <a:ln>
                <a:noFill/>
              </a:ln>
              <a:solidFill>
                <a:schemeClr val="tx1"/>
              </a:solidFill>
              <a:effectLst/>
              <a:latin typeface="Arial" charset="0"/>
            </a:endParaRPr>
          </a:p>
        </p:txBody>
      </p:sp>
      <p:sp>
        <p:nvSpPr>
          <p:cNvPr id="6" name="Up-Down Arrow 5"/>
          <p:cNvSpPr/>
          <p:nvPr/>
        </p:nvSpPr>
        <p:spPr bwMode="auto">
          <a:xfrm rot="3909901">
            <a:off x="4162425" y="1646637"/>
            <a:ext cx="1070151" cy="6467475"/>
          </a:xfrm>
          <a:prstGeom prst="upDownArrow">
            <a:avLst/>
          </a:pr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charset="0"/>
              </a:rPr>
              <a:t>DRAFT</a:t>
            </a:r>
          </a:p>
        </p:txBody>
      </p:sp>
    </p:spTree>
    <p:extLst>
      <p:ext uri="{BB962C8B-B14F-4D97-AF65-F5344CB8AC3E}">
        <p14:creationId xmlns:p14="http://schemas.microsoft.com/office/powerpoint/2010/main" val="195455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Basis</a:t>
            </a:r>
            <a:endParaRPr lang="en-GB" dirty="0"/>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27</a:t>
            </a:fld>
            <a:endParaRPr lang="en-GB"/>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19326094"/>
              </p:ext>
            </p:extLst>
          </p:nvPr>
        </p:nvGraphicFramePr>
        <p:xfrm>
          <a:off x="474617" y="1071154"/>
          <a:ext cx="7981406" cy="4923972"/>
        </p:xfrm>
        <a:graphic>
          <a:graphicData uri="http://schemas.openxmlformats.org/drawingml/2006/table">
            <a:tbl>
              <a:tblPr firstRow="1" bandRow="1">
                <a:tableStyleId>{073A0DAA-6AF3-43AB-8588-CEC1D06C72B9}</a:tableStyleId>
              </a:tblPr>
              <a:tblGrid>
                <a:gridCol w="2049546"/>
                <a:gridCol w="1266085"/>
                <a:gridCol w="1013512"/>
                <a:gridCol w="1003860"/>
                <a:gridCol w="743242"/>
                <a:gridCol w="764960"/>
                <a:gridCol w="1140201"/>
              </a:tblGrid>
              <a:tr h="614342">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Functional</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UAT</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Production/</a:t>
                      </a:r>
                    </a:p>
                    <a:p>
                      <a:r>
                        <a:rPr lang="en-GB" sz="1000" dirty="0" smtClean="0">
                          <a:latin typeface="Segoe UI" panose="020B0502040204020203" pitchFamily="34" charset="0"/>
                          <a:ea typeface="Segoe UI" panose="020B0502040204020203" pitchFamily="34" charset="0"/>
                          <a:cs typeface="Segoe UI" panose="020B0502040204020203" pitchFamily="34" charset="0"/>
                        </a:rPr>
                        <a:t>Release</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a:t>
                      </a:r>
                      <a:r>
                        <a:rPr lang="en-GB" sz="1000" dirty="0" smtClean="0">
                          <a:latin typeface="Segoe UI" panose="020B0502040204020203" pitchFamily="34" charset="0"/>
                          <a:ea typeface="Segoe UI" panose="020B0502040204020203" pitchFamily="34" charset="0"/>
                          <a:cs typeface="Segoe UI" panose="020B0502040204020203" pitchFamily="34" charset="0"/>
                        </a:rPr>
                        <a:t>Regression</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Accessibility</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Usability</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Security</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1000" dirty="0" smtClean="0">
                          <a:latin typeface="Segoe UI" panose="020B0502040204020203" pitchFamily="34" charset="0"/>
                          <a:ea typeface="Segoe UI" panose="020B0502040204020203" pitchFamily="34" charset="0"/>
                          <a:cs typeface="Segoe UI" panose="020B0502040204020203" pitchFamily="34" charset="0"/>
                        </a:rPr>
                        <a:t>OAT</a:t>
                      </a:r>
                      <a:endParaRPr lang="en-GB" sz="1000" dirty="0">
                        <a:latin typeface="Segoe UI" panose="020B0502040204020203" pitchFamily="34" charset="0"/>
                        <a:ea typeface="Segoe UI" panose="020B0502040204020203" pitchFamily="34" charset="0"/>
                        <a:cs typeface="Segoe UI" panose="020B0502040204020203" pitchFamily="34" charset="0"/>
                      </a:endParaRPr>
                    </a:p>
                  </a:txBody>
                  <a:tcPr/>
                </a:tc>
              </a:tr>
              <a:tr h="27813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dirty="0" err="1" smtClean="0">
                          <a:solidFill>
                            <a:srgbClr val="00B050"/>
                          </a:solidFill>
                          <a:latin typeface="Segoe UI" panose="020B0502040204020203" pitchFamily="34" charset="0"/>
                          <a:ea typeface="Segoe UI" panose="020B0502040204020203" pitchFamily="34" charset="0"/>
                          <a:cs typeface="Segoe UI" panose="020B0502040204020203" pitchFamily="34" charset="0"/>
                        </a:rPr>
                        <a:t>HLSDPlus</a:t>
                      </a:r>
                      <a:endParaRPr lang="en-GB" sz="80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p>
                      <a:r>
                        <a:rPr lang="en-GB" sz="800" dirty="0" smtClean="0">
                          <a:latin typeface="Segoe UI" panose="020B0502040204020203" pitchFamily="34" charset="0"/>
                          <a:ea typeface="Segoe UI" panose="020B0502040204020203" pitchFamily="34" charset="0"/>
                          <a:cs typeface="Segoe UI" panose="020B0502040204020203" pitchFamily="34" charset="0"/>
                        </a:rPr>
                        <a:t>Y:\2014 - Lending Programme ADM 180\2019\1. Digital Journey\03. Releases\Ulster Bank Ireland\01. Agile Plan\</a:t>
                      </a:r>
                      <a:r>
                        <a:rPr lang="en-GB" sz="800" dirty="0" err="1" smtClean="0">
                          <a:latin typeface="Segoe UI" panose="020B0502040204020203" pitchFamily="34" charset="0"/>
                          <a:ea typeface="Segoe UI" panose="020B0502040204020203" pitchFamily="34" charset="0"/>
                          <a:cs typeface="Segoe UI" panose="020B0502040204020203" pitchFamily="34" charset="0"/>
                        </a:rPr>
                        <a:t>ApprovedHLSDPlus</a:t>
                      </a:r>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solidFill>
                            <a:srgbClr val="00B050"/>
                          </a:solidFill>
                          <a:latin typeface="Segoe UI" panose="020B0502040204020203" pitchFamily="34" charset="0"/>
                          <a:ea typeface="Segoe UI" panose="020B0502040204020203" pitchFamily="34" charset="0"/>
                          <a:cs typeface="Segoe UI" panose="020B0502040204020203" pitchFamily="34" charset="0"/>
                        </a:rPr>
                        <a:t>User Stories</a:t>
                      </a:r>
                    </a:p>
                    <a:p>
                      <a:r>
                        <a:rPr lang="en-GB" sz="800" dirty="0" smtClean="0">
                          <a:latin typeface="Segoe UI" panose="020B0502040204020203" pitchFamily="34" charset="0"/>
                          <a:ea typeface="Segoe UI" panose="020B0502040204020203" pitchFamily="34" charset="0"/>
                          <a:cs typeface="Segoe UI" panose="020B0502040204020203" pitchFamily="34" charset="0"/>
                          <a:hlinkClick r:id="rId2"/>
                        </a:rPr>
                        <a:t>https://confluence.dts.fm.rbsgrp.net/download/attachments/423503195/2019-04-16Epics%26UserStoriesForUlsterSRV00.02.xlsx?api=v2</a:t>
                      </a:r>
                      <a:endParaRPr lang="en-GB" sz="800" dirty="0" smtClean="0">
                        <a:latin typeface="Segoe UI" panose="020B0502040204020203" pitchFamily="34" charset="0"/>
                        <a:ea typeface="Segoe UI" panose="020B0502040204020203" pitchFamily="34" charset="0"/>
                        <a:cs typeface="Segoe UI" panose="020B0502040204020203" pitchFamily="34" charset="0"/>
                      </a:endParaRPr>
                    </a:p>
                    <a:p>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Regression pack </a:t>
                      </a:r>
                      <a:r>
                        <a:rPr lang="en-GB" sz="800" kern="1200"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for Digital</a:t>
                      </a:r>
                    </a:p>
                    <a:p>
                      <a:endPar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endParaRPr>
                    </a:p>
                    <a:p>
                      <a:r>
                        <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(Currently only DJ1 Staff and</a:t>
                      </a:r>
                      <a:r>
                        <a:rPr lang="en-GB" sz="800" kern="1200" baseline="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 Customer is available- DJ5 is WIP)</a:t>
                      </a:r>
                      <a:endPar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endParaRPr>
                    </a:p>
                    <a:p>
                      <a:endPar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endParaRPr>
                    </a:p>
                    <a:p>
                      <a:r>
                        <a:rPr lang="en-GB" sz="800" kern="120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Regression Pack for UBR1</a:t>
                      </a:r>
                      <a:endParaRPr lang="en-GB" sz="800" dirty="0" smtClean="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latin typeface="Segoe UI" panose="020B0502040204020203" pitchFamily="34" charset="0"/>
                          <a:ea typeface="Segoe UI" panose="020B0502040204020203" pitchFamily="34" charset="0"/>
                          <a:cs typeface="Segoe UI" panose="020B0502040204020203" pitchFamily="34" charset="0"/>
                        </a:rPr>
                        <a:t>UX</a:t>
                      </a:r>
                      <a:r>
                        <a:rPr lang="en-GB" sz="800" baseline="0" dirty="0" smtClean="0">
                          <a:latin typeface="Segoe UI" panose="020B0502040204020203" pitchFamily="34" charset="0"/>
                          <a:ea typeface="Segoe UI" panose="020B0502040204020203" pitchFamily="34" charset="0"/>
                          <a:cs typeface="Segoe UI" panose="020B0502040204020203" pitchFamily="34" charset="0"/>
                        </a:rPr>
                        <a:t> Standards</a:t>
                      </a:r>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latin typeface="Segoe UI" panose="020B0502040204020203" pitchFamily="34" charset="0"/>
                          <a:ea typeface="Segoe UI" panose="020B0502040204020203" pitchFamily="34" charset="0"/>
                          <a:cs typeface="Segoe UI" panose="020B0502040204020203" pitchFamily="34" charset="0"/>
                        </a:rPr>
                        <a:t>UX Standards</a:t>
                      </a:r>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latin typeface="Segoe UI" panose="020B0502040204020203" pitchFamily="34" charset="0"/>
                          <a:ea typeface="Segoe UI" panose="020B0502040204020203" pitchFamily="34" charset="0"/>
                          <a:cs typeface="Segoe UI" panose="020B0502040204020203" pitchFamily="34" charset="0"/>
                        </a:rPr>
                        <a:t>Security</a:t>
                      </a:r>
                      <a:r>
                        <a:rPr lang="en-GB" sz="800" baseline="0" dirty="0" smtClean="0">
                          <a:latin typeface="Segoe UI" panose="020B0502040204020203" pitchFamily="34" charset="0"/>
                          <a:ea typeface="Segoe UI" panose="020B0502040204020203" pitchFamily="34" charset="0"/>
                          <a:cs typeface="Segoe UI" panose="020B0502040204020203" pitchFamily="34" charset="0"/>
                        </a:rPr>
                        <a:t> Standards</a:t>
                      </a:r>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800" dirty="0" smtClean="0">
                          <a:solidFill>
                            <a:srgbClr val="00B050"/>
                          </a:solidFill>
                          <a:latin typeface="Segoe UI" panose="020B0502040204020203" pitchFamily="34" charset="0"/>
                          <a:ea typeface="Segoe UI" panose="020B0502040204020203" pitchFamily="34" charset="0"/>
                          <a:cs typeface="Segoe UI" panose="020B0502040204020203" pitchFamily="34" charset="0"/>
                        </a:rPr>
                        <a:t>NFR</a:t>
                      </a:r>
                    </a:p>
                    <a:p>
                      <a:r>
                        <a:rPr lang="en-GB" sz="800"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Y:\2014 - Lending Programme ADM 180\2019\1. Digital Journey\03. Releases\Ulster Bank Ireland\01. Agile Plan\NFR Documents</a:t>
                      </a:r>
                    </a:p>
                    <a:p>
                      <a:pPr marL="0" marR="0" indent="0" algn="l" defTabSz="914400" rtl="0" eaLnBrk="1" fontAlgn="auto" latinLnBrk="0" hangingPunct="1">
                        <a:lnSpc>
                          <a:spcPct val="100000"/>
                        </a:lnSpc>
                        <a:spcBef>
                          <a:spcPts val="0"/>
                        </a:spcBef>
                        <a:spcAft>
                          <a:spcPts val="0"/>
                        </a:spcAft>
                        <a:buClrTx/>
                        <a:buSzTx/>
                        <a:buFontTx/>
                        <a:buNone/>
                        <a:tabLst/>
                        <a:defRPr/>
                      </a:pPr>
                      <a:r>
                        <a:rPr lang="en-GB" sz="800" dirty="0" err="1" smtClean="0">
                          <a:solidFill>
                            <a:srgbClr val="00B050"/>
                          </a:solidFill>
                          <a:latin typeface="Segoe UI" panose="020B0502040204020203" pitchFamily="34" charset="0"/>
                          <a:ea typeface="Segoe UI" panose="020B0502040204020203" pitchFamily="34" charset="0"/>
                          <a:cs typeface="Segoe UI" panose="020B0502040204020203" pitchFamily="34" charset="0"/>
                        </a:rPr>
                        <a:t>HLSDPlus</a:t>
                      </a:r>
                      <a:endParaRPr lang="en-GB" sz="800" dirty="0" smtClean="0">
                        <a:solidFill>
                          <a:srgbClr val="00B050"/>
                        </a:solidFill>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800" dirty="0" smtClean="0">
                          <a:latin typeface="Segoe UI" panose="020B0502040204020203" pitchFamily="34" charset="0"/>
                          <a:ea typeface="Segoe UI" panose="020B0502040204020203" pitchFamily="34" charset="0"/>
                          <a:cs typeface="Segoe UI" panose="020B0502040204020203" pitchFamily="34" charset="0"/>
                        </a:rPr>
                        <a:t>Y:\2014 - Lending Programme ADM 180\2019\1. Digital Journey\03. Releases\Ulster Bank Ireland\01. Agile Plan\</a:t>
                      </a:r>
                      <a:r>
                        <a:rPr lang="en-GB" sz="800" dirty="0" err="1" smtClean="0">
                          <a:latin typeface="Segoe UI" panose="020B0502040204020203" pitchFamily="34" charset="0"/>
                          <a:ea typeface="Segoe UI" panose="020B0502040204020203" pitchFamily="34" charset="0"/>
                          <a:cs typeface="Segoe UI" panose="020B0502040204020203" pitchFamily="34" charset="0"/>
                        </a:rPr>
                        <a:t>ApprovedHLSDPlus</a:t>
                      </a:r>
                      <a:endParaRPr lang="en-GB" sz="800" dirty="0" smtClean="0">
                        <a:latin typeface="Segoe UI" panose="020B0502040204020203" pitchFamily="34" charset="0"/>
                        <a:ea typeface="Segoe UI" panose="020B0502040204020203" pitchFamily="34" charset="0"/>
                        <a:cs typeface="Segoe UI" panose="020B0502040204020203" pitchFamily="34" charset="0"/>
                      </a:endParaRPr>
                    </a:p>
                    <a:p>
                      <a:endParaRPr lang="en-GB" sz="8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tc>
              </a:tr>
              <a:tr h="825248">
                <a:tc>
                  <a:txBody>
                    <a:bodyPr/>
                    <a:lstStyle/>
                    <a:p>
                      <a:r>
                        <a:rPr lang="en-GB" sz="800" dirty="0" smtClean="0">
                          <a:solidFill>
                            <a:srgbClr val="00B050"/>
                          </a:solidFill>
                          <a:latin typeface="Segoe UI" panose="020B0502040204020203" pitchFamily="34" charset="0"/>
                          <a:ea typeface="Segoe UI" panose="020B0502040204020203" pitchFamily="34" charset="0"/>
                          <a:cs typeface="Segoe UI" panose="020B0502040204020203" pitchFamily="34" charset="0"/>
                        </a:rPr>
                        <a:t>User Stories</a:t>
                      </a:r>
                    </a:p>
                    <a:p>
                      <a:r>
                        <a:rPr lang="en-GB" sz="800" dirty="0" smtClean="0">
                          <a:latin typeface="Segoe UI" panose="020B0502040204020203" pitchFamily="34" charset="0"/>
                          <a:ea typeface="Segoe UI" panose="020B0502040204020203" pitchFamily="34" charset="0"/>
                          <a:cs typeface="Segoe UI" panose="020B0502040204020203" pitchFamily="34" charset="0"/>
                          <a:hlinkClick r:id="rId2"/>
                        </a:rPr>
                        <a:t>https://confluence.dts.fm.rbsgrp.net/download/attachments/423503195/2019-04-16Epics%26UserStoriesForUlsterSRV00.02.xlsx?api=v2</a:t>
                      </a:r>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tc>
                <a:tc rowSpan="2" gridSpan="6">
                  <a:txBody>
                    <a:bodyPr/>
                    <a:lstStyle/>
                    <a:p>
                      <a:endParaRPr lang="en-GB" sz="8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tc rowSpan="2" hMerge="1">
                  <a:txBody>
                    <a:bodyPr/>
                    <a:lstStyle/>
                    <a:p>
                      <a:endParaRPr lang="en-GB" sz="800" dirty="0"/>
                    </a:p>
                  </a:txBody>
                  <a:tcPr/>
                </a:tc>
                <a:tc rowSpan="2" hMerge="1">
                  <a:txBody>
                    <a:bodyPr/>
                    <a:lstStyle/>
                    <a:p>
                      <a:endParaRPr lang="en-GB" sz="800"/>
                    </a:p>
                  </a:txBody>
                  <a:tcPr/>
                </a:tc>
                <a:tc rowSpan="2" hMerge="1">
                  <a:txBody>
                    <a:bodyPr/>
                    <a:lstStyle/>
                    <a:p>
                      <a:endParaRPr lang="en-GB" sz="800" dirty="0"/>
                    </a:p>
                  </a:txBody>
                  <a:tcPr/>
                </a:tc>
                <a:tc rowSpan="2" hMerge="1">
                  <a:txBody>
                    <a:bodyPr/>
                    <a:lstStyle/>
                    <a:p>
                      <a:endParaRPr lang="en-GB" sz="800"/>
                    </a:p>
                  </a:txBody>
                  <a:tcPr/>
                </a:tc>
                <a:tc rowSpan="2" hMerge="1">
                  <a:txBody>
                    <a:bodyPr/>
                    <a:lstStyle/>
                    <a:p>
                      <a:endParaRPr lang="en-GB" sz="800"/>
                    </a:p>
                  </a:txBody>
                  <a:tcPr/>
                </a:tc>
              </a:tr>
              <a:tr h="702989">
                <a:tc>
                  <a:txBody>
                    <a:bodyPr/>
                    <a:lstStyle/>
                    <a:p>
                      <a:r>
                        <a:rPr lang="en-GB" sz="700" dirty="0" smtClean="0">
                          <a:solidFill>
                            <a:srgbClr val="00B050"/>
                          </a:solidFill>
                          <a:latin typeface="Segoe UI" panose="020B0502040204020203" pitchFamily="34" charset="0"/>
                          <a:ea typeface="Segoe UI" panose="020B0502040204020203" pitchFamily="34" charset="0"/>
                          <a:cs typeface="Segoe UI" panose="020B0502040204020203" pitchFamily="34" charset="0"/>
                        </a:rPr>
                        <a:t>Flows and Diagrams</a:t>
                      </a:r>
                    </a:p>
                    <a:p>
                      <a:r>
                        <a:rPr lang="en-GB" sz="7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https://confluence.dts.fm.rbsgrp.net/display/CPBCTM/Ulster+digital+platform</a:t>
                      </a:r>
                    </a:p>
                    <a:p>
                      <a:endParaRPr lang="en-GB" sz="7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tc>
                <a:tc gridSpan="6" vMerge="1">
                  <a:txBody>
                    <a:bodyPr/>
                    <a:lstStyle/>
                    <a:p>
                      <a:endParaRPr lang="en-GB" sz="800" dirty="0"/>
                    </a:p>
                  </a:txBody>
                  <a:tcPr/>
                </a:tc>
                <a:tc hMerge="1" vMerge="1">
                  <a:txBody>
                    <a:bodyPr/>
                    <a:lstStyle/>
                    <a:p>
                      <a:endParaRPr lang="en-GB" sz="800" dirty="0"/>
                    </a:p>
                  </a:txBody>
                  <a:tcPr/>
                </a:tc>
                <a:tc hMerge="1" vMerge="1">
                  <a:txBody>
                    <a:bodyPr/>
                    <a:lstStyle/>
                    <a:p>
                      <a:endParaRPr lang="en-GB" sz="800" dirty="0"/>
                    </a:p>
                  </a:txBody>
                  <a:tcPr/>
                </a:tc>
                <a:tc hMerge="1" vMerge="1">
                  <a:txBody>
                    <a:bodyPr/>
                    <a:lstStyle/>
                    <a:p>
                      <a:endParaRPr lang="en-GB" sz="800" dirty="0"/>
                    </a:p>
                  </a:txBody>
                  <a:tcPr/>
                </a:tc>
                <a:tc hMerge="1" vMerge="1">
                  <a:txBody>
                    <a:bodyPr/>
                    <a:lstStyle/>
                    <a:p>
                      <a:endParaRPr lang="en-GB" sz="800" dirty="0"/>
                    </a:p>
                  </a:txBody>
                  <a:tcPr/>
                </a:tc>
                <a:tc hMerge="1" vMerge="1">
                  <a:txBody>
                    <a:bodyPr/>
                    <a:lstStyle/>
                    <a:p>
                      <a:endParaRPr lang="en-GB" sz="800"/>
                    </a:p>
                  </a:txBody>
                  <a:tcPr/>
                </a:tc>
              </a:tr>
            </a:tbl>
          </a:graphicData>
        </a:graphic>
      </p:graphicFrame>
    </p:spTree>
    <p:extLst>
      <p:ext uri="{BB962C8B-B14F-4D97-AF65-F5344CB8AC3E}">
        <p14:creationId xmlns:p14="http://schemas.microsoft.com/office/powerpoint/2010/main" val="2423513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28</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038" y="870935"/>
            <a:ext cx="2928937" cy="5329840"/>
          </a:xfrm>
          <a:prstGeom prst="rect">
            <a:avLst/>
          </a:prstGeom>
          <a:solidFill>
            <a:schemeClr val="tx2">
              <a:lumMod val="20000"/>
              <a:lumOff val="80000"/>
            </a:schemeClr>
          </a:solidFill>
          <a:ln>
            <a:noFill/>
          </a:ln>
        </p:spPr>
      </p:pic>
      <p:sp>
        <p:nvSpPr>
          <p:cNvPr id="7" name="Title 5"/>
          <p:cNvSpPr txBox="1">
            <a:spLocks/>
          </p:cNvSpPr>
          <p:nvPr/>
        </p:nvSpPr>
        <p:spPr bwMode="auto">
          <a:xfrm>
            <a:off x="415414" y="1276350"/>
            <a:ext cx="621398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4000" b="1" kern="0" dirty="0">
                <a:latin typeface="Segoe UI" panose="020B0502040204020203" pitchFamily="34" charset="0"/>
                <a:ea typeface="Segoe UI" panose="020B0502040204020203" pitchFamily="34" charset="0"/>
                <a:cs typeface="Segoe UI" panose="020B0502040204020203" pitchFamily="34" charset="0"/>
              </a:rPr>
              <a:t>3</a:t>
            </a:r>
            <a:r>
              <a:rPr lang="en-GB" sz="4000" b="1" kern="0" dirty="0" smtClean="0">
                <a:latin typeface="Segoe UI" panose="020B0502040204020203" pitchFamily="34" charset="0"/>
                <a:ea typeface="Segoe UI" panose="020B0502040204020203" pitchFamily="34" charset="0"/>
                <a:cs typeface="Segoe UI" panose="020B0502040204020203" pitchFamily="34" charset="0"/>
              </a:rPr>
              <a:t>.0 The Wordy Stuff</a:t>
            </a:r>
          </a:p>
          <a:p>
            <a:endParaRPr lang="en-GB" sz="4000" b="1" kern="0" dirty="0" smtClean="0">
              <a:latin typeface="Segoe UI" panose="020B0502040204020203" pitchFamily="34" charset="0"/>
              <a:ea typeface="Segoe UI" panose="020B0502040204020203" pitchFamily="34" charset="0"/>
              <a:cs typeface="Segoe UI" panose="020B0502040204020203" pitchFamily="34" charset="0"/>
            </a:endParaRP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Testing Governance </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Risk Management</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Quality Standards</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Release &amp; Story Standards </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Tools Overview</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Data </a:t>
            </a:r>
            <a:r>
              <a:rPr lang="en-GB" sz="16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Process</a:t>
            </a:r>
            <a:endPar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Defect Management Process</a:t>
            </a:r>
          </a:p>
          <a:p>
            <a:endParaRPr lang="en-GB" sz="5400" b="1" kern="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4654626"/>
            <a:ext cx="1371600" cy="147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41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Testing Governance Documentations</a:t>
            </a:r>
          </a:p>
        </p:txBody>
      </p:sp>
      <p:sp>
        <p:nvSpPr>
          <p:cNvPr id="29" name="Date Placeholder 3"/>
          <p:cNvSpPr>
            <a:spLocks noGrp="1"/>
          </p:cNvSpPr>
          <p:nvPr>
            <p:ph type="dt" sz="half" idx="10"/>
          </p:nvPr>
        </p:nvSpPr>
        <p:spPr>
          <a:xfrm>
            <a:off x="7451727" y="6597651"/>
            <a:ext cx="682625" cy="207963"/>
          </a:xfrm>
        </p:spPr>
        <p:txBody>
          <a:bodyPr/>
          <a:lstStyle/>
          <a:p>
            <a:pPr>
              <a:defRPr/>
            </a:pPr>
            <a:fld id="{1032F848-1E47-445B-A035-94C32E55F4BA}" type="datetime5">
              <a:rPr lang="en-US" smtClean="0"/>
              <a:t>19-Aug-19</a:t>
            </a:fld>
            <a:endParaRPr lang="en-GB" dirty="0"/>
          </a:p>
        </p:txBody>
      </p:sp>
      <p:sp>
        <p:nvSpPr>
          <p:cNvPr id="30" name="Slide Number Placeholder 4"/>
          <p:cNvSpPr>
            <a:spLocks noGrp="1"/>
          </p:cNvSpPr>
          <p:nvPr>
            <p:ph type="sldNum" sz="quarter" idx="12"/>
          </p:nvPr>
        </p:nvSpPr>
        <p:spPr>
          <a:xfrm>
            <a:off x="8234363" y="6596063"/>
            <a:ext cx="658812" cy="207963"/>
          </a:xfrm>
        </p:spPr>
        <p:txBody>
          <a:bodyPr/>
          <a:lstStyle/>
          <a:p>
            <a:pPr>
              <a:defRPr/>
            </a:pPr>
            <a:fld id="{093E40A2-9A02-48E9-A438-2CCDC6D7CB08}" type="slidenum">
              <a:rPr lang="en-GB" smtClean="0"/>
              <a:pPr>
                <a:defRPr/>
              </a:pPr>
              <a:t>29</a:t>
            </a:fld>
            <a:endParaRPr lang="en-GB" dirty="0"/>
          </a:p>
        </p:txBody>
      </p:sp>
      <p:sp>
        <p:nvSpPr>
          <p:cNvPr id="31" name="TextBox 30"/>
          <p:cNvSpPr txBox="1"/>
          <p:nvPr/>
        </p:nvSpPr>
        <p:spPr>
          <a:xfrm>
            <a:off x="34922" y="801322"/>
            <a:ext cx="9269618" cy="413101"/>
          </a:xfrm>
          <a:prstGeom prst="rect">
            <a:avLst/>
          </a:prstGeom>
          <a:noFill/>
        </p:spPr>
        <p:txBody>
          <a:bodyPr wrap="square" lIns="104306" tIns="52153" rIns="104306" bIns="52153" rtlCol="0">
            <a:spAutoFit/>
          </a:bodyPr>
          <a:lstStyle/>
          <a:p>
            <a:pPr algn="l"/>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The following documentation highlights what is completed for the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Lending platform in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regards to testing deliverables to meet Governance for internal suppliers. Any </a:t>
            </a:r>
            <a:r>
              <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external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suppliers will be using the standard P3M governance.  </a:t>
            </a:r>
          </a:p>
        </p:txBody>
      </p:sp>
      <p:grpSp>
        <p:nvGrpSpPr>
          <p:cNvPr id="3" name="Group 4"/>
          <p:cNvGrpSpPr>
            <a:grpSpLocks noChangeAspect="1"/>
          </p:cNvGrpSpPr>
          <p:nvPr/>
        </p:nvGrpSpPr>
        <p:grpSpPr bwMode="auto">
          <a:xfrm>
            <a:off x="47594" y="1210398"/>
            <a:ext cx="8398451" cy="5132387"/>
            <a:chOff x="117" y="765"/>
            <a:chExt cx="5688" cy="3476"/>
          </a:xfrm>
        </p:grpSpPr>
        <p:sp>
          <p:nvSpPr>
            <p:cNvPr id="4" name="AutoShape 3"/>
            <p:cNvSpPr>
              <a:spLocks noChangeAspect="1" noChangeArrowheads="1" noTextEdit="1"/>
            </p:cNvSpPr>
            <p:nvPr/>
          </p:nvSpPr>
          <p:spPr bwMode="auto">
            <a:xfrm>
              <a:off x="117" y="765"/>
              <a:ext cx="5325" cy="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5"/>
            <p:cNvSpPr>
              <a:spLocks noChangeArrowheads="1"/>
            </p:cNvSpPr>
            <p:nvPr/>
          </p:nvSpPr>
          <p:spPr bwMode="auto">
            <a:xfrm>
              <a:off x="117" y="765"/>
              <a:ext cx="5688" cy="34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6"/>
            <p:cNvSpPr>
              <a:spLocks noChangeArrowheads="1"/>
            </p:cNvSpPr>
            <p:nvPr/>
          </p:nvSpPr>
          <p:spPr bwMode="auto">
            <a:xfrm>
              <a:off x="117"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7"/>
            <p:cNvSpPr>
              <a:spLocks noChangeArrowheads="1"/>
            </p:cNvSpPr>
            <p:nvPr/>
          </p:nvSpPr>
          <p:spPr bwMode="auto">
            <a:xfrm>
              <a:off x="179"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8"/>
            <p:cNvSpPr>
              <a:spLocks noChangeArrowheads="1"/>
            </p:cNvSpPr>
            <p:nvPr/>
          </p:nvSpPr>
          <p:spPr bwMode="auto">
            <a:xfrm>
              <a:off x="542"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9"/>
            <p:cNvSpPr>
              <a:spLocks noChangeArrowheads="1"/>
            </p:cNvSpPr>
            <p:nvPr/>
          </p:nvSpPr>
          <p:spPr bwMode="auto">
            <a:xfrm>
              <a:off x="905"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10"/>
            <p:cNvSpPr>
              <a:spLocks noChangeArrowheads="1"/>
            </p:cNvSpPr>
            <p:nvPr/>
          </p:nvSpPr>
          <p:spPr bwMode="auto">
            <a:xfrm>
              <a:off x="1268"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1"/>
            <p:cNvSpPr>
              <a:spLocks noChangeArrowheads="1"/>
            </p:cNvSpPr>
            <p:nvPr/>
          </p:nvSpPr>
          <p:spPr bwMode="auto">
            <a:xfrm>
              <a:off x="1631"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2"/>
            <p:cNvSpPr>
              <a:spLocks noChangeArrowheads="1"/>
            </p:cNvSpPr>
            <p:nvPr/>
          </p:nvSpPr>
          <p:spPr bwMode="auto">
            <a:xfrm>
              <a:off x="1994"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3"/>
            <p:cNvSpPr>
              <a:spLocks noChangeArrowheads="1"/>
            </p:cNvSpPr>
            <p:nvPr/>
          </p:nvSpPr>
          <p:spPr bwMode="auto">
            <a:xfrm>
              <a:off x="2357"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4"/>
            <p:cNvSpPr>
              <a:spLocks noChangeArrowheads="1"/>
            </p:cNvSpPr>
            <p:nvPr/>
          </p:nvSpPr>
          <p:spPr bwMode="auto">
            <a:xfrm>
              <a:off x="2720"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5"/>
            <p:cNvSpPr>
              <a:spLocks noChangeArrowheads="1"/>
            </p:cNvSpPr>
            <p:nvPr/>
          </p:nvSpPr>
          <p:spPr bwMode="auto">
            <a:xfrm>
              <a:off x="3083"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6"/>
            <p:cNvSpPr>
              <a:spLocks noChangeArrowheads="1"/>
            </p:cNvSpPr>
            <p:nvPr/>
          </p:nvSpPr>
          <p:spPr bwMode="auto">
            <a:xfrm>
              <a:off x="3446"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7"/>
            <p:cNvSpPr>
              <a:spLocks noChangeArrowheads="1"/>
            </p:cNvSpPr>
            <p:nvPr/>
          </p:nvSpPr>
          <p:spPr bwMode="auto">
            <a:xfrm>
              <a:off x="3809"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8"/>
            <p:cNvSpPr>
              <a:spLocks noChangeArrowheads="1"/>
            </p:cNvSpPr>
            <p:nvPr/>
          </p:nvSpPr>
          <p:spPr bwMode="auto">
            <a:xfrm>
              <a:off x="4172"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9"/>
            <p:cNvSpPr>
              <a:spLocks noChangeArrowheads="1"/>
            </p:cNvSpPr>
            <p:nvPr/>
          </p:nvSpPr>
          <p:spPr bwMode="auto">
            <a:xfrm>
              <a:off x="4535"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20"/>
            <p:cNvSpPr>
              <a:spLocks noChangeArrowheads="1"/>
            </p:cNvSpPr>
            <p:nvPr/>
          </p:nvSpPr>
          <p:spPr bwMode="auto">
            <a:xfrm>
              <a:off x="4898"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1"/>
            <p:cNvSpPr>
              <a:spLocks noChangeArrowheads="1"/>
            </p:cNvSpPr>
            <p:nvPr/>
          </p:nvSpPr>
          <p:spPr bwMode="auto">
            <a:xfrm>
              <a:off x="5261" y="765"/>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22"/>
            <p:cNvSpPr>
              <a:spLocks noChangeArrowheads="1"/>
            </p:cNvSpPr>
            <p:nvPr/>
          </p:nvSpPr>
          <p:spPr bwMode="auto">
            <a:xfrm>
              <a:off x="5436" y="765"/>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3"/>
            <p:cNvSpPr>
              <a:spLocks noChangeArrowheads="1"/>
            </p:cNvSpPr>
            <p:nvPr/>
          </p:nvSpPr>
          <p:spPr bwMode="auto">
            <a:xfrm>
              <a:off x="4312" y="3828"/>
              <a:ext cx="7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12</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4"/>
            <p:cNvSpPr>
              <a:spLocks noChangeArrowheads="1"/>
            </p:cNvSpPr>
            <p:nvPr/>
          </p:nvSpPr>
          <p:spPr bwMode="auto">
            <a:xfrm>
              <a:off x="4380" y="3828"/>
              <a:ext cx="2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5"/>
            <p:cNvSpPr>
              <a:spLocks noChangeArrowheads="1"/>
            </p:cNvSpPr>
            <p:nvPr/>
          </p:nvSpPr>
          <p:spPr bwMode="auto">
            <a:xfrm>
              <a:off x="4402" y="3828"/>
              <a:ext cx="10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Feb</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6"/>
            <p:cNvSpPr>
              <a:spLocks noChangeArrowheads="1"/>
            </p:cNvSpPr>
            <p:nvPr/>
          </p:nvSpPr>
          <p:spPr bwMode="auto">
            <a:xfrm>
              <a:off x="4516" y="3828"/>
              <a:ext cx="2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7"/>
            <p:cNvSpPr>
              <a:spLocks noChangeArrowheads="1"/>
            </p:cNvSpPr>
            <p:nvPr/>
          </p:nvSpPr>
          <p:spPr bwMode="auto">
            <a:xfrm>
              <a:off x="4538" y="3828"/>
              <a:ext cx="7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19</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8"/>
            <p:cNvSpPr>
              <a:spLocks noChangeArrowheads="1"/>
            </p:cNvSpPr>
            <p:nvPr/>
          </p:nvSpPr>
          <p:spPr bwMode="auto">
            <a:xfrm>
              <a:off x="5027" y="3827"/>
              <a:ext cx="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002469"/>
                  </a:solidFill>
                  <a:effectLst/>
                  <a:latin typeface="Segoe UI" panose="020B0502040204020203" pitchFamily="34" charset="0"/>
                  <a:ea typeface="Segoe UI" panose="020B0502040204020203" pitchFamily="34" charset="0"/>
                  <a:cs typeface="Segoe UI" panose="020B0502040204020203" pitchFamily="34" charset="0"/>
                </a:rPr>
                <a:t>4</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84" name="Rectangle 29"/>
            <p:cNvSpPr>
              <a:spLocks noChangeArrowheads="1"/>
            </p:cNvSpPr>
            <p:nvPr/>
          </p:nvSpPr>
          <p:spPr bwMode="auto">
            <a:xfrm>
              <a:off x="1007" y="814"/>
              <a:ext cx="4356" cy="30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85" name="Rectangle 30"/>
            <p:cNvSpPr>
              <a:spLocks noChangeArrowheads="1"/>
            </p:cNvSpPr>
            <p:nvPr/>
          </p:nvSpPr>
          <p:spPr bwMode="auto">
            <a:xfrm>
              <a:off x="1007" y="814"/>
              <a:ext cx="4356" cy="308"/>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87" name="Rectangle 31"/>
            <p:cNvSpPr>
              <a:spLocks noChangeArrowheads="1"/>
            </p:cNvSpPr>
            <p:nvPr/>
          </p:nvSpPr>
          <p:spPr bwMode="auto">
            <a:xfrm>
              <a:off x="1220" y="834"/>
              <a:ext cx="369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Test Strategy is a living document and will be continuously updated throughout the year as lessons and learnt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88" name="Rectangle 32"/>
            <p:cNvSpPr>
              <a:spLocks noChangeArrowheads="1"/>
            </p:cNvSpPr>
            <p:nvPr/>
          </p:nvSpPr>
          <p:spPr bwMode="auto">
            <a:xfrm>
              <a:off x="1220" y="921"/>
              <a:ext cx="12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and process improvements are made.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89" name="Rectangle 33"/>
            <p:cNvSpPr>
              <a:spLocks noChangeArrowheads="1"/>
            </p:cNvSpPr>
            <p:nvPr/>
          </p:nvSpPr>
          <p:spPr bwMode="auto">
            <a:xfrm>
              <a:off x="1220" y="1013"/>
              <a:ext cx="22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Every time there is a set of changes applied it will go to board for sign</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0" name="Rectangle 34"/>
            <p:cNvSpPr>
              <a:spLocks noChangeArrowheads="1"/>
            </p:cNvSpPr>
            <p:nvPr/>
          </p:nvSpPr>
          <p:spPr bwMode="auto">
            <a:xfrm>
              <a:off x="3630" y="1013"/>
              <a:ext cx="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1" name="Rectangle 35"/>
            <p:cNvSpPr>
              <a:spLocks noChangeArrowheads="1"/>
            </p:cNvSpPr>
            <p:nvPr/>
          </p:nvSpPr>
          <p:spPr bwMode="auto">
            <a:xfrm>
              <a:off x="3658" y="1013"/>
              <a:ext cx="10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off.</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2" name="Freeform 36"/>
            <p:cNvSpPr>
              <a:spLocks/>
            </p:cNvSpPr>
            <p:nvPr/>
          </p:nvSpPr>
          <p:spPr bwMode="auto">
            <a:xfrm>
              <a:off x="179" y="814"/>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solidFill>
              <a:srgbClr val="4031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93" name="Freeform 37"/>
            <p:cNvSpPr>
              <a:spLocks/>
            </p:cNvSpPr>
            <p:nvPr/>
          </p:nvSpPr>
          <p:spPr bwMode="auto">
            <a:xfrm>
              <a:off x="179" y="814"/>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94" name="Rectangle 38"/>
            <p:cNvSpPr>
              <a:spLocks noChangeArrowheads="1"/>
            </p:cNvSpPr>
            <p:nvPr/>
          </p:nvSpPr>
          <p:spPr bwMode="auto">
            <a:xfrm>
              <a:off x="419" y="933"/>
              <a:ext cx="45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Strategy</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5" name="Rectangle 39"/>
            <p:cNvSpPr>
              <a:spLocks noChangeArrowheads="1"/>
            </p:cNvSpPr>
            <p:nvPr/>
          </p:nvSpPr>
          <p:spPr bwMode="auto">
            <a:xfrm>
              <a:off x="1007" y="1144"/>
              <a:ext cx="4356" cy="303"/>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96" name="Rectangle 40"/>
            <p:cNvSpPr>
              <a:spLocks noChangeArrowheads="1"/>
            </p:cNvSpPr>
            <p:nvPr/>
          </p:nvSpPr>
          <p:spPr bwMode="auto">
            <a:xfrm>
              <a:off x="1007" y="1144"/>
              <a:ext cx="4356" cy="303"/>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397" name="Rectangle 41"/>
            <p:cNvSpPr>
              <a:spLocks noChangeArrowheads="1"/>
            </p:cNvSpPr>
            <p:nvPr/>
          </p:nvSpPr>
          <p:spPr bwMode="auto">
            <a:xfrm>
              <a:off x="1220" y="1208"/>
              <a:ext cx="245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Agile Testing Risk Assessment Template will be utilised on the P3M site.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8" name="Rectangle 42"/>
            <p:cNvSpPr>
              <a:spLocks noChangeArrowheads="1"/>
            </p:cNvSpPr>
            <p:nvPr/>
          </p:nvSpPr>
          <p:spPr bwMode="auto">
            <a:xfrm>
              <a:off x="1220" y="1295"/>
              <a:ext cx="282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https</a:t>
              </a: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://intranet.rbsres01.net/Processes/Framework/deliverables/Pages/test/testrisk.aspx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399" name="Freeform 43"/>
            <p:cNvSpPr>
              <a:spLocks/>
            </p:cNvSpPr>
            <p:nvPr/>
          </p:nvSpPr>
          <p:spPr bwMode="auto">
            <a:xfrm>
              <a:off x="179" y="1144"/>
              <a:ext cx="976" cy="309"/>
            </a:xfrm>
            <a:custGeom>
              <a:avLst/>
              <a:gdLst>
                <a:gd name="T0" fmla="*/ 0 w 976"/>
                <a:gd name="T1" fmla="*/ 0 h 309"/>
                <a:gd name="T2" fmla="*/ 814 w 976"/>
                <a:gd name="T3" fmla="*/ 0 h 309"/>
                <a:gd name="T4" fmla="*/ 976 w 976"/>
                <a:gd name="T5" fmla="*/ 154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4"/>
                  </a:lnTo>
                  <a:lnTo>
                    <a:pt x="814" y="309"/>
                  </a:lnTo>
                  <a:lnTo>
                    <a:pt x="0" y="309"/>
                  </a:lnTo>
                  <a:lnTo>
                    <a:pt x="0" y="0"/>
                  </a:lnTo>
                  <a:close/>
                </a:path>
              </a:pathLst>
            </a:custGeom>
            <a:solidFill>
              <a:srgbClr val="E74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0" name="Freeform 44"/>
            <p:cNvSpPr>
              <a:spLocks/>
            </p:cNvSpPr>
            <p:nvPr/>
          </p:nvSpPr>
          <p:spPr bwMode="auto">
            <a:xfrm>
              <a:off x="179" y="1144"/>
              <a:ext cx="976" cy="309"/>
            </a:xfrm>
            <a:custGeom>
              <a:avLst/>
              <a:gdLst>
                <a:gd name="T0" fmla="*/ 0 w 976"/>
                <a:gd name="T1" fmla="*/ 0 h 309"/>
                <a:gd name="T2" fmla="*/ 814 w 976"/>
                <a:gd name="T3" fmla="*/ 0 h 309"/>
                <a:gd name="T4" fmla="*/ 976 w 976"/>
                <a:gd name="T5" fmla="*/ 154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4"/>
                  </a:lnTo>
                  <a:lnTo>
                    <a:pt x="814" y="309"/>
                  </a:lnTo>
                  <a:lnTo>
                    <a:pt x="0" y="309"/>
                  </a:lnTo>
                  <a:lnTo>
                    <a:pt x="0" y="0"/>
                  </a:lnTo>
                  <a:close/>
                </a:path>
              </a:pathLst>
            </a:custGeom>
            <a:noFill/>
            <a:ln w="9525" cap="flat">
              <a:solidFill>
                <a:srgbClr val="E749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1" name="Rectangle 45"/>
            <p:cNvSpPr>
              <a:spLocks noChangeArrowheads="1"/>
            </p:cNvSpPr>
            <p:nvPr/>
          </p:nvSpPr>
          <p:spPr bwMode="auto">
            <a:xfrm>
              <a:off x="272" y="1262"/>
              <a:ext cx="72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Risk Assessment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02" name="Rectangle 46"/>
            <p:cNvSpPr>
              <a:spLocks noChangeArrowheads="1"/>
            </p:cNvSpPr>
            <p:nvPr/>
          </p:nvSpPr>
          <p:spPr bwMode="auto">
            <a:xfrm>
              <a:off x="1007" y="1474"/>
              <a:ext cx="4356" cy="304"/>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3" name="Rectangle 47"/>
            <p:cNvSpPr>
              <a:spLocks noChangeArrowheads="1"/>
            </p:cNvSpPr>
            <p:nvPr/>
          </p:nvSpPr>
          <p:spPr bwMode="auto">
            <a:xfrm>
              <a:off x="1007" y="1474"/>
              <a:ext cx="4356" cy="304"/>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4" name="Rectangle 48"/>
            <p:cNvSpPr>
              <a:spLocks noChangeArrowheads="1"/>
            </p:cNvSpPr>
            <p:nvPr/>
          </p:nvSpPr>
          <p:spPr bwMode="auto">
            <a:xfrm>
              <a:off x="1220" y="1537"/>
              <a:ext cx="23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Digital are covered under the central Bankline Test Data Risk Assessment.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05" name="Rectangle 49"/>
            <p:cNvSpPr>
              <a:spLocks noChangeArrowheads="1"/>
            </p:cNvSpPr>
            <p:nvPr/>
          </p:nvSpPr>
          <p:spPr bwMode="auto">
            <a:xfrm>
              <a:off x="1220" y="1624"/>
              <a:ext cx="186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central TDRA and related ORBITs are reviewed yearly.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06" name="Freeform 50"/>
            <p:cNvSpPr>
              <a:spLocks/>
            </p:cNvSpPr>
            <p:nvPr/>
          </p:nvSpPr>
          <p:spPr bwMode="auto">
            <a:xfrm>
              <a:off x="179" y="1474"/>
              <a:ext cx="976" cy="304"/>
            </a:xfrm>
            <a:custGeom>
              <a:avLst/>
              <a:gdLst>
                <a:gd name="T0" fmla="*/ 0 w 976"/>
                <a:gd name="T1" fmla="*/ 0 h 304"/>
                <a:gd name="T2" fmla="*/ 817 w 976"/>
                <a:gd name="T3" fmla="*/ 0 h 304"/>
                <a:gd name="T4" fmla="*/ 976 w 976"/>
                <a:gd name="T5" fmla="*/ 152 h 304"/>
                <a:gd name="T6" fmla="*/ 817 w 976"/>
                <a:gd name="T7" fmla="*/ 304 h 304"/>
                <a:gd name="T8" fmla="*/ 0 w 976"/>
                <a:gd name="T9" fmla="*/ 304 h 304"/>
                <a:gd name="T10" fmla="*/ 0 w 976"/>
                <a:gd name="T11" fmla="*/ 0 h 304"/>
              </a:gdLst>
              <a:ahLst/>
              <a:cxnLst>
                <a:cxn ang="0">
                  <a:pos x="T0" y="T1"/>
                </a:cxn>
                <a:cxn ang="0">
                  <a:pos x="T2" y="T3"/>
                </a:cxn>
                <a:cxn ang="0">
                  <a:pos x="T4" y="T5"/>
                </a:cxn>
                <a:cxn ang="0">
                  <a:pos x="T6" y="T7"/>
                </a:cxn>
                <a:cxn ang="0">
                  <a:pos x="T8" y="T9"/>
                </a:cxn>
                <a:cxn ang="0">
                  <a:pos x="T10" y="T11"/>
                </a:cxn>
              </a:cxnLst>
              <a:rect l="0" t="0" r="r" b="b"/>
              <a:pathLst>
                <a:path w="976" h="304">
                  <a:moveTo>
                    <a:pt x="0" y="0"/>
                  </a:moveTo>
                  <a:lnTo>
                    <a:pt x="817" y="0"/>
                  </a:lnTo>
                  <a:lnTo>
                    <a:pt x="976" y="152"/>
                  </a:lnTo>
                  <a:lnTo>
                    <a:pt x="817" y="304"/>
                  </a:lnTo>
                  <a:lnTo>
                    <a:pt x="0" y="304"/>
                  </a:lnTo>
                  <a:lnTo>
                    <a:pt x="0" y="0"/>
                  </a:lnTo>
                  <a:close/>
                </a:path>
              </a:pathLst>
            </a:custGeom>
            <a:solidFill>
              <a:srgbClr val="06AF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7" name="Freeform 51"/>
            <p:cNvSpPr>
              <a:spLocks/>
            </p:cNvSpPr>
            <p:nvPr/>
          </p:nvSpPr>
          <p:spPr bwMode="auto">
            <a:xfrm>
              <a:off x="179" y="1474"/>
              <a:ext cx="976" cy="304"/>
            </a:xfrm>
            <a:custGeom>
              <a:avLst/>
              <a:gdLst>
                <a:gd name="T0" fmla="*/ 0 w 976"/>
                <a:gd name="T1" fmla="*/ 0 h 304"/>
                <a:gd name="T2" fmla="*/ 817 w 976"/>
                <a:gd name="T3" fmla="*/ 0 h 304"/>
                <a:gd name="T4" fmla="*/ 976 w 976"/>
                <a:gd name="T5" fmla="*/ 152 h 304"/>
                <a:gd name="T6" fmla="*/ 817 w 976"/>
                <a:gd name="T7" fmla="*/ 304 h 304"/>
                <a:gd name="T8" fmla="*/ 0 w 976"/>
                <a:gd name="T9" fmla="*/ 304 h 304"/>
                <a:gd name="T10" fmla="*/ 0 w 976"/>
                <a:gd name="T11" fmla="*/ 0 h 304"/>
              </a:gdLst>
              <a:ahLst/>
              <a:cxnLst>
                <a:cxn ang="0">
                  <a:pos x="T0" y="T1"/>
                </a:cxn>
                <a:cxn ang="0">
                  <a:pos x="T2" y="T3"/>
                </a:cxn>
                <a:cxn ang="0">
                  <a:pos x="T4" y="T5"/>
                </a:cxn>
                <a:cxn ang="0">
                  <a:pos x="T6" y="T7"/>
                </a:cxn>
                <a:cxn ang="0">
                  <a:pos x="T8" y="T9"/>
                </a:cxn>
                <a:cxn ang="0">
                  <a:pos x="T10" y="T11"/>
                </a:cxn>
              </a:cxnLst>
              <a:rect l="0" t="0" r="r" b="b"/>
              <a:pathLst>
                <a:path w="976" h="304">
                  <a:moveTo>
                    <a:pt x="0" y="0"/>
                  </a:moveTo>
                  <a:lnTo>
                    <a:pt x="817" y="0"/>
                  </a:lnTo>
                  <a:lnTo>
                    <a:pt x="976" y="152"/>
                  </a:lnTo>
                  <a:lnTo>
                    <a:pt x="817" y="304"/>
                  </a:lnTo>
                  <a:lnTo>
                    <a:pt x="0" y="304"/>
                  </a:lnTo>
                  <a:lnTo>
                    <a:pt x="0" y="0"/>
                  </a:lnTo>
                  <a:close/>
                </a:path>
              </a:pathLst>
            </a:custGeom>
            <a:noFill/>
            <a:ln w="9525" cap="flat">
              <a:solidFill>
                <a:srgbClr val="06AFB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08" name="Rectangle 52"/>
            <p:cNvSpPr>
              <a:spLocks noChangeArrowheads="1"/>
            </p:cNvSpPr>
            <p:nvPr/>
          </p:nvSpPr>
          <p:spPr bwMode="auto">
            <a:xfrm>
              <a:off x="402" y="1549"/>
              <a:ext cx="48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Data Risk</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09" name="Rectangle 53"/>
            <p:cNvSpPr>
              <a:spLocks noChangeArrowheads="1"/>
            </p:cNvSpPr>
            <p:nvPr/>
          </p:nvSpPr>
          <p:spPr bwMode="auto">
            <a:xfrm>
              <a:off x="448" y="1630"/>
              <a:ext cx="39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Assessment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0" name="Rectangle 54"/>
            <p:cNvSpPr>
              <a:spLocks noChangeArrowheads="1"/>
            </p:cNvSpPr>
            <p:nvPr/>
          </p:nvSpPr>
          <p:spPr bwMode="auto">
            <a:xfrm>
              <a:off x="1007" y="1799"/>
              <a:ext cx="4356" cy="309"/>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11" name="Rectangle 55"/>
            <p:cNvSpPr>
              <a:spLocks noChangeArrowheads="1"/>
            </p:cNvSpPr>
            <p:nvPr/>
          </p:nvSpPr>
          <p:spPr bwMode="auto">
            <a:xfrm>
              <a:off x="1007" y="1799"/>
              <a:ext cx="4356" cy="309"/>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12" name="Rectangle 56"/>
            <p:cNvSpPr>
              <a:spLocks noChangeArrowheads="1"/>
            </p:cNvSpPr>
            <p:nvPr/>
          </p:nvSpPr>
          <p:spPr bwMode="auto">
            <a:xfrm>
              <a:off x="1220" y="1866"/>
              <a:ext cx="211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Test Plan contents are covered under the following resources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3" name="Rectangle 57"/>
            <p:cNvSpPr>
              <a:spLocks noChangeArrowheads="1"/>
            </p:cNvSpPr>
            <p:nvPr/>
          </p:nvSpPr>
          <p:spPr bwMode="auto">
            <a:xfrm>
              <a:off x="3516" y="186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4" name="Rectangle 58"/>
            <p:cNvSpPr>
              <a:spLocks noChangeArrowheads="1"/>
            </p:cNvSpPr>
            <p:nvPr/>
          </p:nvSpPr>
          <p:spPr bwMode="auto">
            <a:xfrm>
              <a:off x="3579" y="1866"/>
              <a:ext cx="152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Within this strategy, release/sprint definition of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5" name="Rectangle 59"/>
            <p:cNvSpPr>
              <a:spLocks noChangeArrowheads="1"/>
            </p:cNvSpPr>
            <p:nvPr/>
          </p:nvSpPr>
          <p:spPr bwMode="auto">
            <a:xfrm>
              <a:off x="1220" y="1953"/>
              <a:ext cx="285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ready/done, JIRA issues &amp; Scope, tests &amp; defects are traced within the </a:t>
              </a: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traceability matrix.</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6" name="Freeform 60"/>
            <p:cNvSpPr>
              <a:spLocks/>
            </p:cNvSpPr>
            <p:nvPr/>
          </p:nvSpPr>
          <p:spPr bwMode="auto">
            <a:xfrm>
              <a:off x="179" y="1799"/>
              <a:ext cx="976" cy="309"/>
            </a:xfrm>
            <a:custGeom>
              <a:avLst/>
              <a:gdLst>
                <a:gd name="T0" fmla="*/ 0 w 976"/>
                <a:gd name="T1" fmla="*/ 0 h 309"/>
                <a:gd name="T2" fmla="*/ 814 w 976"/>
                <a:gd name="T3" fmla="*/ 0 h 309"/>
                <a:gd name="T4" fmla="*/ 976 w 976"/>
                <a:gd name="T5" fmla="*/ 155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5"/>
                  </a:lnTo>
                  <a:lnTo>
                    <a:pt x="814" y="309"/>
                  </a:lnTo>
                  <a:lnTo>
                    <a:pt x="0" y="309"/>
                  </a:lnTo>
                  <a:lnTo>
                    <a:pt x="0" y="0"/>
                  </a:lnTo>
                  <a:close/>
                </a:path>
              </a:pathLst>
            </a:custGeom>
            <a:solidFill>
              <a:srgbClr val="FBBB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17" name="Freeform 61"/>
            <p:cNvSpPr>
              <a:spLocks/>
            </p:cNvSpPr>
            <p:nvPr/>
          </p:nvSpPr>
          <p:spPr bwMode="auto">
            <a:xfrm>
              <a:off x="179" y="1799"/>
              <a:ext cx="976" cy="309"/>
            </a:xfrm>
            <a:custGeom>
              <a:avLst/>
              <a:gdLst>
                <a:gd name="T0" fmla="*/ 0 w 976"/>
                <a:gd name="T1" fmla="*/ 0 h 309"/>
                <a:gd name="T2" fmla="*/ 814 w 976"/>
                <a:gd name="T3" fmla="*/ 0 h 309"/>
                <a:gd name="T4" fmla="*/ 976 w 976"/>
                <a:gd name="T5" fmla="*/ 155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5"/>
                  </a:lnTo>
                  <a:lnTo>
                    <a:pt x="814" y="309"/>
                  </a:lnTo>
                  <a:lnTo>
                    <a:pt x="0" y="309"/>
                  </a:lnTo>
                  <a:lnTo>
                    <a:pt x="0" y="0"/>
                  </a:lnTo>
                  <a:close/>
                </a:path>
              </a:pathLst>
            </a:custGeom>
            <a:noFill/>
            <a:ln w="9525" cap="flat">
              <a:solidFill>
                <a:srgbClr val="FBBB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18" name="Rectangle 62"/>
            <p:cNvSpPr>
              <a:spLocks noChangeArrowheads="1"/>
            </p:cNvSpPr>
            <p:nvPr/>
          </p:nvSpPr>
          <p:spPr bwMode="auto">
            <a:xfrm>
              <a:off x="487" y="1919"/>
              <a:ext cx="31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Plan</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19" name="Rectangle 63"/>
            <p:cNvSpPr>
              <a:spLocks noChangeArrowheads="1"/>
            </p:cNvSpPr>
            <p:nvPr/>
          </p:nvSpPr>
          <p:spPr bwMode="auto">
            <a:xfrm>
              <a:off x="1007" y="2130"/>
              <a:ext cx="4356" cy="30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0" name="Rectangle 64"/>
            <p:cNvSpPr>
              <a:spLocks noChangeArrowheads="1"/>
            </p:cNvSpPr>
            <p:nvPr/>
          </p:nvSpPr>
          <p:spPr bwMode="auto">
            <a:xfrm>
              <a:off x="1007" y="2130"/>
              <a:ext cx="4356" cy="308"/>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1" name="Rectangle 65"/>
            <p:cNvSpPr>
              <a:spLocks noChangeArrowheads="1"/>
            </p:cNvSpPr>
            <p:nvPr/>
          </p:nvSpPr>
          <p:spPr bwMode="auto">
            <a:xfrm>
              <a:off x="1220" y="2240"/>
              <a:ext cx="282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Test Readiness Review is covered under the release/sprint definition of ready/done.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22" name="Freeform 66"/>
            <p:cNvSpPr>
              <a:spLocks/>
            </p:cNvSpPr>
            <p:nvPr/>
          </p:nvSpPr>
          <p:spPr bwMode="auto">
            <a:xfrm>
              <a:off x="179" y="2130"/>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solidFill>
              <a:srgbClr val="4031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3" name="Freeform 67"/>
            <p:cNvSpPr>
              <a:spLocks/>
            </p:cNvSpPr>
            <p:nvPr/>
          </p:nvSpPr>
          <p:spPr bwMode="auto">
            <a:xfrm>
              <a:off x="179" y="2130"/>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4" name="Rectangle 68"/>
            <p:cNvSpPr>
              <a:spLocks noChangeArrowheads="1"/>
            </p:cNvSpPr>
            <p:nvPr/>
          </p:nvSpPr>
          <p:spPr bwMode="auto">
            <a:xfrm>
              <a:off x="385" y="2206"/>
              <a:ext cx="50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Readiness</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25" name="Rectangle 69"/>
            <p:cNvSpPr>
              <a:spLocks noChangeArrowheads="1"/>
            </p:cNvSpPr>
            <p:nvPr/>
          </p:nvSpPr>
          <p:spPr bwMode="auto">
            <a:xfrm>
              <a:off x="527" y="2287"/>
              <a:ext cx="2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Review</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26" name="Rectangle 70"/>
            <p:cNvSpPr>
              <a:spLocks noChangeArrowheads="1"/>
            </p:cNvSpPr>
            <p:nvPr/>
          </p:nvSpPr>
          <p:spPr bwMode="auto">
            <a:xfrm>
              <a:off x="1007" y="2460"/>
              <a:ext cx="4356" cy="309"/>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7" name="Rectangle 71"/>
            <p:cNvSpPr>
              <a:spLocks noChangeArrowheads="1"/>
            </p:cNvSpPr>
            <p:nvPr/>
          </p:nvSpPr>
          <p:spPr bwMode="auto">
            <a:xfrm>
              <a:off x="1007" y="2460"/>
              <a:ext cx="4356" cy="309"/>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28" name="Rectangle 72"/>
            <p:cNvSpPr>
              <a:spLocks noChangeArrowheads="1"/>
            </p:cNvSpPr>
            <p:nvPr/>
          </p:nvSpPr>
          <p:spPr bwMode="auto">
            <a:xfrm>
              <a:off x="1220" y="2525"/>
              <a:ext cx="211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Testing Status Reports are covered under the following resources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29" name="Rectangle 73"/>
            <p:cNvSpPr>
              <a:spLocks noChangeArrowheads="1"/>
            </p:cNvSpPr>
            <p:nvPr/>
          </p:nvSpPr>
          <p:spPr bwMode="auto">
            <a:xfrm>
              <a:off x="3505" y="252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0" name="Rectangle 74"/>
            <p:cNvSpPr>
              <a:spLocks noChangeArrowheads="1"/>
            </p:cNvSpPr>
            <p:nvPr/>
          </p:nvSpPr>
          <p:spPr bwMode="auto">
            <a:xfrm>
              <a:off x="3567" y="2525"/>
              <a:ext cx="66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Within SCRUM stand</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1" name="Rectangle 75"/>
            <p:cNvSpPr>
              <a:spLocks noChangeArrowheads="1"/>
            </p:cNvSpPr>
            <p:nvPr/>
          </p:nvSpPr>
          <p:spPr bwMode="auto">
            <a:xfrm>
              <a:off x="4271" y="2525"/>
              <a:ext cx="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2" name="Rectangle 76"/>
            <p:cNvSpPr>
              <a:spLocks noChangeArrowheads="1"/>
            </p:cNvSpPr>
            <p:nvPr/>
          </p:nvSpPr>
          <p:spPr bwMode="auto">
            <a:xfrm>
              <a:off x="4299" y="2525"/>
              <a:ext cx="67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up meetings, JIRA &amp;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3" name="Rectangle 77"/>
            <p:cNvSpPr>
              <a:spLocks noChangeArrowheads="1"/>
            </p:cNvSpPr>
            <p:nvPr/>
          </p:nvSpPr>
          <p:spPr bwMode="auto">
            <a:xfrm>
              <a:off x="1220" y="2611"/>
              <a:ext cx="189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Confluence dashboards &amp; release daily management calls.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4" name="Freeform 78"/>
            <p:cNvSpPr>
              <a:spLocks/>
            </p:cNvSpPr>
            <p:nvPr/>
          </p:nvSpPr>
          <p:spPr bwMode="auto">
            <a:xfrm>
              <a:off x="179" y="2460"/>
              <a:ext cx="976" cy="303"/>
            </a:xfrm>
            <a:custGeom>
              <a:avLst/>
              <a:gdLst>
                <a:gd name="T0" fmla="*/ 0 w 976"/>
                <a:gd name="T1" fmla="*/ 0 h 303"/>
                <a:gd name="T2" fmla="*/ 817 w 976"/>
                <a:gd name="T3" fmla="*/ 0 h 303"/>
                <a:gd name="T4" fmla="*/ 976 w 976"/>
                <a:gd name="T5" fmla="*/ 151 h 303"/>
                <a:gd name="T6" fmla="*/ 817 w 976"/>
                <a:gd name="T7" fmla="*/ 303 h 303"/>
                <a:gd name="T8" fmla="*/ 0 w 976"/>
                <a:gd name="T9" fmla="*/ 303 h 303"/>
                <a:gd name="T10" fmla="*/ 0 w 976"/>
                <a:gd name="T11" fmla="*/ 0 h 303"/>
              </a:gdLst>
              <a:ahLst/>
              <a:cxnLst>
                <a:cxn ang="0">
                  <a:pos x="T0" y="T1"/>
                </a:cxn>
                <a:cxn ang="0">
                  <a:pos x="T2" y="T3"/>
                </a:cxn>
                <a:cxn ang="0">
                  <a:pos x="T4" y="T5"/>
                </a:cxn>
                <a:cxn ang="0">
                  <a:pos x="T6" y="T7"/>
                </a:cxn>
                <a:cxn ang="0">
                  <a:pos x="T8" y="T9"/>
                </a:cxn>
                <a:cxn ang="0">
                  <a:pos x="T10" y="T11"/>
                </a:cxn>
              </a:cxnLst>
              <a:rect l="0" t="0" r="r" b="b"/>
              <a:pathLst>
                <a:path w="976" h="303">
                  <a:moveTo>
                    <a:pt x="0" y="0"/>
                  </a:moveTo>
                  <a:lnTo>
                    <a:pt x="817" y="0"/>
                  </a:lnTo>
                  <a:lnTo>
                    <a:pt x="976" y="151"/>
                  </a:lnTo>
                  <a:lnTo>
                    <a:pt x="817" y="303"/>
                  </a:lnTo>
                  <a:lnTo>
                    <a:pt x="0" y="303"/>
                  </a:lnTo>
                  <a:lnTo>
                    <a:pt x="0" y="0"/>
                  </a:lnTo>
                  <a:close/>
                </a:path>
              </a:pathLst>
            </a:custGeom>
            <a:solidFill>
              <a:srgbClr val="E74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35" name="Freeform 79"/>
            <p:cNvSpPr>
              <a:spLocks/>
            </p:cNvSpPr>
            <p:nvPr/>
          </p:nvSpPr>
          <p:spPr bwMode="auto">
            <a:xfrm>
              <a:off x="179" y="2460"/>
              <a:ext cx="976" cy="303"/>
            </a:xfrm>
            <a:custGeom>
              <a:avLst/>
              <a:gdLst>
                <a:gd name="T0" fmla="*/ 0 w 976"/>
                <a:gd name="T1" fmla="*/ 0 h 303"/>
                <a:gd name="T2" fmla="*/ 817 w 976"/>
                <a:gd name="T3" fmla="*/ 0 h 303"/>
                <a:gd name="T4" fmla="*/ 976 w 976"/>
                <a:gd name="T5" fmla="*/ 151 h 303"/>
                <a:gd name="T6" fmla="*/ 817 w 976"/>
                <a:gd name="T7" fmla="*/ 303 h 303"/>
                <a:gd name="T8" fmla="*/ 0 w 976"/>
                <a:gd name="T9" fmla="*/ 303 h 303"/>
                <a:gd name="T10" fmla="*/ 0 w 976"/>
                <a:gd name="T11" fmla="*/ 0 h 303"/>
              </a:gdLst>
              <a:ahLst/>
              <a:cxnLst>
                <a:cxn ang="0">
                  <a:pos x="T0" y="T1"/>
                </a:cxn>
                <a:cxn ang="0">
                  <a:pos x="T2" y="T3"/>
                </a:cxn>
                <a:cxn ang="0">
                  <a:pos x="T4" y="T5"/>
                </a:cxn>
                <a:cxn ang="0">
                  <a:pos x="T6" y="T7"/>
                </a:cxn>
                <a:cxn ang="0">
                  <a:pos x="T8" y="T9"/>
                </a:cxn>
                <a:cxn ang="0">
                  <a:pos x="T10" y="T11"/>
                </a:cxn>
              </a:cxnLst>
              <a:rect l="0" t="0" r="r" b="b"/>
              <a:pathLst>
                <a:path w="976" h="303">
                  <a:moveTo>
                    <a:pt x="0" y="0"/>
                  </a:moveTo>
                  <a:lnTo>
                    <a:pt x="817" y="0"/>
                  </a:lnTo>
                  <a:lnTo>
                    <a:pt x="976" y="151"/>
                  </a:lnTo>
                  <a:lnTo>
                    <a:pt x="817" y="303"/>
                  </a:lnTo>
                  <a:lnTo>
                    <a:pt x="0" y="303"/>
                  </a:lnTo>
                  <a:lnTo>
                    <a:pt x="0" y="0"/>
                  </a:lnTo>
                  <a:close/>
                </a:path>
              </a:pathLst>
            </a:custGeom>
            <a:noFill/>
            <a:ln w="9525" cap="flat">
              <a:solidFill>
                <a:srgbClr val="E749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36" name="Rectangle 80"/>
            <p:cNvSpPr>
              <a:spLocks noChangeArrowheads="1"/>
            </p:cNvSpPr>
            <p:nvPr/>
          </p:nvSpPr>
          <p:spPr bwMode="auto">
            <a:xfrm>
              <a:off x="397" y="2576"/>
              <a:ext cx="5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Status Reports</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37" name="Rectangle 81"/>
            <p:cNvSpPr>
              <a:spLocks noChangeArrowheads="1"/>
            </p:cNvSpPr>
            <p:nvPr/>
          </p:nvSpPr>
          <p:spPr bwMode="auto">
            <a:xfrm>
              <a:off x="1007" y="2790"/>
              <a:ext cx="4356" cy="303"/>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38" name="Rectangle 82"/>
            <p:cNvSpPr>
              <a:spLocks noChangeArrowheads="1"/>
            </p:cNvSpPr>
            <p:nvPr/>
          </p:nvSpPr>
          <p:spPr bwMode="auto">
            <a:xfrm>
              <a:off x="1007" y="2790"/>
              <a:ext cx="4356" cy="303"/>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39" name="Rectangle 83"/>
            <p:cNvSpPr>
              <a:spLocks noChangeArrowheads="1"/>
            </p:cNvSpPr>
            <p:nvPr/>
          </p:nvSpPr>
          <p:spPr bwMode="auto">
            <a:xfrm>
              <a:off x="1220" y="2854"/>
              <a:ext cx="37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Test Completion Report is combined with the Test is Complete Report. There is only one report delivered for all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0" name="Rectangle 84"/>
            <p:cNvSpPr>
              <a:spLocks noChangeArrowheads="1"/>
            </p:cNvSpPr>
            <p:nvPr/>
          </p:nvSpPr>
          <p:spPr bwMode="auto">
            <a:xfrm>
              <a:off x="1220" y="2941"/>
              <a:ext cx="92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testing activities per release.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1" name="Freeform 85"/>
            <p:cNvSpPr>
              <a:spLocks/>
            </p:cNvSpPr>
            <p:nvPr/>
          </p:nvSpPr>
          <p:spPr bwMode="auto">
            <a:xfrm>
              <a:off x="179" y="2785"/>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solidFill>
              <a:srgbClr val="06AF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42" name="Freeform 86"/>
            <p:cNvSpPr>
              <a:spLocks/>
            </p:cNvSpPr>
            <p:nvPr/>
          </p:nvSpPr>
          <p:spPr bwMode="auto">
            <a:xfrm>
              <a:off x="179" y="2785"/>
              <a:ext cx="976" cy="308"/>
            </a:xfrm>
            <a:custGeom>
              <a:avLst/>
              <a:gdLst>
                <a:gd name="T0" fmla="*/ 0 w 976"/>
                <a:gd name="T1" fmla="*/ 0 h 308"/>
                <a:gd name="T2" fmla="*/ 814 w 976"/>
                <a:gd name="T3" fmla="*/ 0 h 308"/>
                <a:gd name="T4" fmla="*/ 976 w 976"/>
                <a:gd name="T5" fmla="*/ 154 h 308"/>
                <a:gd name="T6" fmla="*/ 814 w 976"/>
                <a:gd name="T7" fmla="*/ 308 h 308"/>
                <a:gd name="T8" fmla="*/ 0 w 976"/>
                <a:gd name="T9" fmla="*/ 308 h 308"/>
                <a:gd name="T10" fmla="*/ 0 w 976"/>
                <a:gd name="T11" fmla="*/ 0 h 308"/>
              </a:gdLst>
              <a:ahLst/>
              <a:cxnLst>
                <a:cxn ang="0">
                  <a:pos x="T0" y="T1"/>
                </a:cxn>
                <a:cxn ang="0">
                  <a:pos x="T2" y="T3"/>
                </a:cxn>
                <a:cxn ang="0">
                  <a:pos x="T4" y="T5"/>
                </a:cxn>
                <a:cxn ang="0">
                  <a:pos x="T6" y="T7"/>
                </a:cxn>
                <a:cxn ang="0">
                  <a:pos x="T8" y="T9"/>
                </a:cxn>
                <a:cxn ang="0">
                  <a:pos x="T10" y="T11"/>
                </a:cxn>
              </a:cxnLst>
              <a:rect l="0" t="0" r="r" b="b"/>
              <a:pathLst>
                <a:path w="976" h="308">
                  <a:moveTo>
                    <a:pt x="0" y="0"/>
                  </a:moveTo>
                  <a:lnTo>
                    <a:pt x="814" y="0"/>
                  </a:lnTo>
                  <a:lnTo>
                    <a:pt x="976" y="154"/>
                  </a:lnTo>
                  <a:lnTo>
                    <a:pt x="814" y="308"/>
                  </a:lnTo>
                  <a:lnTo>
                    <a:pt x="0" y="308"/>
                  </a:lnTo>
                  <a:lnTo>
                    <a:pt x="0" y="0"/>
                  </a:lnTo>
                  <a:close/>
                </a:path>
              </a:pathLst>
            </a:custGeom>
            <a:noFill/>
            <a:ln w="9525" cap="flat">
              <a:solidFill>
                <a:srgbClr val="06AFB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43" name="Rectangle 87"/>
            <p:cNvSpPr>
              <a:spLocks noChangeArrowheads="1"/>
            </p:cNvSpPr>
            <p:nvPr/>
          </p:nvSpPr>
          <p:spPr bwMode="auto">
            <a:xfrm>
              <a:off x="363" y="2863"/>
              <a:ext cx="56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Completion</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4" name="Rectangle 88"/>
            <p:cNvSpPr>
              <a:spLocks noChangeArrowheads="1"/>
            </p:cNvSpPr>
            <p:nvPr/>
          </p:nvSpPr>
          <p:spPr bwMode="auto">
            <a:xfrm>
              <a:off x="539" y="2944"/>
              <a:ext cx="23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Report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5" name="Rectangle 89"/>
            <p:cNvSpPr>
              <a:spLocks noChangeArrowheads="1"/>
            </p:cNvSpPr>
            <p:nvPr/>
          </p:nvSpPr>
          <p:spPr bwMode="auto">
            <a:xfrm>
              <a:off x="1007" y="3120"/>
              <a:ext cx="4356" cy="304"/>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46" name="Rectangle 90"/>
            <p:cNvSpPr>
              <a:spLocks noChangeArrowheads="1"/>
            </p:cNvSpPr>
            <p:nvPr/>
          </p:nvSpPr>
          <p:spPr bwMode="auto">
            <a:xfrm>
              <a:off x="1007" y="3120"/>
              <a:ext cx="4356" cy="304"/>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47" name="Rectangle 91"/>
            <p:cNvSpPr>
              <a:spLocks noChangeArrowheads="1"/>
            </p:cNvSpPr>
            <p:nvPr/>
          </p:nvSpPr>
          <p:spPr bwMode="auto">
            <a:xfrm>
              <a:off x="1220" y="3183"/>
              <a:ext cx="254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Agile Testing is Complete Report Template will be utilised on the P3M site.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8" name="Rectangle 92"/>
            <p:cNvSpPr>
              <a:spLocks noChangeArrowheads="1"/>
            </p:cNvSpPr>
            <p:nvPr/>
          </p:nvSpPr>
          <p:spPr bwMode="auto">
            <a:xfrm>
              <a:off x="1220" y="3270"/>
              <a:ext cx="28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https</a:t>
              </a: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://intranet.rbsres01.net/Processes/Framework/deliverables/Pages/test/ticreport.aspx</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49" name="Freeform 93"/>
            <p:cNvSpPr>
              <a:spLocks/>
            </p:cNvSpPr>
            <p:nvPr/>
          </p:nvSpPr>
          <p:spPr bwMode="auto">
            <a:xfrm>
              <a:off x="179" y="3115"/>
              <a:ext cx="976" cy="309"/>
            </a:xfrm>
            <a:custGeom>
              <a:avLst/>
              <a:gdLst>
                <a:gd name="T0" fmla="*/ 0 w 976"/>
                <a:gd name="T1" fmla="*/ 0 h 309"/>
                <a:gd name="T2" fmla="*/ 814 w 976"/>
                <a:gd name="T3" fmla="*/ 0 h 309"/>
                <a:gd name="T4" fmla="*/ 976 w 976"/>
                <a:gd name="T5" fmla="*/ 154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4"/>
                  </a:lnTo>
                  <a:lnTo>
                    <a:pt x="814" y="309"/>
                  </a:lnTo>
                  <a:lnTo>
                    <a:pt x="0" y="309"/>
                  </a:lnTo>
                  <a:lnTo>
                    <a:pt x="0" y="0"/>
                  </a:lnTo>
                  <a:close/>
                </a:path>
              </a:pathLst>
            </a:custGeom>
            <a:solidFill>
              <a:srgbClr val="FBBB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50" name="Freeform 94"/>
            <p:cNvSpPr>
              <a:spLocks/>
            </p:cNvSpPr>
            <p:nvPr/>
          </p:nvSpPr>
          <p:spPr bwMode="auto">
            <a:xfrm>
              <a:off x="179" y="3115"/>
              <a:ext cx="976" cy="309"/>
            </a:xfrm>
            <a:custGeom>
              <a:avLst/>
              <a:gdLst>
                <a:gd name="T0" fmla="*/ 0 w 976"/>
                <a:gd name="T1" fmla="*/ 0 h 309"/>
                <a:gd name="T2" fmla="*/ 814 w 976"/>
                <a:gd name="T3" fmla="*/ 0 h 309"/>
                <a:gd name="T4" fmla="*/ 976 w 976"/>
                <a:gd name="T5" fmla="*/ 154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4"/>
                  </a:lnTo>
                  <a:lnTo>
                    <a:pt x="814" y="309"/>
                  </a:lnTo>
                  <a:lnTo>
                    <a:pt x="0" y="309"/>
                  </a:lnTo>
                  <a:lnTo>
                    <a:pt x="0" y="0"/>
                  </a:lnTo>
                  <a:close/>
                </a:path>
              </a:pathLst>
            </a:custGeom>
            <a:noFill/>
            <a:ln w="9525" cap="flat">
              <a:solidFill>
                <a:srgbClr val="FBBB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51" name="Rectangle 95"/>
            <p:cNvSpPr>
              <a:spLocks noChangeArrowheads="1"/>
            </p:cNvSpPr>
            <p:nvPr/>
          </p:nvSpPr>
          <p:spPr bwMode="auto">
            <a:xfrm>
              <a:off x="357" y="3192"/>
              <a:ext cx="5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Test Is Complete</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52" name="Rectangle 96"/>
            <p:cNvSpPr>
              <a:spLocks noChangeArrowheads="1"/>
            </p:cNvSpPr>
            <p:nvPr/>
          </p:nvSpPr>
          <p:spPr bwMode="auto">
            <a:xfrm>
              <a:off x="539" y="3273"/>
              <a:ext cx="23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Report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53" name="Rectangle 97"/>
            <p:cNvSpPr>
              <a:spLocks noChangeArrowheads="1"/>
            </p:cNvSpPr>
            <p:nvPr/>
          </p:nvSpPr>
          <p:spPr bwMode="auto">
            <a:xfrm>
              <a:off x="1007" y="3445"/>
              <a:ext cx="4356" cy="309"/>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54" name="Rectangle 98"/>
            <p:cNvSpPr>
              <a:spLocks noChangeArrowheads="1"/>
            </p:cNvSpPr>
            <p:nvPr/>
          </p:nvSpPr>
          <p:spPr bwMode="auto">
            <a:xfrm>
              <a:off x="1007" y="3445"/>
              <a:ext cx="4356" cy="309"/>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55" name="Rectangle 99"/>
            <p:cNvSpPr>
              <a:spLocks noChangeArrowheads="1"/>
            </p:cNvSpPr>
            <p:nvPr/>
          </p:nvSpPr>
          <p:spPr bwMode="auto">
            <a:xfrm>
              <a:off x="1220" y="3557"/>
              <a:ext cx="210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The RAID log contents are covered under the following resources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56" name="Rectangle 100"/>
            <p:cNvSpPr>
              <a:spLocks noChangeArrowheads="1"/>
            </p:cNvSpPr>
            <p:nvPr/>
          </p:nvSpPr>
          <p:spPr bwMode="auto">
            <a:xfrm>
              <a:off x="3499" y="355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57" name="Rectangle 101"/>
            <p:cNvSpPr>
              <a:spLocks noChangeArrowheads="1"/>
            </p:cNvSpPr>
            <p:nvPr/>
          </p:nvSpPr>
          <p:spPr bwMode="auto">
            <a:xfrm>
              <a:off x="3562" y="3557"/>
              <a:ext cx="125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Planview &amp; business ORBIT risk system.</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58" name="Freeform 102"/>
            <p:cNvSpPr>
              <a:spLocks/>
            </p:cNvSpPr>
            <p:nvPr/>
          </p:nvSpPr>
          <p:spPr bwMode="auto">
            <a:xfrm>
              <a:off x="179" y="3445"/>
              <a:ext cx="976" cy="304"/>
            </a:xfrm>
            <a:custGeom>
              <a:avLst/>
              <a:gdLst>
                <a:gd name="T0" fmla="*/ 0 w 976"/>
                <a:gd name="T1" fmla="*/ 0 h 304"/>
                <a:gd name="T2" fmla="*/ 817 w 976"/>
                <a:gd name="T3" fmla="*/ 0 h 304"/>
                <a:gd name="T4" fmla="*/ 976 w 976"/>
                <a:gd name="T5" fmla="*/ 152 h 304"/>
                <a:gd name="T6" fmla="*/ 817 w 976"/>
                <a:gd name="T7" fmla="*/ 304 h 304"/>
                <a:gd name="T8" fmla="*/ 0 w 976"/>
                <a:gd name="T9" fmla="*/ 304 h 304"/>
                <a:gd name="T10" fmla="*/ 0 w 976"/>
                <a:gd name="T11" fmla="*/ 0 h 304"/>
              </a:gdLst>
              <a:ahLst/>
              <a:cxnLst>
                <a:cxn ang="0">
                  <a:pos x="T0" y="T1"/>
                </a:cxn>
                <a:cxn ang="0">
                  <a:pos x="T2" y="T3"/>
                </a:cxn>
                <a:cxn ang="0">
                  <a:pos x="T4" y="T5"/>
                </a:cxn>
                <a:cxn ang="0">
                  <a:pos x="T6" y="T7"/>
                </a:cxn>
                <a:cxn ang="0">
                  <a:pos x="T8" y="T9"/>
                </a:cxn>
                <a:cxn ang="0">
                  <a:pos x="T10" y="T11"/>
                </a:cxn>
              </a:cxnLst>
              <a:rect l="0" t="0" r="r" b="b"/>
              <a:pathLst>
                <a:path w="976" h="304">
                  <a:moveTo>
                    <a:pt x="0" y="0"/>
                  </a:moveTo>
                  <a:lnTo>
                    <a:pt x="817" y="0"/>
                  </a:lnTo>
                  <a:lnTo>
                    <a:pt x="976" y="152"/>
                  </a:lnTo>
                  <a:lnTo>
                    <a:pt x="817" y="304"/>
                  </a:lnTo>
                  <a:lnTo>
                    <a:pt x="0" y="304"/>
                  </a:lnTo>
                  <a:lnTo>
                    <a:pt x="0" y="0"/>
                  </a:lnTo>
                  <a:close/>
                </a:path>
              </a:pathLst>
            </a:custGeom>
            <a:solidFill>
              <a:srgbClr val="4031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59" name="Freeform 103"/>
            <p:cNvSpPr>
              <a:spLocks/>
            </p:cNvSpPr>
            <p:nvPr/>
          </p:nvSpPr>
          <p:spPr bwMode="auto">
            <a:xfrm>
              <a:off x="179" y="3445"/>
              <a:ext cx="976" cy="304"/>
            </a:xfrm>
            <a:custGeom>
              <a:avLst/>
              <a:gdLst>
                <a:gd name="T0" fmla="*/ 0 w 976"/>
                <a:gd name="T1" fmla="*/ 0 h 304"/>
                <a:gd name="T2" fmla="*/ 817 w 976"/>
                <a:gd name="T3" fmla="*/ 0 h 304"/>
                <a:gd name="T4" fmla="*/ 976 w 976"/>
                <a:gd name="T5" fmla="*/ 152 h 304"/>
                <a:gd name="T6" fmla="*/ 817 w 976"/>
                <a:gd name="T7" fmla="*/ 304 h 304"/>
                <a:gd name="T8" fmla="*/ 0 w 976"/>
                <a:gd name="T9" fmla="*/ 304 h 304"/>
                <a:gd name="T10" fmla="*/ 0 w 976"/>
                <a:gd name="T11" fmla="*/ 0 h 304"/>
              </a:gdLst>
              <a:ahLst/>
              <a:cxnLst>
                <a:cxn ang="0">
                  <a:pos x="T0" y="T1"/>
                </a:cxn>
                <a:cxn ang="0">
                  <a:pos x="T2" y="T3"/>
                </a:cxn>
                <a:cxn ang="0">
                  <a:pos x="T4" y="T5"/>
                </a:cxn>
                <a:cxn ang="0">
                  <a:pos x="T6" y="T7"/>
                </a:cxn>
                <a:cxn ang="0">
                  <a:pos x="T8" y="T9"/>
                </a:cxn>
                <a:cxn ang="0">
                  <a:pos x="T10" y="T11"/>
                </a:cxn>
              </a:cxnLst>
              <a:rect l="0" t="0" r="r" b="b"/>
              <a:pathLst>
                <a:path w="976" h="304">
                  <a:moveTo>
                    <a:pt x="0" y="0"/>
                  </a:moveTo>
                  <a:lnTo>
                    <a:pt x="817" y="0"/>
                  </a:lnTo>
                  <a:lnTo>
                    <a:pt x="976" y="152"/>
                  </a:lnTo>
                  <a:lnTo>
                    <a:pt x="817" y="304"/>
                  </a:lnTo>
                  <a:lnTo>
                    <a:pt x="0" y="304"/>
                  </a:lnTo>
                  <a:lnTo>
                    <a:pt x="0"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60" name="Rectangle 104"/>
            <p:cNvSpPr>
              <a:spLocks noChangeArrowheads="1"/>
            </p:cNvSpPr>
            <p:nvPr/>
          </p:nvSpPr>
          <p:spPr bwMode="auto">
            <a:xfrm>
              <a:off x="499" y="3562"/>
              <a:ext cx="30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RAID log</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61" name="Rectangle 105"/>
            <p:cNvSpPr>
              <a:spLocks noChangeArrowheads="1"/>
            </p:cNvSpPr>
            <p:nvPr/>
          </p:nvSpPr>
          <p:spPr bwMode="auto">
            <a:xfrm>
              <a:off x="1007" y="3776"/>
              <a:ext cx="4356" cy="30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62" name="Rectangle 106"/>
            <p:cNvSpPr>
              <a:spLocks noChangeArrowheads="1"/>
            </p:cNvSpPr>
            <p:nvPr/>
          </p:nvSpPr>
          <p:spPr bwMode="auto">
            <a:xfrm>
              <a:off x="1007" y="3776"/>
              <a:ext cx="4356" cy="308"/>
            </a:xfrm>
            <a:prstGeom prst="rect">
              <a:avLst/>
            </a:prstGeom>
            <a:noFill/>
            <a:ln w="9525" cap="flat">
              <a:solidFill>
                <a:srgbClr val="EC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63" name="Rectangle 107"/>
            <p:cNvSpPr>
              <a:spLocks noChangeArrowheads="1"/>
            </p:cNvSpPr>
            <p:nvPr/>
          </p:nvSpPr>
          <p:spPr bwMode="auto">
            <a:xfrm>
              <a:off x="1220" y="3842"/>
              <a:ext cx="21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Lessons Learnt are managed under the central ‘Ulster’ </a:t>
              </a:r>
              <a:r>
                <a:rPr kumimoji="0" lang="en-US" altLang="en-US" sz="900" b="0" i="0" u="none" strike="noStrike" cap="none" normalizeH="0" baseline="0" dirty="0" err="1"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programme</a:t>
              </a: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64" name="Rectangle 108"/>
            <p:cNvSpPr>
              <a:spLocks noChangeArrowheads="1"/>
            </p:cNvSpPr>
            <p:nvPr/>
          </p:nvSpPr>
          <p:spPr bwMode="auto">
            <a:xfrm>
              <a:off x="1220" y="3928"/>
              <a:ext cx="309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All process improvements will be added in and tracked by the central improvements scrum JIRA.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6465" name="Freeform 109"/>
            <p:cNvSpPr>
              <a:spLocks/>
            </p:cNvSpPr>
            <p:nvPr/>
          </p:nvSpPr>
          <p:spPr bwMode="auto">
            <a:xfrm>
              <a:off x="179" y="3770"/>
              <a:ext cx="976" cy="309"/>
            </a:xfrm>
            <a:custGeom>
              <a:avLst/>
              <a:gdLst>
                <a:gd name="T0" fmla="*/ 0 w 976"/>
                <a:gd name="T1" fmla="*/ 0 h 309"/>
                <a:gd name="T2" fmla="*/ 814 w 976"/>
                <a:gd name="T3" fmla="*/ 0 h 309"/>
                <a:gd name="T4" fmla="*/ 976 w 976"/>
                <a:gd name="T5" fmla="*/ 155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5"/>
                  </a:lnTo>
                  <a:lnTo>
                    <a:pt x="814" y="309"/>
                  </a:lnTo>
                  <a:lnTo>
                    <a:pt x="0" y="309"/>
                  </a:lnTo>
                  <a:lnTo>
                    <a:pt x="0" y="0"/>
                  </a:lnTo>
                  <a:close/>
                </a:path>
              </a:pathLst>
            </a:custGeom>
            <a:solidFill>
              <a:srgbClr val="E74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66" name="Freeform 110"/>
            <p:cNvSpPr>
              <a:spLocks/>
            </p:cNvSpPr>
            <p:nvPr/>
          </p:nvSpPr>
          <p:spPr bwMode="auto">
            <a:xfrm>
              <a:off x="179" y="3770"/>
              <a:ext cx="976" cy="309"/>
            </a:xfrm>
            <a:custGeom>
              <a:avLst/>
              <a:gdLst>
                <a:gd name="T0" fmla="*/ 0 w 976"/>
                <a:gd name="T1" fmla="*/ 0 h 309"/>
                <a:gd name="T2" fmla="*/ 814 w 976"/>
                <a:gd name="T3" fmla="*/ 0 h 309"/>
                <a:gd name="T4" fmla="*/ 976 w 976"/>
                <a:gd name="T5" fmla="*/ 155 h 309"/>
                <a:gd name="T6" fmla="*/ 814 w 976"/>
                <a:gd name="T7" fmla="*/ 309 h 309"/>
                <a:gd name="T8" fmla="*/ 0 w 976"/>
                <a:gd name="T9" fmla="*/ 309 h 309"/>
                <a:gd name="T10" fmla="*/ 0 w 976"/>
                <a:gd name="T11" fmla="*/ 0 h 309"/>
              </a:gdLst>
              <a:ahLst/>
              <a:cxnLst>
                <a:cxn ang="0">
                  <a:pos x="T0" y="T1"/>
                </a:cxn>
                <a:cxn ang="0">
                  <a:pos x="T2" y="T3"/>
                </a:cxn>
                <a:cxn ang="0">
                  <a:pos x="T4" y="T5"/>
                </a:cxn>
                <a:cxn ang="0">
                  <a:pos x="T6" y="T7"/>
                </a:cxn>
                <a:cxn ang="0">
                  <a:pos x="T8" y="T9"/>
                </a:cxn>
                <a:cxn ang="0">
                  <a:pos x="T10" y="T11"/>
                </a:cxn>
              </a:cxnLst>
              <a:rect l="0" t="0" r="r" b="b"/>
              <a:pathLst>
                <a:path w="976" h="309">
                  <a:moveTo>
                    <a:pt x="0" y="0"/>
                  </a:moveTo>
                  <a:lnTo>
                    <a:pt x="814" y="0"/>
                  </a:lnTo>
                  <a:lnTo>
                    <a:pt x="976" y="155"/>
                  </a:lnTo>
                  <a:lnTo>
                    <a:pt x="814" y="309"/>
                  </a:lnTo>
                  <a:lnTo>
                    <a:pt x="0" y="309"/>
                  </a:lnTo>
                  <a:lnTo>
                    <a:pt x="0" y="0"/>
                  </a:lnTo>
                  <a:close/>
                </a:path>
              </a:pathLst>
            </a:custGeom>
            <a:noFill/>
            <a:ln w="9525" cap="flat">
              <a:solidFill>
                <a:srgbClr val="E749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467" name="Rectangle 111"/>
            <p:cNvSpPr>
              <a:spLocks noChangeArrowheads="1"/>
            </p:cNvSpPr>
            <p:nvPr/>
          </p:nvSpPr>
          <p:spPr bwMode="auto">
            <a:xfrm>
              <a:off x="380" y="3890"/>
              <a:ext cx="50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FFFFFF"/>
                  </a:solidFill>
                  <a:effectLst/>
                  <a:latin typeface="Segoe UI" panose="020B0502040204020203" pitchFamily="34" charset="0"/>
                  <a:ea typeface="Segoe UI" panose="020B0502040204020203" pitchFamily="34" charset="0"/>
                  <a:cs typeface="Segoe UI" panose="020B0502040204020203" pitchFamily="34" charset="0"/>
                </a:rPr>
                <a:t>Lessons Learnt</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grpSp>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038" y="870935"/>
            <a:ext cx="2928937" cy="5329840"/>
          </a:xfrm>
          <a:prstGeom prst="rect">
            <a:avLst/>
          </a:prstGeom>
          <a:solidFill>
            <a:schemeClr val="tx2">
              <a:lumMod val="20000"/>
              <a:lumOff val="80000"/>
            </a:schemeClr>
          </a:solidFill>
          <a:ln>
            <a:noFill/>
          </a:ln>
        </p:spPr>
      </p:pic>
      <p:sp>
        <p:nvSpPr>
          <p:cNvPr id="7" name="Title 5"/>
          <p:cNvSpPr txBox="1">
            <a:spLocks/>
          </p:cNvSpPr>
          <p:nvPr/>
        </p:nvSpPr>
        <p:spPr bwMode="auto">
          <a:xfrm>
            <a:off x="415414" y="1276350"/>
            <a:ext cx="621398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4000" b="1" kern="0" dirty="0" smtClean="0">
                <a:latin typeface="Segoe UI" panose="020B0502040204020203" pitchFamily="34" charset="0"/>
                <a:ea typeface="Segoe UI" panose="020B0502040204020203" pitchFamily="34" charset="0"/>
                <a:cs typeface="Segoe UI" panose="020B0502040204020203" pitchFamily="34" charset="0"/>
              </a:rPr>
              <a:t>1.0 Testing High Level</a:t>
            </a:r>
          </a:p>
          <a:p>
            <a:endParaRPr lang="en-GB" sz="4000" b="1" kern="0" dirty="0" smtClean="0">
              <a:latin typeface="Segoe UI" panose="020B0502040204020203" pitchFamily="34" charset="0"/>
              <a:ea typeface="Segoe UI" panose="020B0502040204020203" pitchFamily="34" charset="0"/>
              <a:cs typeface="Segoe UI" panose="020B0502040204020203" pitchFamily="34" charset="0"/>
            </a:endParaRP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Document Contextual Overview</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Team Structure</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Scrum Test Approach</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Roles &amp; Responsibilities</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Test Accountabilities </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Test Strategy – High Level</a:t>
            </a:r>
          </a:p>
          <a:p>
            <a:pPr marL="742950" lvl="1" indent="-28575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Test Environment</a:t>
            </a:r>
          </a:p>
          <a:p>
            <a:endParaRPr lang="en-GB" sz="5400" b="1" kern="0" dirty="0">
              <a:latin typeface="Segoe UI" panose="020B0502040204020203" pitchFamily="34" charset="0"/>
              <a:ea typeface="Segoe UI" panose="020B0502040204020203" pitchFamily="34" charset="0"/>
              <a:cs typeface="Segoe UI" panose="020B0502040204020203" pitchFamily="34" charset="0"/>
            </a:endParaRP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4654626"/>
            <a:ext cx="1371600" cy="147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653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Risk Management</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dirty="0"/>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30</a:t>
            </a:fld>
            <a:endParaRPr lang="en-GB" dirty="0"/>
          </a:p>
        </p:txBody>
      </p:sp>
      <p:sp>
        <p:nvSpPr>
          <p:cNvPr id="7" name="Rectangle 6"/>
          <p:cNvSpPr/>
          <p:nvPr/>
        </p:nvSpPr>
        <p:spPr>
          <a:xfrm>
            <a:off x="146044" y="796622"/>
            <a:ext cx="9011727" cy="259213"/>
          </a:xfrm>
          <a:prstGeom prst="rect">
            <a:avLst/>
          </a:prstGeom>
        </p:spPr>
        <p:txBody>
          <a:bodyPr wrap="square" lIns="104306" tIns="52153" rIns="104306" bIns="52153">
            <a:spAutoFit/>
          </a:bodyPr>
          <a:lstStyle/>
          <a:p>
            <a:pPr algn="l" eaLnBrk="0" fontAlgn="base" hangingPunct="0">
              <a:spcBef>
                <a:spcPct val="50000"/>
              </a:spcBef>
              <a:spcAft>
                <a:spcPct val="0"/>
              </a:spcAft>
              <a:buClr>
                <a:srgbClr val="A4C8E1"/>
              </a:buClr>
              <a:buSzPct val="95000"/>
              <a:buFont typeface="Arial" charset="0"/>
              <a:buNone/>
            </a:pPr>
            <a:r>
              <a:rPr lang="en-AU" sz="1000" dirty="0">
                <a:solidFill>
                  <a:srgbClr val="7030A0"/>
                </a:solidFill>
                <a:latin typeface="Segoe UI" panose="020B0502040204020203" pitchFamily="34" charset="0"/>
                <a:ea typeface="Segoe UI" panose="020B0502040204020203" pitchFamily="34" charset="0"/>
                <a:cs typeface="Segoe UI" panose="020B0502040204020203" pitchFamily="34" charset="0"/>
              </a:rPr>
              <a:t>Outlines what inputs, processes and </a:t>
            </a:r>
            <a:r>
              <a:rPr lang="en-AU" sz="10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outputs </a:t>
            </a:r>
            <a:r>
              <a:rPr lang="en-AU" sz="1000" dirty="0">
                <a:solidFill>
                  <a:srgbClr val="7030A0"/>
                </a:solidFill>
                <a:latin typeface="Segoe UI" panose="020B0502040204020203" pitchFamily="34" charset="0"/>
                <a:ea typeface="Segoe UI" panose="020B0502040204020203" pitchFamily="34" charset="0"/>
                <a:cs typeface="Segoe UI" panose="020B0502040204020203" pitchFamily="34" charset="0"/>
              </a:rPr>
              <a:t>are used when using test activity to inform residual operational </a:t>
            </a:r>
            <a:r>
              <a:rPr lang="en-AU" sz="10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risk </a:t>
            </a:r>
            <a:r>
              <a:rPr lang="en-AU" sz="1000" dirty="0">
                <a:solidFill>
                  <a:srgbClr val="7030A0"/>
                </a:solidFill>
                <a:latin typeface="Segoe UI" panose="020B0502040204020203" pitchFamily="34" charset="0"/>
                <a:ea typeface="Segoe UI" panose="020B0502040204020203" pitchFamily="34" charset="0"/>
                <a:cs typeface="Segoe UI" panose="020B0502040204020203" pitchFamily="34" charset="0"/>
              </a:rPr>
              <a:t>across </a:t>
            </a:r>
            <a:r>
              <a:rPr lang="en-AU" sz="10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the release </a:t>
            </a:r>
            <a:r>
              <a:rPr lang="en-AU" sz="1000" dirty="0">
                <a:solidFill>
                  <a:srgbClr val="7030A0"/>
                </a:solidFill>
                <a:latin typeface="Segoe UI" panose="020B0502040204020203" pitchFamily="34" charset="0"/>
                <a:ea typeface="Segoe UI" panose="020B0502040204020203" pitchFamily="34" charset="0"/>
                <a:cs typeface="Segoe UI" panose="020B0502040204020203" pitchFamily="34" charset="0"/>
              </a:rPr>
              <a:t>ahead of implementation</a:t>
            </a:r>
            <a:endParaRPr lang="en-GB" sz="10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218526"/>
            <a:ext cx="8058150" cy="51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375" y="5581649"/>
            <a:ext cx="467622" cy="826149"/>
          </a:xfrm>
          <a:prstGeom prst="rect">
            <a:avLst/>
          </a:prstGeom>
        </p:spPr>
      </p:pic>
    </p:spTree>
    <p:extLst>
      <p:ext uri="{BB962C8B-B14F-4D97-AF65-F5344CB8AC3E}">
        <p14:creationId xmlns:p14="http://schemas.microsoft.com/office/powerpoint/2010/main" val="13451151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7" y="131763"/>
            <a:ext cx="8359773" cy="417512"/>
          </a:xfrm>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Requirement Quality Assurance Through Life Cycle</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31</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29" y="936625"/>
            <a:ext cx="8674921" cy="402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Release &amp; Story Standards </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32</a:t>
            </a:fld>
            <a:endParaRPr lang="en-GB"/>
          </a:p>
        </p:txBody>
      </p:sp>
      <p:sp>
        <p:nvSpPr>
          <p:cNvPr id="6" name="Text Placeholder 4"/>
          <p:cNvSpPr txBox="1">
            <a:spLocks/>
          </p:cNvSpPr>
          <p:nvPr/>
        </p:nvSpPr>
        <p:spPr>
          <a:xfrm>
            <a:off x="209383" y="877875"/>
            <a:ext cx="8612400" cy="1272904"/>
          </a:xfrm>
          <a:prstGeom prst="rect">
            <a:avLst/>
          </a:prstGeom>
        </p:spPr>
        <p:txBody>
          <a:bodyPr>
            <a:normAutofit/>
          </a:bodyPr>
          <a:lstStyle>
            <a:lvl1pPr marL="342900" indent="-342900" algn="l" rtl="0" eaLnBrk="0" fontAlgn="base" hangingPunct="0">
              <a:spcBef>
                <a:spcPct val="20000"/>
              </a:spcBef>
              <a:spcAft>
                <a:spcPct val="0"/>
              </a:spcAft>
              <a:buClr>
                <a:srgbClr val="8599A8"/>
              </a:buClr>
              <a:buChar char="•"/>
              <a:defRPr sz="1200">
                <a:solidFill>
                  <a:srgbClr val="002469"/>
                </a:solidFill>
                <a:latin typeface="+mn-lt"/>
                <a:ea typeface="+mn-ea"/>
                <a:cs typeface="+mn-cs"/>
              </a:defRPr>
            </a:lvl1pPr>
            <a:lvl2pPr marL="742950" indent="-285750" algn="l" rtl="0" eaLnBrk="0" fontAlgn="base" hangingPunct="0">
              <a:spcBef>
                <a:spcPct val="20000"/>
              </a:spcBef>
              <a:spcAft>
                <a:spcPct val="0"/>
              </a:spcAft>
              <a:buClr>
                <a:srgbClr val="8599A8"/>
              </a:buClr>
              <a:buSzPct val="80000"/>
              <a:buChar char="•"/>
              <a:defRPr sz="1200">
                <a:solidFill>
                  <a:srgbClr val="002469"/>
                </a:solidFill>
                <a:latin typeface="+mn-lt"/>
              </a:defRPr>
            </a:lvl2pPr>
            <a:lvl3pPr marL="1143000" indent="-228600" algn="l" rtl="0" eaLnBrk="0" fontAlgn="base" hangingPunct="0">
              <a:spcBef>
                <a:spcPct val="20000"/>
              </a:spcBef>
              <a:spcAft>
                <a:spcPct val="0"/>
              </a:spcAft>
              <a:buClr>
                <a:srgbClr val="8599A8"/>
              </a:buClr>
              <a:buSzPct val="70000"/>
              <a:buChar char="•"/>
              <a:defRPr sz="1200">
                <a:solidFill>
                  <a:srgbClr val="002469"/>
                </a:solidFill>
                <a:latin typeface="+mn-lt"/>
              </a:defRPr>
            </a:lvl3pPr>
            <a:lvl4pPr marL="1600200" indent="-228600" algn="l" rtl="0" eaLnBrk="0" fontAlgn="base" hangingPunct="0">
              <a:spcBef>
                <a:spcPct val="20000"/>
              </a:spcBef>
              <a:spcAft>
                <a:spcPct val="0"/>
              </a:spcAft>
              <a:buClr>
                <a:srgbClr val="8599A8"/>
              </a:buClr>
              <a:buSzPct val="65000"/>
              <a:buChar char="•"/>
              <a:defRPr sz="1200">
                <a:solidFill>
                  <a:srgbClr val="002469"/>
                </a:solidFill>
                <a:latin typeface="+mn-lt"/>
              </a:defRPr>
            </a:lvl4pPr>
            <a:lvl5pPr marL="2057400" indent="-228600" algn="l" rtl="0" eaLnBrk="0" fontAlgn="base" hangingPunct="0">
              <a:spcBef>
                <a:spcPct val="20000"/>
              </a:spcBef>
              <a:spcAft>
                <a:spcPct val="0"/>
              </a:spcAft>
              <a:buClr>
                <a:srgbClr val="8599A8"/>
              </a:buClr>
              <a:buSzPct val="60000"/>
              <a:buChar char="•"/>
              <a:defRPr sz="1200">
                <a:solidFill>
                  <a:srgbClr val="002469"/>
                </a:solidFill>
                <a:latin typeface="+mn-lt"/>
              </a:defRPr>
            </a:lvl5pPr>
            <a:lvl6pPr marL="2514600" indent="-228600" algn="l" rtl="0" fontAlgn="base">
              <a:spcBef>
                <a:spcPct val="20000"/>
              </a:spcBef>
              <a:spcAft>
                <a:spcPct val="0"/>
              </a:spcAft>
              <a:buClr>
                <a:srgbClr val="8599A8"/>
              </a:buClr>
              <a:buSzPct val="60000"/>
              <a:buChar char="•"/>
              <a:defRPr sz="1200">
                <a:solidFill>
                  <a:srgbClr val="002469"/>
                </a:solidFill>
                <a:latin typeface="+mn-lt"/>
              </a:defRPr>
            </a:lvl6pPr>
            <a:lvl7pPr marL="2971800" indent="-228600" algn="l" rtl="0" fontAlgn="base">
              <a:spcBef>
                <a:spcPct val="20000"/>
              </a:spcBef>
              <a:spcAft>
                <a:spcPct val="0"/>
              </a:spcAft>
              <a:buClr>
                <a:srgbClr val="8599A8"/>
              </a:buClr>
              <a:buSzPct val="60000"/>
              <a:buChar char="•"/>
              <a:defRPr sz="1200">
                <a:solidFill>
                  <a:srgbClr val="002469"/>
                </a:solidFill>
                <a:latin typeface="+mn-lt"/>
              </a:defRPr>
            </a:lvl7pPr>
            <a:lvl8pPr marL="3429000" indent="-228600" algn="l" rtl="0" fontAlgn="base">
              <a:spcBef>
                <a:spcPct val="20000"/>
              </a:spcBef>
              <a:spcAft>
                <a:spcPct val="0"/>
              </a:spcAft>
              <a:buClr>
                <a:srgbClr val="8599A8"/>
              </a:buClr>
              <a:buSzPct val="60000"/>
              <a:buChar char="•"/>
              <a:defRPr sz="1200">
                <a:solidFill>
                  <a:srgbClr val="002469"/>
                </a:solidFill>
                <a:latin typeface="+mn-lt"/>
              </a:defRPr>
            </a:lvl8pPr>
            <a:lvl9pPr marL="3886200" indent="-228600" algn="l" rtl="0" fontAlgn="base">
              <a:spcBef>
                <a:spcPct val="20000"/>
              </a:spcBef>
              <a:spcAft>
                <a:spcPct val="0"/>
              </a:spcAft>
              <a:buClr>
                <a:srgbClr val="8599A8"/>
              </a:buClr>
              <a:buSzPct val="60000"/>
              <a:buChar char="•"/>
              <a:defRPr sz="1200">
                <a:solidFill>
                  <a:srgbClr val="002469"/>
                </a:solidFill>
                <a:latin typeface="+mn-lt"/>
              </a:defRPr>
            </a:lvl9pPr>
          </a:lstStyle>
          <a:p>
            <a:pPr marL="0" indent="0">
              <a:buFontTx/>
              <a:buNone/>
            </a:pPr>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The following Release &amp; Story Standards are guidelines on what the team deliver to ensure that consistency in quality is adhered to across the different agile teams.  </a:t>
            </a:r>
          </a:p>
          <a:p>
            <a:pPr marL="0" indent="0">
              <a:buFontTx/>
              <a:buNone/>
            </a:pPr>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Each individual agile team will create, own and maintain their own definition of ready and done that are a extension of the below standards. All these can be found under the URL below.</a:t>
            </a:r>
          </a:p>
          <a:p>
            <a:pPr marL="0" indent="0">
              <a:buFontTx/>
              <a:buNone/>
            </a:pPr>
            <a:r>
              <a:rPr lang="en-GB" sz="14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Release Stage Gates</a:t>
            </a:r>
          </a:p>
          <a:p>
            <a:pPr marL="0" indent="0">
              <a:buFontTx/>
              <a:buNone/>
            </a:pPr>
            <a:endParaRPr lang="en-GB" kern="0" dirty="0">
              <a:solidFill>
                <a:srgbClr val="42145F"/>
              </a:solidFill>
              <a:latin typeface="Segoe UI" panose="020B0502040204020203" pitchFamily="34" charset="0"/>
              <a:ea typeface="Segoe UI" panose="020B0502040204020203" pitchFamily="34" charset="0"/>
              <a:cs typeface="Segoe UI" panose="020B0502040204020203" pitchFamily="34" charset="0"/>
              <a:hlinkClick r:id="rId2"/>
            </a:endParaRPr>
          </a:p>
        </p:txBody>
      </p:sp>
      <p:graphicFrame>
        <p:nvGraphicFramePr>
          <p:cNvPr id="7" name="Table 6"/>
          <p:cNvGraphicFramePr>
            <a:graphicFrameLocks noGrp="1"/>
          </p:cNvGraphicFramePr>
          <p:nvPr>
            <p:extLst>
              <p:ext uri="{D42A27DB-BD31-4B8C-83A1-F6EECF244321}">
                <p14:modId xmlns:p14="http://schemas.microsoft.com/office/powerpoint/2010/main" val="543166780"/>
              </p:ext>
            </p:extLst>
          </p:nvPr>
        </p:nvGraphicFramePr>
        <p:xfrm>
          <a:off x="209383" y="2150779"/>
          <a:ext cx="8845717" cy="1219200"/>
        </p:xfrm>
        <a:graphic>
          <a:graphicData uri="http://schemas.openxmlformats.org/drawingml/2006/table">
            <a:tbl>
              <a:tblPr firstRow="1" bandRow="1">
                <a:tableStyleId>{17292A2E-F333-43FB-9621-5CBBE7FDCDCB}</a:tableStyleId>
              </a:tblPr>
              <a:tblGrid>
                <a:gridCol w="1237163"/>
                <a:gridCol w="6058941"/>
                <a:gridCol w="1549613"/>
              </a:tblGrid>
              <a:tr h="127800">
                <a:tc>
                  <a:txBody>
                    <a:bodyPr/>
                    <a:lstStyle/>
                    <a:p>
                      <a:r>
                        <a:rPr lang="en-GB" sz="800" b="1" kern="1200" dirty="0" smtClean="0">
                          <a:latin typeface="Segoe UI" panose="020B0502040204020203" pitchFamily="34" charset="0"/>
                          <a:ea typeface="Segoe UI" panose="020B0502040204020203" pitchFamily="34" charset="0"/>
                          <a:cs typeface="Segoe UI" panose="020B0502040204020203" pitchFamily="34" charset="0"/>
                        </a:rPr>
                        <a:t>Stage</a:t>
                      </a:r>
                      <a:endParaRPr lang="en-GB" sz="8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42145F"/>
                    </a:solidFill>
                  </a:tcPr>
                </a:tc>
                <a:tc>
                  <a:txBody>
                    <a:bodyPr/>
                    <a:lstStyle/>
                    <a:p>
                      <a:r>
                        <a:rPr lang="en-GB" sz="800" b="1" kern="1200" dirty="0" smtClean="0">
                          <a:latin typeface="Segoe UI" panose="020B0502040204020203" pitchFamily="34" charset="0"/>
                          <a:ea typeface="Segoe UI" panose="020B0502040204020203" pitchFamily="34" charset="0"/>
                          <a:cs typeface="Segoe UI" panose="020B0502040204020203" pitchFamily="34" charset="0"/>
                        </a:rPr>
                        <a:t>Description</a:t>
                      </a:r>
                      <a:endParaRPr lang="en-GB" sz="8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42145F"/>
                    </a:solidFill>
                  </a:tcPr>
                </a:tc>
                <a:tc>
                  <a:txBody>
                    <a:bodyPr/>
                    <a:lstStyle/>
                    <a:p>
                      <a:r>
                        <a:rPr lang="en-GB" sz="800" b="1" kern="1200" dirty="0" smtClean="0">
                          <a:latin typeface="Segoe UI" panose="020B0502040204020203" pitchFamily="34" charset="0"/>
                          <a:ea typeface="Segoe UI" panose="020B0502040204020203" pitchFamily="34" charset="0"/>
                          <a:cs typeface="Segoe UI" panose="020B0502040204020203" pitchFamily="34" charset="0"/>
                        </a:rPr>
                        <a:t>Owner</a:t>
                      </a:r>
                      <a:endParaRPr lang="en-GB" sz="8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solidFill>
                      <a:srgbClr val="42145F"/>
                    </a:solidFill>
                  </a:tcPr>
                </a:tc>
              </a:tr>
              <a:tr h="200829">
                <a:tc>
                  <a:txBody>
                    <a:bodyPr/>
                    <a:lstStyle/>
                    <a:p>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Production Candidate Ready</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FINAL PRODUCTION BUILD READY. All issue types for release labelled with fix version and set to done</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Release Manager</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r h="127800">
                <a:tc>
                  <a:txBody>
                    <a:bodyPr/>
                    <a:lstStyle/>
                    <a:p>
                      <a:pPr marL="0" algn="l" defTabSz="1043056" rtl="0" eaLnBrk="1" latinLnBrk="0" hangingPunct="1"/>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Release Candidate Ready</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NO DEVELOPMENT ON NEW FEATURES. Developers articulate release baseline and create a release branch for release testing</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Project Manager</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r h="200829">
                <a:tc>
                  <a:txBody>
                    <a:bodyPr/>
                    <a:lstStyle/>
                    <a:p>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 Release Testing</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ONLY </a:t>
                      </a:r>
                      <a:r>
                        <a:rPr kumimoji="0" lang="en-GB" sz="800" b="1" u="none" strike="noStrike" kern="1200" cap="none" normalizeH="0" baseline="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BUG FIXES </a:t>
                      </a:r>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FOUND IN RELEASE TESTING INCLUDED IN BUILD. Release testing consists of Regression, Performance, Security and Operational Readiness.</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rPr>
                        <a:t>Quality Manager</a:t>
                      </a:r>
                      <a:endParaRPr kumimoji="0" lang="en-GB" sz="800" b="1" i="0" u="none" strike="noStrike" kern="1200" cap="none" normalizeH="0" baseline="0" dirty="0">
                        <a:ln>
                          <a:noFill/>
                        </a:ln>
                        <a:solidFill>
                          <a:srgbClr val="42145F"/>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bl>
          </a:graphicData>
        </a:graphic>
      </p:graphicFrame>
      <p:sp>
        <p:nvSpPr>
          <p:cNvPr id="8" name="Rectangle 7"/>
          <p:cNvSpPr/>
          <p:nvPr/>
        </p:nvSpPr>
        <p:spPr>
          <a:xfrm>
            <a:off x="209383" y="3570634"/>
            <a:ext cx="2526654" cy="307777"/>
          </a:xfrm>
          <a:prstGeom prst="rect">
            <a:avLst/>
          </a:prstGeom>
        </p:spPr>
        <p:txBody>
          <a:bodyPr wrap="none">
            <a:spAutoFit/>
          </a:bodyPr>
          <a:lstStyle/>
          <a:p>
            <a:pPr>
              <a:spcBef>
                <a:spcPct val="20000"/>
              </a:spcBef>
              <a:spcAft>
                <a:spcPts val="684"/>
              </a:spcAft>
              <a:buClr>
                <a:srgbClr val="42145F"/>
              </a:buClr>
              <a:buSzPct val="130000"/>
            </a:pPr>
            <a:r>
              <a:rPr lang="en-GB" sz="1400" b="1" dirty="0">
                <a:solidFill>
                  <a:srgbClr val="42145F"/>
                </a:solidFill>
                <a:latin typeface="Segoe UI" panose="020B0502040204020203" pitchFamily="34" charset="0"/>
                <a:ea typeface="Segoe UI" panose="020B0502040204020203" pitchFamily="34" charset="0"/>
                <a:cs typeface="Segoe UI" panose="020B0502040204020203" pitchFamily="34" charset="0"/>
              </a:rPr>
              <a:t>Release &amp; Story Standards </a:t>
            </a:r>
          </a:p>
        </p:txBody>
      </p:sp>
      <p:graphicFrame>
        <p:nvGraphicFramePr>
          <p:cNvPr id="9" name="Table 8"/>
          <p:cNvGraphicFramePr>
            <a:graphicFrameLocks noGrp="1"/>
          </p:cNvGraphicFramePr>
          <p:nvPr>
            <p:extLst>
              <p:ext uri="{D42A27DB-BD31-4B8C-83A1-F6EECF244321}">
                <p14:modId xmlns:p14="http://schemas.microsoft.com/office/powerpoint/2010/main" val="1311064718"/>
              </p:ext>
            </p:extLst>
          </p:nvPr>
        </p:nvGraphicFramePr>
        <p:xfrm>
          <a:off x="209383" y="4000500"/>
          <a:ext cx="8741793" cy="2225040"/>
        </p:xfrm>
        <a:graphic>
          <a:graphicData uri="http://schemas.openxmlformats.org/drawingml/2006/table">
            <a:tbl>
              <a:tblPr firstRow="1" bandRow="1">
                <a:tableStyleId>{17292A2E-F333-43FB-9621-5CBBE7FDCDCB}</a:tableStyleId>
              </a:tblPr>
              <a:tblGrid>
                <a:gridCol w="2913931"/>
                <a:gridCol w="2913931"/>
                <a:gridCol w="2913931"/>
              </a:tblGrid>
              <a:tr h="182465">
                <a:tc>
                  <a:txBody>
                    <a:bodyPr/>
                    <a:lstStyle/>
                    <a:p>
                      <a:pPr marL="0" algn="l" defTabSz="1043056" rtl="0" eaLnBrk="1" latinLnBrk="0" hangingPunct="1"/>
                      <a:r>
                        <a:rPr lang="en-GB" sz="800" b="1" kern="12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Pre-Sprint</a:t>
                      </a:r>
                      <a:endParaRPr lang="en-GB" sz="800" b="1"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rgbClr val="42145F"/>
                    </a:solidFill>
                  </a:tcPr>
                </a:tc>
                <a:tc>
                  <a:txBody>
                    <a:bodyPr/>
                    <a:lstStyle/>
                    <a:p>
                      <a:pPr marL="0" algn="l" defTabSz="1043056" rtl="0" eaLnBrk="1" latinLnBrk="0" hangingPunct="1"/>
                      <a:r>
                        <a:rPr lang="en-GB" sz="800" b="1" kern="12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Sprint</a:t>
                      </a:r>
                      <a:endParaRPr lang="en-GB" sz="800" b="1"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rgbClr val="42145F"/>
                    </a:solidFill>
                  </a:tcPr>
                </a:tc>
                <a:tc>
                  <a:txBody>
                    <a:bodyPr/>
                    <a:lstStyle/>
                    <a:p>
                      <a:pPr marL="0" algn="l" defTabSz="1043056" rtl="0" eaLnBrk="1" latinLnBrk="0" hangingPunct="1"/>
                      <a:r>
                        <a:rPr lang="en-GB" sz="800" b="1" kern="12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Release Testing</a:t>
                      </a:r>
                      <a:endParaRPr lang="en-GB" sz="800" b="1"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rgbClr val="42145F"/>
                    </a:solidFill>
                  </a:tcPr>
                </a:tc>
              </a:tr>
              <a:tr h="182465">
                <a:tc>
                  <a:txBody>
                    <a:bodyPr/>
                    <a:lstStyle/>
                    <a:p>
                      <a:pPr marL="0" algn="l" defTabSz="1043056" rtl="0" eaLnBrk="1" latinLnBrk="0" hangingPunct="1"/>
                      <a:r>
                        <a:rPr lang="en-GB" sz="800" b="1" kern="12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Developing a story have you thought about?</a:t>
                      </a:r>
                      <a:endParaRPr lang="en-GB" sz="800" b="1" kern="12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rgbClr val="DDDDDD"/>
                    </a:solidFill>
                  </a:tcPr>
                </a:tc>
                <a:tc>
                  <a:txBody>
                    <a:bodyPr/>
                    <a:lstStyle/>
                    <a:p>
                      <a:pPr marL="0" algn="l" defTabSz="1043056" rtl="0" eaLnBrk="1" latinLnBrk="0" hangingPunct="1"/>
                      <a:r>
                        <a:rPr lang="en-GB" sz="800" b="1" kern="12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Completed a story have you thought about?</a:t>
                      </a:r>
                      <a:endParaRPr lang="en-GB" sz="800" b="1" kern="12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rgbClr val="DDDDDD"/>
                    </a:solidFill>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8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Product is ready for release only when</a:t>
                      </a:r>
                    </a:p>
                  </a:txBody>
                  <a:tcPr anchor="ctr">
                    <a:solidFill>
                      <a:srgbClr val="DDDDDD"/>
                    </a:solidFill>
                  </a:tcPr>
                </a:tc>
              </a:tr>
              <a:tr h="182465">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Is the description in a understandable state for the team?</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the acceptance criteria has been met    </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lang="en-GB" sz="800" b="1" kern="12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Code is completed and fully tested</a:t>
                      </a:r>
                      <a:endParaRPr lang="en-GB" sz="800" b="1" kern="12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182465">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Is the acceptance criteria understandable state for the team?</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business analyst / product owner tasks and standards are met</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No outstanding defects</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r h="249165">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upstream/downstream dependencies and do they require a change?</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development tasks and standards are met</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governance stage gates are completed</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r h="249165">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upstream/downstream dependencies do they require testing support?</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Quality tasks and standards are met</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knowledge transfers have been complete (Business and all Support teams)</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r h="286731">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All testing scenarios captured?</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Product owner has signed off the story</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algn="l" defTabSz="1043056" rtl="0" eaLnBrk="1" latinLnBrk="0" hangingPunct="1"/>
                      <a:r>
                        <a:rPr kumimoji="0" lang="en-GB" sz="800" b="1" u="none" strike="noStrike" kern="1200" cap="none" normalizeH="0" baseline="0" dirty="0" smtClean="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rPr>
                        <a:t>Any build/deployment/configuration discrepancies have been documented/communicated (Approval required to process – Go/No go)</a:t>
                      </a:r>
                      <a:endParaRPr kumimoji="0" lang="en-GB" sz="800" b="1" i="0" u="none" strike="noStrike" kern="1200" cap="none" normalizeH="0" baseline="0" dirty="0">
                        <a:ln>
                          <a:noFill/>
                        </a:ln>
                        <a:solidFill>
                          <a:srgbClr val="7030A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tc>
              </a:tr>
            </a:tbl>
          </a:graphicData>
        </a:graphic>
      </p:graphicFrame>
      <p:sp>
        <p:nvSpPr>
          <p:cNvPr id="10" name="Rectangle 9"/>
          <p:cNvSpPr/>
          <p:nvPr/>
        </p:nvSpPr>
        <p:spPr>
          <a:xfrm>
            <a:off x="209382" y="6175190"/>
            <a:ext cx="8744117" cy="246221"/>
          </a:xfrm>
          <a:prstGeom prst="rect">
            <a:avLst/>
          </a:prstGeom>
        </p:spPr>
        <p:txBody>
          <a:bodyPr wrap="square">
            <a:spAutoFit/>
          </a:bodyPr>
          <a:lstStyle/>
          <a:p>
            <a:pPr algn="l"/>
            <a:r>
              <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rPr>
              <a:t>Story Standards </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 This includes an in depth checklist that highlights the different standards and polices that need to be adhered to within NatWest/RBS.</a:t>
            </a:r>
          </a:p>
        </p:txBody>
      </p:sp>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Testing Tools</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33</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1031087447"/>
              </p:ext>
            </p:extLst>
          </p:nvPr>
        </p:nvGraphicFramePr>
        <p:xfrm>
          <a:off x="203340" y="876300"/>
          <a:ext cx="8845407" cy="5431385"/>
        </p:xfrm>
        <a:graphic>
          <a:graphicData uri="http://schemas.openxmlformats.org/drawingml/2006/table">
            <a:tbl>
              <a:tblPr firstRow="1" bandRow="1">
                <a:tableStyleId>{5C22544A-7EE6-4342-B048-85BDC9FD1C3A}</a:tableStyleId>
              </a:tblPr>
              <a:tblGrid>
                <a:gridCol w="982823"/>
                <a:gridCol w="982823"/>
                <a:gridCol w="1131563"/>
                <a:gridCol w="834083"/>
                <a:gridCol w="982823"/>
                <a:gridCol w="982823"/>
                <a:gridCol w="982823"/>
                <a:gridCol w="982823"/>
                <a:gridCol w="982823"/>
              </a:tblGrid>
              <a:tr h="169470">
                <a:tc>
                  <a:txBody>
                    <a:bodyPr/>
                    <a:lstStyle/>
                    <a:p>
                      <a:pPr algn="ctr"/>
                      <a:r>
                        <a:rPr lang="en-GB" sz="800" baseline="0" dirty="0" smtClean="0">
                          <a:solidFill>
                            <a:schemeClr val="bg1"/>
                          </a:solidFill>
                          <a:latin typeface="RN House Sans Regular" panose="020B0504020203020204" pitchFamily="34" charset="0"/>
                        </a:rPr>
                        <a:t>Management tools</a:t>
                      </a:r>
                      <a:endParaRPr lang="en-GB" sz="800" dirty="0">
                        <a:solidFill>
                          <a:schemeClr val="bg1"/>
                        </a:solidFill>
                        <a:latin typeface="RN House Sans Regular" panose="020B0504020203020204" pitchFamily="34" charset="0"/>
                      </a:endParaRPr>
                    </a:p>
                  </a:txBody>
                  <a:tcPr anchor="ctr">
                    <a:lnL w="12700" cmpd="sng">
                      <a:noFill/>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Overall Test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Unit</a:t>
                      </a:r>
                      <a:r>
                        <a:rPr lang="en-GB" sz="800" baseline="0" dirty="0" smtClean="0">
                          <a:solidFill>
                            <a:schemeClr val="bg1"/>
                          </a:solidFill>
                          <a:latin typeface="RN House Sans Regular" panose="020B0504020203020204" pitchFamily="34" charset="0"/>
                        </a:rPr>
                        <a:t> test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API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Functional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Automation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SVP</a:t>
                      </a:r>
                      <a:r>
                        <a:rPr lang="en-GB" sz="800" baseline="0" dirty="0" smtClean="0">
                          <a:solidFill>
                            <a:schemeClr val="bg1"/>
                          </a:solidFill>
                          <a:latin typeface="RN House Sans Regular" panose="020B0504020203020204" pitchFamily="34" charset="0"/>
                        </a:rPr>
                        <a:t>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Security</a:t>
                      </a:r>
                      <a:r>
                        <a:rPr lang="en-GB" sz="800" baseline="0" dirty="0" smtClean="0">
                          <a:solidFill>
                            <a:schemeClr val="bg1"/>
                          </a:solidFill>
                          <a:latin typeface="RN House Sans Regular" panose="020B0504020203020204" pitchFamily="34" charset="0"/>
                        </a:rPr>
                        <a:t>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c>
                  <a:txBody>
                    <a:bodyPr/>
                    <a:lstStyle/>
                    <a:p>
                      <a:pPr algn="ctr"/>
                      <a:r>
                        <a:rPr lang="en-GB" sz="800" dirty="0" smtClean="0">
                          <a:solidFill>
                            <a:schemeClr val="bg1"/>
                          </a:solidFill>
                          <a:latin typeface="RN House Sans Regular" panose="020B0504020203020204" pitchFamily="34" charset="0"/>
                        </a:rPr>
                        <a:t>Accessibility tools</a:t>
                      </a:r>
                      <a:endParaRPr lang="en-GB" sz="800" dirty="0">
                        <a:solidFill>
                          <a:schemeClr val="bg1"/>
                        </a:solidFill>
                        <a:latin typeface="RN House Sans Regular" panose="020B0504020203020204" pitchFamily="34" charset="0"/>
                      </a:endParaRPr>
                    </a:p>
                  </a:txBody>
                  <a:tcPr anchor="ctr">
                    <a:lnL w="12700" cap="flat" cmpd="sng" algn="ctr">
                      <a:solidFill>
                        <a:schemeClr val="tx2"/>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145F"/>
                    </a:solidFill>
                  </a:tcPr>
                </a:tc>
              </a:tr>
              <a:tr h="5096105">
                <a:tc>
                  <a:txBody>
                    <a:bodyPr/>
                    <a:lstStyle/>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JIRA </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Issue management. One big action list. </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Confluence </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Overall heat map &amp; project information</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indent="0">
                        <a:buFont typeface="Arial" panose="020B0604020202020204" pitchFamily="34" charset="0"/>
                        <a:buNone/>
                      </a:pPr>
                      <a:endParaRPr lang="en-GB" sz="800" b="0" dirty="0" smtClean="0">
                        <a:solidFill>
                          <a:srgbClr val="42145F"/>
                        </a:solidFill>
                        <a:latin typeface="RN House Sans Regular" panose="020B0504020203020204" pitchFamily="34"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txBody>
                  <a:tcPr marL="45720" marR="45720">
                    <a:lnL w="12700" cmpd="sng">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P</a:t>
                      </a:r>
                      <a:r>
                        <a:rPr lang="en-GB" sz="800" b="1" kern="1200" baseline="0" dirty="0" smtClean="0">
                          <a:solidFill>
                            <a:srgbClr val="42145F"/>
                          </a:solidFill>
                          <a:latin typeface="RN House Sans Regular" panose="020B0504020203020204" pitchFamily="34" charset="0"/>
                          <a:ea typeface="+mn-ea"/>
                          <a:cs typeface="+mn-cs"/>
                        </a:rPr>
                        <a:t>hysical Machines</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lang="en-GB" sz="800" b="0" kern="1200" baseline="0" dirty="0" smtClean="0">
                          <a:solidFill>
                            <a:srgbClr val="42145F"/>
                          </a:solidFill>
                          <a:latin typeface="RN House Sans Regular" panose="020B0504020203020204" pitchFamily="34" charset="0"/>
                          <a:ea typeface="+mn-ea"/>
                          <a:cs typeface="+mn-cs"/>
                        </a:rPr>
                        <a:t>Production like test machines</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lang="en-GB" sz="800" b="1" kern="1200" baseline="0" dirty="0" smtClean="0">
                        <a:solidFill>
                          <a:srgbClr val="42145F"/>
                        </a:solidFill>
                        <a:latin typeface="RN House Sans Regular" panose="020B0504020203020204" pitchFamily="34" charset="0"/>
                        <a:ea typeface="+mn-ea"/>
                        <a:cs typeface="+mn-cs"/>
                      </a:endParaRPr>
                    </a:p>
                    <a:p>
                      <a:pPr marL="36000" indent="0">
                        <a:buFont typeface="Arial" panose="020B0604020202020204" pitchFamily="34" charset="0"/>
                        <a:buNone/>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SonarQube </a:t>
                      </a: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Unit Test Coverage, Bugs and Code Smells (MS Developers)</a:t>
                      </a: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mn-cs"/>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cap="none" normalizeH="0" baseline="0" dirty="0" err="1" smtClean="0">
                          <a:ln>
                            <a:noFill/>
                          </a:ln>
                          <a:solidFill>
                            <a:srgbClr val="42145F"/>
                          </a:solidFill>
                          <a:effectLst/>
                          <a:latin typeface="RN House Sans Regular" panose="020B0504020203020204" pitchFamily="34" charset="0"/>
                          <a:cs typeface="Arial" charset="0"/>
                        </a:rPr>
                        <a:t>SoapUI</a:t>
                      </a:r>
                      <a:endPar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API testing framework</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POSTMAN</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Manual API testing tool</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Swagger</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Aides in development and documentation for API</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indent="0">
                        <a:buFont typeface="Arial" panose="020B0604020202020204" pitchFamily="34" charset="0"/>
                        <a:buNone/>
                      </a:pPr>
                      <a:r>
                        <a:rPr lang="en-GB" sz="800" b="1" dirty="0" smtClean="0">
                          <a:solidFill>
                            <a:srgbClr val="42145F"/>
                          </a:solidFill>
                          <a:latin typeface="RN House Sans Regular" panose="020B0504020203020204" pitchFamily="34" charset="0"/>
                        </a:rPr>
                        <a:t>Git</a:t>
                      </a:r>
                      <a:r>
                        <a:rPr lang="en-GB" sz="800" b="1" baseline="0" dirty="0" smtClean="0">
                          <a:solidFill>
                            <a:srgbClr val="42145F"/>
                          </a:solidFill>
                          <a:latin typeface="RN House Sans Regular" panose="020B0504020203020204" pitchFamily="34" charset="0"/>
                        </a:rPr>
                        <a:t> Bash</a:t>
                      </a:r>
                    </a:p>
                    <a:p>
                      <a:pPr marL="36000" indent="0">
                        <a:buFont typeface="Arial" panose="020B0604020202020204" pitchFamily="34" charset="0"/>
                        <a:buNone/>
                      </a:pPr>
                      <a:r>
                        <a:rPr lang="en-GB" sz="800" b="0" baseline="0" dirty="0" smtClean="0">
                          <a:solidFill>
                            <a:srgbClr val="42145F"/>
                          </a:solidFill>
                          <a:latin typeface="RN House Sans Regular" panose="020B0504020203020204" pitchFamily="34" charset="0"/>
                        </a:rPr>
                        <a:t>Bash emulation to run Git from command line</a:t>
                      </a:r>
                    </a:p>
                    <a:p>
                      <a:pPr marL="36000" indent="0">
                        <a:buFont typeface="Arial" panose="020B0604020202020204" pitchFamily="34" charset="0"/>
                        <a:buNone/>
                      </a:pPr>
                      <a:endParaRPr lang="en-GB" sz="800" b="0" baseline="0" dirty="0" smtClean="0">
                        <a:solidFill>
                          <a:srgbClr val="42145F"/>
                        </a:solidFill>
                        <a:latin typeface="RN House Sans Regular" panose="020B0504020203020204" pitchFamily="34" charset="0"/>
                      </a:endParaRPr>
                    </a:p>
                    <a:p>
                      <a:pPr marL="36000" indent="0">
                        <a:buFont typeface="Arial" panose="020B0604020202020204" pitchFamily="34" charset="0"/>
                        <a:buNone/>
                      </a:pPr>
                      <a:r>
                        <a:rPr lang="en-GB" sz="800" b="1" baseline="0" dirty="0" smtClean="0">
                          <a:solidFill>
                            <a:srgbClr val="42145F"/>
                          </a:solidFill>
                          <a:latin typeface="RN House Sans Regular" panose="020B0504020203020204" pitchFamily="34" charset="0"/>
                        </a:rPr>
                        <a:t>Snipping Tool</a:t>
                      </a:r>
                    </a:p>
                    <a:p>
                      <a:pPr marL="36000" indent="0">
                        <a:buFont typeface="Arial" panose="020B0604020202020204" pitchFamily="34" charset="0"/>
                        <a:buNone/>
                      </a:pPr>
                      <a:r>
                        <a:rPr lang="en-GB" sz="800" b="0" baseline="0" dirty="0" smtClean="0">
                          <a:solidFill>
                            <a:srgbClr val="42145F"/>
                          </a:solidFill>
                          <a:latin typeface="RN House Sans Regular" panose="020B0504020203020204" pitchFamily="34" charset="0"/>
                        </a:rPr>
                        <a:t>Screen shot application</a:t>
                      </a:r>
                    </a:p>
                    <a:p>
                      <a:pPr marL="36000" indent="0">
                        <a:buFont typeface="Arial" panose="020B0604020202020204" pitchFamily="34" charset="0"/>
                        <a:buNone/>
                      </a:pPr>
                      <a:endParaRPr lang="en-GB" sz="800" b="0" baseline="0" dirty="0" smtClean="0">
                        <a:solidFill>
                          <a:srgbClr val="42145F"/>
                        </a:solidFill>
                        <a:latin typeface="RN House Sans Regular" panose="020B0504020203020204" pitchFamily="34" charset="0"/>
                      </a:endParaRPr>
                    </a:p>
                    <a:p>
                      <a:pPr marL="36000" indent="0">
                        <a:buFont typeface="Arial" panose="020B0604020202020204" pitchFamily="34" charset="0"/>
                        <a:buNone/>
                      </a:pPr>
                      <a:endParaRPr lang="en-GB" sz="800" b="0" baseline="0" dirty="0" smtClean="0">
                        <a:solidFill>
                          <a:srgbClr val="42145F"/>
                        </a:solidFill>
                        <a:latin typeface="RN House Sans Regular" panose="020B0504020203020204" pitchFamily="34" charset="0"/>
                      </a:endParaRPr>
                    </a:p>
                    <a:p>
                      <a:pPr marL="36000" indent="0">
                        <a:buFont typeface="Arial" panose="020B0604020202020204" pitchFamily="34" charset="0"/>
                        <a:buNone/>
                      </a:pPr>
                      <a:endParaRPr lang="en-GB" sz="800" b="0" baseline="0" dirty="0" smtClean="0">
                        <a:solidFill>
                          <a:srgbClr val="42145F"/>
                        </a:solidFill>
                        <a:latin typeface="RN House Sans Regular" panose="020B0504020203020204" pitchFamily="34" charset="0"/>
                      </a:endParaRPr>
                    </a:p>
                    <a:p>
                      <a:pPr marL="36000" indent="0" algn="l" rtl="0" eaLnBrk="1" latinLnBrk="0" hangingPunct="1">
                        <a:buFont typeface="Arial" panose="020B0604020202020204" pitchFamily="34" charset="0"/>
                        <a:buNone/>
                      </a:pPr>
                      <a:endParaRPr lang="en-GB" sz="800" b="1" kern="1200" dirty="0" smtClean="0">
                        <a:solidFill>
                          <a:srgbClr val="42145F"/>
                        </a:solidFill>
                        <a:latin typeface="RN House Sans Regular" panose="020B0504020203020204" pitchFamily="34" charset="0"/>
                        <a:ea typeface="+mn-ea"/>
                        <a:cs typeface="+mn-cs"/>
                      </a:endParaRPr>
                    </a:p>
                    <a:p>
                      <a:pPr marL="36000" indent="0" algn="l" rtl="0" eaLnBrk="1" latinLnBrk="0" hangingPunct="1">
                        <a:buFont typeface="Arial" panose="020B0604020202020204" pitchFamily="34" charset="0"/>
                        <a:buNone/>
                      </a:pPr>
                      <a:endParaRPr lang="en-GB" sz="800" b="1" kern="1200" dirty="0" smtClean="0">
                        <a:solidFill>
                          <a:srgbClr val="42145F"/>
                        </a:solidFill>
                        <a:latin typeface="RN House Sans Regular" panose="020B0504020203020204" pitchFamily="34" charset="0"/>
                        <a:ea typeface="+mn-ea"/>
                        <a:cs typeface="+mn-cs"/>
                      </a:endParaRPr>
                    </a:p>
                    <a:p>
                      <a:pPr marL="36000" indent="0" algn="l" rtl="0" eaLnBrk="1" latinLnBrk="0" hangingPunct="1">
                        <a:buFont typeface="Arial" panose="020B0604020202020204" pitchFamily="34" charset="0"/>
                        <a:buNone/>
                      </a:pPr>
                      <a:endParaRPr lang="en-GB" sz="800" b="0" kern="1200" dirty="0" smtClean="0">
                        <a:solidFill>
                          <a:srgbClr val="42145F"/>
                        </a:solidFill>
                        <a:latin typeface="RN House Sans Regular" panose="020B0504020203020204" pitchFamily="34" charset="0"/>
                        <a:ea typeface="+mn-ea"/>
                        <a:cs typeface="+mn-cs"/>
                      </a:endParaRPr>
                    </a:p>
                    <a:p>
                      <a:pPr marL="36000" indent="0" algn="l" rtl="0" eaLnBrk="1" latinLnBrk="0" hangingPunct="1">
                        <a:buFont typeface="Arial" panose="020B0604020202020204" pitchFamily="34" charset="0"/>
                        <a:buNone/>
                      </a:pPr>
                      <a:endParaRPr lang="en-GB" sz="800" b="1" kern="1200" dirty="0" smtClean="0">
                        <a:solidFill>
                          <a:srgbClr val="42145F"/>
                        </a:solidFill>
                        <a:latin typeface="RN House Sans Regular" panose="020B0504020203020204" pitchFamily="34" charset="0"/>
                        <a:ea typeface="+mn-ea"/>
                        <a:cs typeface="+mn-cs"/>
                      </a:endParaRPr>
                    </a:p>
                    <a:p>
                      <a:pPr marL="36000" indent="0" algn="l" rtl="0" eaLnBrk="1" latinLnBrk="0" hangingPunct="1">
                        <a:buFont typeface="Arial" panose="020B0604020202020204" pitchFamily="34" charset="0"/>
                        <a:buNone/>
                      </a:pPr>
                      <a:endParaRPr lang="en-GB" sz="800" b="1" kern="1200" dirty="0" smtClean="0">
                        <a:solidFill>
                          <a:srgbClr val="42145F"/>
                        </a:solidFill>
                        <a:latin typeface="RN House Sans Regular" panose="020B0504020203020204" pitchFamily="34" charset="0"/>
                        <a:ea typeface="+mn-ea"/>
                        <a:cs typeface="+mn-cs"/>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BDD Framework</a:t>
                      </a: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Testing framework</a:t>
                      </a: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Java </a:t>
                      </a: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Programming language </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IntelliJ IDEA/Eclipse</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IDE for Java development</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Selenium WebDriver</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GUI Automation </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Cucumber</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BDD framework </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pPr>
                      <a:r>
                        <a:rPr kumimoji="0" lang="en-GB" sz="800" b="1" i="0" u="none" strike="noStrike" cap="none" normalizeH="0" baseline="0" dirty="0" err="1" smtClean="0">
                          <a:ln>
                            <a:noFill/>
                          </a:ln>
                          <a:solidFill>
                            <a:srgbClr val="42145F"/>
                          </a:solidFill>
                          <a:effectLst/>
                          <a:latin typeface="RN House Sans Regular" panose="020B0504020203020204" pitchFamily="34" charset="0"/>
                          <a:cs typeface="Arial" charset="0"/>
                        </a:rPr>
                        <a:t>Bitbucket</a:t>
                      </a: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 (Stash) / GIT</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Code management system</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rPr>
                        <a:t>Team City</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Continuous Integration or Build Runner</a:t>
                      </a: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t" latinLnBrk="0" hangingPunct="1">
                        <a:lnSpc>
                          <a:spcPct val="100000"/>
                        </a:lnSpc>
                        <a:spcBef>
                          <a:spcPts val="0"/>
                        </a:spcBef>
                        <a:spcAft>
                          <a:spcPct val="0"/>
                        </a:spcAft>
                        <a:buClrTx/>
                        <a:buSzTx/>
                        <a:buFont typeface="Arial" panose="020B0604020202020204" pitchFamily="34" charset="0"/>
                        <a:buNone/>
                        <a:tabLst/>
                        <a:defRPr/>
                      </a:pPr>
                      <a:endPar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1" i="0" u="none" strike="noStrike" cap="none" normalizeH="0" baseline="0" dirty="0" err="1" smtClean="0">
                          <a:ln>
                            <a:noFill/>
                          </a:ln>
                          <a:solidFill>
                            <a:srgbClr val="42145F"/>
                          </a:solidFill>
                          <a:effectLst/>
                          <a:latin typeface="RN House Sans Regular" panose="020B0504020203020204" pitchFamily="34" charset="0"/>
                          <a:cs typeface="Arial" charset="0"/>
                        </a:rPr>
                        <a:t>Jmeter</a:t>
                      </a:r>
                      <a:endParaRPr kumimoji="0" lang="en-GB" sz="800" b="1" i="0" u="none" strike="noStrike" cap="none" normalizeH="0" baseline="0" dirty="0" smtClean="0">
                        <a:ln>
                          <a:noFill/>
                        </a:ln>
                        <a:solidFill>
                          <a:srgbClr val="42145F"/>
                        </a:solidFill>
                        <a:effectLst/>
                        <a:latin typeface="RN House Sans Regular" panose="020B0504020203020204" pitchFamily="34" charset="0"/>
                        <a:cs typeface="Arial" charset="0"/>
                      </a:endParaRPr>
                    </a:p>
                    <a:p>
                      <a:pPr marL="36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800" b="0" i="0" u="none" strike="noStrike" cap="none" normalizeH="0" baseline="0" dirty="0" smtClean="0">
                          <a:ln>
                            <a:noFill/>
                          </a:ln>
                          <a:solidFill>
                            <a:srgbClr val="42145F"/>
                          </a:solidFill>
                          <a:effectLst/>
                          <a:latin typeface="RN House Sans Regular" panose="020B0504020203020204" pitchFamily="34" charset="0"/>
                          <a:cs typeface="Arial" charset="0"/>
                        </a:rPr>
                        <a:t>Performance Testing - system behaviour and performance under load</a:t>
                      </a:r>
                    </a:p>
                    <a:p>
                      <a:pPr marL="36000" indent="0">
                        <a:buFont typeface="Arial" panose="020B0604020202020204" pitchFamily="34" charset="0"/>
                        <a:buNone/>
                      </a:pPr>
                      <a:endPar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1" i="0" u="none" strike="noStrike" kern="1200" cap="none" normalizeH="0" baseline="0" dirty="0" err="1" smtClean="0">
                          <a:ln>
                            <a:noFill/>
                          </a:ln>
                          <a:solidFill>
                            <a:srgbClr val="42145F"/>
                          </a:solidFill>
                          <a:effectLst/>
                          <a:latin typeface="RN House Sans Regular" panose="020B0504020203020204" pitchFamily="34" charset="0"/>
                          <a:ea typeface="+mn-ea"/>
                          <a:cs typeface="Arial" charset="0"/>
                        </a:rPr>
                        <a:t>CheckMarx</a:t>
                      </a:r>
                      <a:endPar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endParaRP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Static code analyser identifies security vulnerabilities </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endParaRP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OWASP ZAP</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Dynamic security vulnerability tool</a:t>
                      </a:r>
                    </a:p>
                    <a:p>
                      <a:pPr marL="3600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tabLst/>
                      </a:pPr>
                      <a:endPar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endParaRPr>
                    </a:p>
                  </a:txBody>
                  <a:tcPr marL="45720" marR="4572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36000" indent="0">
                        <a:buFont typeface="Arial" panose="020B0604020202020204" pitchFamily="34" charset="0"/>
                        <a:buNone/>
                      </a:pPr>
                      <a:r>
                        <a:rPr kumimoji="0" lang="en-GB" sz="800" b="1"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AXE</a:t>
                      </a:r>
                    </a:p>
                    <a:p>
                      <a:pPr marL="36000" indent="0">
                        <a:buFont typeface="Arial" panose="020B0604020202020204" pitchFamily="34" charset="0"/>
                        <a:buNone/>
                      </a:pPr>
                      <a:r>
                        <a:rPr kumimoji="0" lang="en-GB" sz="800" b="0" i="0" u="none" strike="noStrike" kern="1200" cap="none" normalizeH="0" baseline="0" dirty="0" smtClean="0">
                          <a:ln>
                            <a:noFill/>
                          </a:ln>
                          <a:solidFill>
                            <a:srgbClr val="42145F"/>
                          </a:solidFill>
                          <a:effectLst/>
                          <a:latin typeface="RN House Sans Regular" panose="020B0504020203020204" pitchFamily="34" charset="0"/>
                          <a:ea typeface="+mn-ea"/>
                          <a:cs typeface="Arial" charset="0"/>
                        </a:rPr>
                        <a:t>Browser extension developer tool for accessibility.</a:t>
                      </a:r>
                      <a:endParaRPr lang="en-GB" sz="800" b="0" dirty="0">
                        <a:solidFill>
                          <a:srgbClr val="42145F"/>
                        </a:solidFill>
                        <a:latin typeface="RN House Sans Regular" panose="020B0504020203020204" pitchFamily="34" charset="0"/>
                      </a:endParaRPr>
                    </a:p>
                  </a:txBody>
                  <a:tcPr marL="45720" marR="45720">
                    <a:lnL w="12700" cap="flat" cmpd="sng" algn="ctr">
                      <a:solidFill>
                        <a:schemeClr val="tx2"/>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1121427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Test Data </a:t>
            </a:r>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Mining Process</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34</a:t>
            </a:fld>
            <a:endParaRPr lang="en-GB"/>
          </a:p>
        </p:txBody>
      </p:sp>
      <p:sp>
        <p:nvSpPr>
          <p:cNvPr id="8" name="Text Placeholder 4"/>
          <p:cNvSpPr txBox="1">
            <a:spLocks/>
          </p:cNvSpPr>
          <p:nvPr/>
        </p:nvSpPr>
        <p:spPr>
          <a:xfrm>
            <a:off x="372815" y="4390245"/>
            <a:ext cx="8542585" cy="1915305"/>
          </a:xfrm>
          <a:prstGeom prst="rect">
            <a:avLst/>
          </a:prstGeom>
        </p:spPr>
        <p:txBody>
          <a:bodyPr>
            <a:noAutofit/>
          </a:bodyPr>
          <a:lstStyle>
            <a:lvl1pPr marL="342900" indent="-342900" algn="l" rtl="0" eaLnBrk="0" fontAlgn="base" hangingPunct="0">
              <a:spcBef>
                <a:spcPct val="20000"/>
              </a:spcBef>
              <a:spcAft>
                <a:spcPct val="0"/>
              </a:spcAft>
              <a:buClr>
                <a:srgbClr val="8599A8"/>
              </a:buClr>
              <a:buChar char="•"/>
              <a:defRPr sz="1200">
                <a:solidFill>
                  <a:srgbClr val="002469"/>
                </a:solidFill>
                <a:latin typeface="+mn-lt"/>
                <a:ea typeface="+mn-ea"/>
                <a:cs typeface="+mn-cs"/>
              </a:defRPr>
            </a:lvl1pPr>
            <a:lvl2pPr marL="742950" indent="-285750" algn="l" rtl="0" eaLnBrk="0" fontAlgn="base" hangingPunct="0">
              <a:spcBef>
                <a:spcPct val="20000"/>
              </a:spcBef>
              <a:spcAft>
                <a:spcPct val="0"/>
              </a:spcAft>
              <a:buClr>
                <a:srgbClr val="8599A8"/>
              </a:buClr>
              <a:buSzPct val="80000"/>
              <a:buChar char="•"/>
              <a:defRPr sz="1200">
                <a:solidFill>
                  <a:srgbClr val="002469"/>
                </a:solidFill>
                <a:latin typeface="+mn-lt"/>
              </a:defRPr>
            </a:lvl2pPr>
            <a:lvl3pPr marL="1143000" indent="-228600" algn="l" rtl="0" eaLnBrk="0" fontAlgn="base" hangingPunct="0">
              <a:spcBef>
                <a:spcPct val="20000"/>
              </a:spcBef>
              <a:spcAft>
                <a:spcPct val="0"/>
              </a:spcAft>
              <a:buClr>
                <a:srgbClr val="8599A8"/>
              </a:buClr>
              <a:buSzPct val="70000"/>
              <a:buChar char="•"/>
              <a:defRPr sz="1200">
                <a:solidFill>
                  <a:srgbClr val="002469"/>
                </a:solidFill>
                <a:latin typeface="+mn-lt"/>
              </a:defRPr>
            </a:lvl3pPr>
            <a:lvl4pPr marL="1600200" indent="-228600" algn="l" rtl="0" eaLnBrk="0" fontAlgn="base" hangingPunct="0">
              <a:spcBef>
                <a:spcPct val="20000"/>
              </a:spcBef>
              <a:spcAft>
                <a:spcPct val="0"/>
              </a:spcAft>
              <a:buClr>
                <a:srgbClr val="8599A8"/>
              </a:buClr>
              <a:buSzPct val="65000"/>
              <a:buChar char="•"/>
              <a:defRPr sz="1200">
                <a:solidFill>
                  <a:srgbClr val="002469"/>
                </a:solidFill>
                <a:latin typeface="+mn-lt"/>
              </a:defRPr>
            </a:lvl4pPr>
            <a:lvl5pPr marL="2057400" indent="-228600" algn="l" rtl="0" eaLnBrk="0" fontAlgn="base" hangingPunct="0">
              <a:spcBef>
                <a:spcPct val="20000"/>
              </a:spcBef>
              <a:spcAft>
                <a:spcPct val="0"/>
              </a:spcAft>
              <a:buClr>
                <a:srgbClr val="8599A8"/>
              </a:buClr>
              <a:buSzPct val="60000"/>
              <a:buChar char="•"/>
              <a:defRPr sz="1200">
                <a:solidFill>
                  <a:srgbClr val="002469"/>
                </a:solidFill>
                <a:latin typeface="+mn-lt"/>
              </a:defRPr>
            </a:lvl5pPr>
            <a:lvl6pPr marL="2514600" indent="-228600" algn="l" rtl="0" fontAlgn="base">
              <a:spcBef>
                <a:spcPct val="20000"/>
              </a:spcBef>
              <a:spcAft>
                <a:spcPct val="0"/>
              </a:spcAft>
              <a:buClr>
                <a:srgbClr val="8599A8"/>
              </a:buClr>
              <a:buSzPct val="60000"/>
              <a:buChar char="•"/>
              <a:defRPr sz="1200">
                <a:solidFill>
                  <a:srgbClr val="002469"/>
                </a:solidFill>
                <a:latin typeface="+mn-lt"/>
              </a:defRPr>
            </a:lvl6pPr>
            <a:lvl7pPr marL="2971800" indent="-228600" algn="l" rtl="0" fontAlgn="base">
              <a:spcBef>
                <a:spcPct val="20000"/>
              </a:spcBef>
              <a:spcAft>
                <a:spcPct val="0"/>
              </a:spcAft>
              <a:buClr>
                <a:srgbClr val="8599A8"/>
              </a:buClr>
              <a:buSzPct val="60000"/>
              <a:buChar char="•"/>
              <a:defRPr sz="1200">
                <a:solidFill>
                  <a:srgbClr val="002469"/>
                </a:solidFill>
                <a:latin typeface="+mn-lt"/>
              </a:defRPr>
            </a:lvl7pPr>
            <a:lvl8pPr marL="3429000" indent="-228600" algn="l" rtl="0" fontAlgn="base">
              <a:spcBef>
                <a:spcPct val="20000"/>
              </a:spcBef>
              <a:spcAft>
                <a:spcPct val="0"/>
              </a:spcAft>
              <a:buClr>
                <a:srgbClr val="8599A8"/>
              </a:buClr>
              <a:buSzPct val="60000"/>
              <a:buChar char="•"/>
              <a:defRPr sz="1200">
                <a:solidFill>
                  <a:srgbClr val="002469"/>
                </a:solidFill>
                <a:latin typeface="+mn-lt"/>
              </a:defRPr>
            </a:lvl8pPr>
            <a:lvl9pPr marL="3886200" indent="-228600" algn="l" rtl="0" fontAlgn="base">
              <a:spcBef>
                <a:spcPct val="20000"/>
              </a:spcBef>
              <a:spcAft>
                <a:spcPct val="0"/>
              </a:spcAft>
              <a:buClr>
                <a:srgbClr val="8599A8"/>
              </a:buClr>
              <a:buSzPct val="60000"/>
              <a:buChar char="•"/>
              <a:defRPr sz="1200">
                <a:solidFill>
                  <a:srgbClr val="002469"/>
                </a:solidFill>
                <a:latin typeface="+mn-lt"/>
              </a:defRPr>
            </a:lvl9pPr>
          </a:lstStyle>
          <a:p>
            <a:pPr marL="847483" lvl="2" indent="-391146"/>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 Data Requirements will be met by Ulster Data Team by mining from Core and then set up in CDE</a:t>
            </a:r>
          </a:p>
          <a:p>
            <a:pPr marL="847483" lvl="2" indent="-391146"/>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Mined test data will be verified against requirements by Data Team manually or using an automated script in </a:t>
            </a:r>
            <a:r>
              <a:rPr lang="en-GB" kern="0" dirty="0" err="1" smtClean="0">
                <a:solidFill>
                  <a:srgbClr val="42145F"/>
                </a:solidFill>
                <a:latin typeface="Segoe UI" panose="020B0502040204020203" pitchFamily="34" charset="0"/>
                <a:ea typeface="Segoe UI" panose="020B0502040204020203" pitchFamily="34" charset="0"/>
                <a:cs typeface="Segoe UI" panose="020B0502040204020203" pitchFamily="34" charset="0"/>
              </a:rPr>
              <a:t>SoapUI</a:t>
            </a:r>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a:t>
            </a:r>
          </a:p>
          <a:p>
            <a:pPr marL="847483" lvl="2" indent="-391146"/>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Developers and testers use data as part of test execution in all environments</a:t>
            </a:r>
          </a:p>
          <a:p>
            <a:pPr marL="847483" lvl="2" indent="-391146"/>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Lending DB is checked for accurate data update as part of test execution</a:t>
            </a:r>
          </a:p>
          <a:p>
            <a:pPr marL="847483" lvl="2" indent="-391146"/>
            <a:r>
              <a:rPr lang="en-GB"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Correct uploading of data to Sales Force is confirmed during test execution</a:t>
            </a:r>
          </a:p>
        </p:txBody>
      </p:sp>
      <p:grpSp>
        <p:nvGrpSpPr>
          <p:cNvPr id="3" name="Group 4"/>
          <p:cNvGrpSpPr>
            <a:grpSpLocks noChangeAspect="1"/>
          </p:cNvGrpSpPr>
          <p:nvPr/>
        </p:nvGrpSpPr>
        <p:grpSpPr bwMode="auto">
          <a:xfrm>
            <a:off x="383898" y="900112"/>
            <a:ext cx="8172450" cy="3489325"/>
            <a:chOff x="144" y="474"/>
            <a:chExt cx="5967" cy="2198"/>
          </a:xfrm>
        </p:grpSpPr>
        <p:sp>
          <p:nvSpPr>
            <p:cNvPr id="6" name="AutoShape 3"/>
            <p:cNvSpPr>
              <a:spLocks noChangeAspect="1" noChangeArrowheads="1" noTextEdit="1"/>
            </p:cNvSpPr>
            <p:nvPr/>
          </p:nvSpPr>
          <p:spPr bwMode="auto">
            <a:xfrm>
              <a:off x="144" y="474"/>
              <a:ext cx="5616" cy="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5"/>
            <p:cNvSpPr>
              <a:spLocks noChangeArrowheads="1"/>
            </p:cNvSpPr>
            <p:nvPr/>
          </p:nvSpPr>
          <p:spPr bwMode="auto">
            <a:xfrm>
              <a:off x="144" y="474"/>
              <a:ext cx="5967" cy="21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6"/>
            <p:cNvSpPr>
              <a:spLocks noChangeArrowheads="1"/>
            </p:cNvSpPr>
            <p:nvPr/>
          </p:nvSpPr>
          <p:spPr bwMode="auto">
            <a:xfrm>
              <a:off x="144"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7"/>
            <p:cNvSpPr>
              <a:spLocks noChangeArrowheads="1"/>
            </p:cNvSpPr>
            <p:nvPr/>
          </p:nvSpPr>
          <p:spPr bwMode="auto">
            <a:xfrm>
              <a:off x="495"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8"/>
            <p:cNvSpPr>
              <a:spLocks noChangeArrowheads="1"/>
            </p:cNvSpPr>
            <p:nvPr/>
          </p:nvSpPr>
          <p:spPr bwMode="auto">
            <a:xfrm>
              <a:off x="845" y="474"/>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9"/>
            <p:cNvSpPr>
              <a:spLocks noChangeArrowheads="1"/>
            </p:cNvSpPr>
            <p:nvPr/>
          </p:nvSpPr>
          <p:spPr bwMode="auto">
            <a:xfrm>
              <a:off x="1196"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0"/>
            <p:cNvSpPr>
              <a:spLocks noChangeArrowheads="1"/>
            </p:cNvSpPr>
            <p:nvPr/>
          </p:nvSpPr>
          <p:spPr bwMode="auto">
            <a:xfrm>
              <a:off x="1547"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1"/>
            <p:cNvSpPr>
              <a:spLocks noChangeArrowheads="1"/>
            </p:cNvSpPr>
            <p:nvPr/>
          </p:nvSpPr>
          <p:spPr bwMode="auto">
            <a:xfrm>
              <a:off x="1897" y="474"/>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2"/>
            <p:cNvSpPr>
              <a:spLocks noChangeArrowheads="1"/>
            </p:cNvSpPr>
            <p:nvPr/>
          </p:nvSpPr>
          <p:spPr bwMode="auto">
            <a:xfrm>
              <a:off x="2248"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3"/>
            <p:cNvSpPr>
              <a:spLocks noChangeArrowheads="1"/>
            </p:cNvSpPr>
            <p:nvPr/>
          </p:nvSpPr>
          <p:spPr bwMode="auto">
            <a:xfrm>
              <a:off x="2599"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4"/>
            <p:cNvSpPr>
              <a:spLocks noChangeArrowheads="1"/>
            </p:cNvSpPr>
            <p:nvPr/>
          </p:nvSpPr>
          <p:spPr bwMode="auto">
            <a:xfrm>
              <a:off x="2949" y="474"/>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5"/>
            <p:cNvSpPr>
              <a:spLocks noChangeArrowheads="1"/>
            </p:cNvSpPr>
            <p:nvPr/>
          </p:nvSpPr>
          <p:spPr bwMode="auto">
            <a:xfrm>
              <a:off x="3300"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6"/>
            <p:cNvSpPr>
              <a:spLocks noChangeArrowheads="1"/>
            </p:cNvSpPr>
            <p:nvPr/>
          </p:nvSpPr>
          <p:spPr bwMode="auto">
            <a:xfrm>
              <a:off x="3651"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17"/>
            <p:cNvSpPr>
              <a:spLocks noChangeArrowheads="1"/>
            </p:cNvSpPr>
            <p:nvPr/>
          </p:nvSpPr>
          <p:spPr bwMode="auto">
            <a:xfrm>
              <a:off x="4001" y="474"/>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18"/>
            <p:cNvSpPr>
              <a:spLocks noChangeArrowheads="1"/>
            </p:cNvSpPr>
            <p:nvPr/>
          </p:nvSpPr>
          <p:spPr bwMode="auto">
            <a:xfrm>
              <a:off x="4352"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19"/>
            <p:cNvSpPr>
              <a:spLocks noChangeArrowheads="1"/>
            </p:cNvSpPr>
            <p:nvPr/>
          </p:nvSpPr>
          <p:spPr bwMode="auto">
            <a:xfrm>
              <a:off x="4703"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0"/>
            <p:cNvSpPr>
              <a:spLocks noChangeArrowheads="1"/>
            </p:cNvSpPr>
            <p:nvPr/>
          </p:nvSpPr>
          <p:spPr bwMode="auto">
            <a:xfrm>
              <a:off x="5053" y="474"/>
              <a:ext cx="6"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1"/>
            <p:cNvSpPr>
              <a:spLocks noChangeArrowheads="1"/>
            </p:cNvSpPr>
            <p:nvPr/>
          </p:nvSpPr>
          <p:spPr bwMode="auto">
            <a:xfrm>
              <a:off x="5404"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2"/>
            <p:cNvSpPr>
              <a:spLocks noChangeArrowheads="1"/>
            </p:cNvSpPr>
            <p:nvPr/>
          </p:nvSpPr>
          <p:spPr bwMode="auto">
            <a:xfrm>
              <a:off x="5755" y="474"/>
              <a:ext cx="5" cy="1"/>
            </a:xfrm>
            <a:prstGeom prst="rect">
              <a:avLst/>
            </a:prstGeom>
            <a:solidFill>
              <a:srgbClr val="DADC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431"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 y="567"/>
              <a:ext cx="11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567"/>
              <a:ext cx="11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 y="573"/>
              <a:ext cx="756"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 y="573"/>
              <a:ext cx="756"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 y="589"/>
              <a:ext cx="1052"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8"/>
            <p:cNvSpPr>
              <a:spLocks noEditPoints="1"/>
            </p:cNvSpPr>
            <p:nvPr/>
          </p:nvSpPr>
          <p:spPr bwMode="auto">
            <a:xfrm>
              <a:off x="374" y="589"/>
              <a:ext cx="789" cy="428"/>
            </a:xfrm>
            <a:custGeom>
              <a:avLst/>
              <a:gdLst>
                <a:gd name="T0" fmla="*/ 0 w 789"/>
                <a:gd name="T1" fmla="*/ 0 h 428"/>
                <a:gd name="T2" fmla="*/ 0 w 789"/>
                <a:gd name="T3" fmla="*/ 428 h 428"/>
                <a:gd name="T4" fmla="*/ 789 w 789"/>
                <a:gd name="T5" fmla="*/ 0 h 428"/>
                <a:gd name="T6" fmla="*/ 789 w 789"/>
                <a:gd name="T7" fmla="*/ 428 h 428"/>
              </a:gdLst>
              <a:ahLst/>
              <a:cxnLst>
                <a:cxn ang="0">
                  <a:pos x="T0" y="T1"/>
                </a:cxn>
                <a:cxn ang="0">
                  <a:pos x="T2" y="T3"/>
                </a:cxn>
                <a:cxn ang="0">
                  <a:pos x="T4" y="T5"/>
                </a:cxn>
                <a:cxn ang="0">
                  <a:pos x="T6" y="T7"/>
                </a:cxn>
              </a:cxnLst>
              <a:rect l="0" t="0" r="r" b="b"/>
              <a:pathLst>
                <a:path w="789" h="428">
                  <a:moveTo>
                    <a:pt x="0" y="0"/>
                  </a:moveTo>
                  <a:lnTo>
                    <a:pt x="0" y="428"/>
                  </a:lnTo>
                  <a:moveTo>
                    <a:pt x="789" y="0"/>
                  </a:moveTo>
                  <a:lnTo>
                    <a:pt x="789" y="428"/>
                  </a:lnTo>
                </a:path>
              </a:pathLst>
            </a:cu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9"/>
            <p:cNvSpPr>
              <a:spLocks noChangeArrowheads="1"/>
            </p:cNvSpPr>
            <p:nvPr/>
          </p:nvSpPr>
          <p:spPr bwMode="auto">
            <a:xfrm>
              <a:off x="243" y="589"/>
              <a:ext cx="1052" cy="428"/>
            </a:xfrm>
            <a:prstGeom prst="rect">
              <a:avLst/>
            </a:pr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30"/>
            <p:cNvSpPr>
              <a:spLocks noChangeArrowheads="1"/>
            </p:cNvSpPr>
            <p:nvPr/>
          </p:nvSpPr>
          <p:spPr bwMode="auto">
            <a:xfrm>
              <a:off x="427" y="615"/>
              <a:ext cx="79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Identify Test Data using</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800" dirty="0" smtClean="0">
                  <a:solidFill>
                    <a:srgbClr val="000000"/>
                  </a:solidFill>
                  <a:latin typeface="Segoe UI" panose="020B0502040204020203" pitchFamily="34" charset="0"/>
                  <a:ea typeface="Segoe UI" panose="020B0502040204020203" pitchFamily="34" charset="0"/>
                  <a:cs typeface="Segoe UI" panose="020B0502040204020203" pitchFamily="34" charset="0"/>
                </a:rPr>
                <a:t>BDD, </a:t>
              </a:r>
              <a:r>
                <a:rPr lang="en-US" altLang="en-US" sz="800" dirty="0" err="1" smtClean="0">
                  <a:solidFill>
                    <a:srgbClr val="000000"/>
                  </a:solidFill>
                  <a:latin typeface="Segoe UI" panose="020B0502040204020203" pitchFamily="34" charset="0"/>
                  <a:ea typeface="Segoe UI" panose="020B0502040204020203" pitchFamily="34" charset="0"/>
                  <a:cs typeface="Segoe UI" panose="020B0502040204020203" pitchFamily="34" charset="0"/>
                </a:rPr>
                <a:t>UserStories</a:t>
              </a:r>
              <a:r>
                <a:rPr lang="en-US" altLang="en-US" sz="800" dirty="0" smtClean="0">
                  <a:solidFill>
                    <a:srgbClr val="000000"/>
                  </a:solidFill>
                  <a:latin typeface="Segoe UI" panose="020B0502040204020203" pitchFamily="34" charset="0"/>
                  <a:ea typeface="Segoe UI" panose="020B0502040204020203" pitchFamily="34" charset="0"/>
                  <a:cs typeface="Segoe UI" panose="020B0502040204020203" pitchFamily="34" charset="0"/>
                </a:rPr>
                <a:t> and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Confluence link to data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800" dirty="0" smtClean="0">
                  <a:solidFill>
                    <a:srgbClr val="000000"/>
                  </a:solidFill>
                  <a:latin typeface="Segoe UI" panose="020B0502040204020203" pitchFamily="34" charset="0"/>
                  <a:ea typeface="Segoe UI" panose="020B0502040204020203" pitchFamily="34" charset="0"/>
                  <a:cs typeface="Segoe UI" panose="020B0502040204020203" pitchFamily="34" charset="0"/>
                </a:rPr>
                <a:t>Sources</a:t>
              </a:r>
              <a:endPar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29" name="Rectangle 31"/>
            <p:cNvSpPr>
              <a:spLocks noChangeArrowheads="1"/>
            </p:cNvSpPr>
            <p:nvPr/>
          </p:nvSpPr>
          <p:spPr bwMode="auto">
            <a:xfrm>
              <a:off x="427" y="703"/>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3"/>
            <p:cNvSpPr>
              <a:spLocks noChangeArrowheads="1"/>
            </p:cNvSpPr>
            <p:nvPr/>
          </p:nvSpPr>
          <p:spPr bwMode="auto">
            <a:xfrm>
              <a:off x="920" y="791"/>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pic>
          <p:nvPicPr>
            <p:cNvPr id="17443"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5" y="567"/>
              <a:ext cx="12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4"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5" y="567"/>
              <a:ext cx="12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5"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8" y="573"/>
              <a:ext cx="92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6"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8" y="573"/>
              <a:ext cx="92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7" name="Picture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8" y="589"/>
              <a:ext cx="115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1" name="Freeform 40"/>
            <p:cNvSpPr>
              <a:spLocks noEditPoints="1"/>
            </p:cNvSpPr>
            <p:nvPr/>
          </p:nvSpPr>
          <p:spPr bwMode="auto">
            <a:xfrm>
              <a:off x="1701" y="589"/>
              <a:ext cx="863" cy="428"/>
            </a:xfrm>
            <a:custGeom>
              <a:avLst/>
              <a:gdLst>
                <a:gd name="T0" fmla="*/ 0 w 863"/>
                <a:gd name="T1" fmla="*/ 0 h 428"/>
                <a:gd name="T2" fmla="*/ 0 w 863"/>
                <a:gd name="T3" fmla="*/ 428 h 428"/>
                <a:gd name="T4" fmla="*/ 863 w 863"/>
                <a:gd name="T5" fmla="*/ 0 h 428"/>
                <a:gd name="T6" fmla="*/ 863 w 863"/>
                <a:gd name="T7" fmla="*/ 428 h 428"/>
              </a:gdLst>
              <a:ahLst/>
              <a:cxnLst>
                <a:cxn ang="0">
                  <a:pos x="T0" y="T1"/>
                </a:cxn>
                <a:cxn ang="0">
                  <a:pos x="T2" y="T3"/>
                </a:cxn>
                <a:cxn ang="0">
                  <a:pos x="T4" y="T5"/>
                </a:cxn>
                <a:cxn ang="0">
                  <a:pos x="T6" y="T7"/>
                </a:cxn>
              </a:cxnLst>
              <a:rect l="0" t="0" r="r" b="b"/>
              <a:pathLst>
                <a:path w="863" h="428">
                  <a:moveTo>
                    <a:pt x="0" y="0"/>
                  </a:moveTo>
                  <a:lnTo>
                    <a:pt x="0" y="428"/>
                  </a:lnTo>
                  <a:moveTo>
                    <a:pt x="863" y="0"/>
                  </a:moveTo>
                  <a:lnTo>
                    <a:pt x="863" y="428"/>
                  </a:lnTo>
                </a:path>
              </a:pathLst>
            </a:cu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63" name="Rectangle 41"/>
            <p:cNvSpPr>
              <a:spLocks noChangeArrowheads="1"/>
            </p:cNvSpPr>
            <p:nvPr/>
          </p:nvSpPr>
          <p:spPr bwMode="auto">
            <a:xfrm>
              <a:off x="1558" y="589"/>
              <a:ext cx="1150" cy="428"/>
            </a:xfrm>
            <a:prstGeom prst="rect">
              <a:avLst/>
            </a:pr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64" name="Rectangle 42"/>
            <p:cNvSpPr>
              <a:spLocks noChangeArrowheads="1"/>
            </p:cNvSpPr>
            <p:nvPr/>
          </p:nvSpPr>
          <p:spPr bwMode="auto">
            <a:xfrm>
              <a:off x="1754" y="61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65" name="Rectangle 43"/>
            <p:cNvSpPr>
              <a:spLocks noChangeArrowheads="1"/>
            </p:cNvSpPr>
            <p:nvPr/>
          </p:nvSpPr>
          <p:spPr bwMode="auto">
            <a:xfrm>
              <a:off x="1754" y="70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66" name="Rectangle 44"/>
            <p:cNvSpPr>
              <a:spLocks noChangeArrowheads="1"/>
            </p:cNvSpPr>
            <p:nvPr/>
          </p:nvSpPr>
          <p:spPr bwMode="auto">
            <a:xfrm>
              <a:off x="1754" y="79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67" name="Rectangle 45"/>
            <p:cNvSpPr>
              <a:spLocks noChangeArrowheads="1"/>
            </p:cNvSpPr>
            <p:nvPr/>
          </p:nvSpPr>
          <p:spPr bwMode="auto">
            <a:xfrm>
              <a:off x="1754" y="8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pic>
          <p:nvPicPr>
            <p:cNvPr id="17454" name="Picture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2" y="1071"/>
              <a:ext cx="1222"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5" name="Picture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2" y="1071"/>
              <a:ext cx="1222"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6" name="Picture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5" y="1077"/>
              <a:ext cx="8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7" name="Picture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5" y="1077"/>
              <a:ext cx="8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8" name="Picture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55" y="1093"/>
              <a:ext cx="115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Freeform 51"/>
            <p:cNvSpPr>
              <a:spLocks noEditPoints="1"/>
            </p:cNvSpPr>
            <p:nvPr/>
          </p:nvSpPr>
          <p:spPr bwMode="auto">
            <a:xfrm>
              <a:off x="3099" y="1093"/>
              <a:ext cx="863" cy="483"/>
            </a:xfrm>
            <a:custGeom>
              <a:avLst/>
              <a:gdLst>
                <a:gd name="T0" fmla="*/ 0 w 863"/>
                <a:gd name="T1" fmla="*/ 0 h 483"/>
                <a:gd name="T2" fmla="*/ 0 w 863"/>
                <a:gd name="T3" fmla="*/ 483 h 483"/>
                <a:gd name="T4" fmla="*/ 863 w 863"/>
                <a:gd name="T5" fmla="*/ 0 h 483"/>
                <a:gd name="T6" fmla="*/ 863 w 863"/>
                <a:gd name="T7" fmla="*/ 483 h 483"/>
              </a:gdLst>
              <a:ahLst/>
              <a:cxnLst>
                <a:cxn ang="0">
                  <a:pos x="T0" y="T1"/>
                </a:cxn>
                <a:cxn ang="0">
                  <a:pos x="T2" y="T3"/>
                </a:cxn>
                <a:cxn ang="0">
                  <a:pos x="T4" y="T5"/>
                </a:cxn>
                <a:cxn ang="0">
                  <a:pos x="T6" y="T7"/>
                </a:cxn>
              </a:cxnLst>
              <a:rect l="0" t="0" r="r" b="b"/>
              <a:pathLst>
                <a:path w="863" h="483">
                  <a:moveTo>
                    <a:pt x="0" y="0"/>
                  </a:moveTo>
                  <a:lnTo>
                    <a:pt x="0" y="483"/>
                  </a:lnTo>
                  <a:moveTo>
                    <a:pt x="863" y="0"/>
                  </a:moveTo>
                  <a:lnTo>
                    <a:pt x="863" y="483"/>
                  </a:lnTo>
                </a:path>
              </a:pathLst>
            </a:custGeom>
            <a:noFill/>
            <a:ln w="7938" cap="flat">
              <a:solidFill>
                <a:srgbClr val="BE4B4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69" name="Rectangle 52"/>
            <p:cNvSpPr>
              <a:spLocks noChangeArrowheads="1"/>
            </p:cNvSpPr>
            <p:nvPr/>
          </p:nvSpPr>
          <p:spPr bwMode="auto">
            <a:xfrm>
              <a:off x="2955" y="1093"/>
              <a:ext cx="1150" cy="483"/>
            </a:xfrm>
            <a:prstGeom prst="rect">
              <a:avLst/>
            </a:prstGeom>
            <a:noFill/>
            <a:ln w="7938" cap="flat">
              <a:solidFill>
                <a:srgbClr val="BE4B4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70" name="Rectangle 53"/>
            <p:cNvSpPr>
              <a:spLocks noChangeArrowheads="1"/>
            </p:cNvSpPr>
            <p:nvPr/>
          </p:nvSpPr>
          <p:spPr bwMode="auto">
            <a:xfrm>
              <a:off x="3151" y="1120"/>
              <a:ext cx="85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Load the Data into Ulster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1" name="Rectangle 54"/>
            <p:cNvSpPr>
              <a:spLocks noChangeArrowheads="1"/>
            </p:cNvSpPr>
            <p:nvPr/>
          </p:nvSpPr>
          <p:spPr bwMode="auto">
            <a:xfrm>
              <a:off x="3151" y="1207"/>
              <a:ext cx="44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Environments</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2" name="Rectangle 55"/>
            <p:cNvSpPr>
              <a:spLocks noChangeArrowheads="1"/>
            </p:cNvSpPr>
            <p:nvPr/>
          </p:nvSpPr>
          <p:spPr bwMode="auto">
            <a:xfrm>
              <a:off x="3562" y="1207"/>
              <a:ext cx="2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 Lower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3" name="Rectangle 56"/>
            <p:cNvSpPr>
              <a:spLocks noChangeArrowheads="1"/>
            </p:cNvSpPr>
            <p:nvPr/>
          </p:nvSpPr>
          <p:spPr bwMode="auto">
            <a:xfrm>
              <a:off x="3151" y="1295"/>
              <a:ext cx="67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Level Environment /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4" name="Rectangle 57"/>
            <p:cNvSpPr>
              <a:spLocks noChangeArrowheads="1"/>
            </p:cNvSpPr>
            <p:nvPr/>
          </p:nvSpPr>
          <p:spPr bwMode="auto">
            <a:xfrm>
              <a:off x="3151" y="1383"/>
              <a:ext cx="43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Higher Level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pic>
          <p:nvPicPr>
            <p:cNvPr id="17466" name="Picture 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5" y="1071"/>
              <a:ext cx="1221"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7" name="Picture 5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25" y="1071"/>
              <a:ext cx="1221"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8" name="Picture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78" y="1077"/>
              <a:ext cx="91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9" name="Picture 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8" y="1077"/>
              <a:ext cx="91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70" name="Picture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7" y="1093"/>
              <a:ext cx="1151"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Freeform 63"/>
            <p:cNvSpPr>
              <a:spLocks noEditPoints="1"/>
            </p:cNvSpPr>
            <p:nvPr/>
          </p:nvSpPr>
          <p:spPr bwMode="auto">
            <a:xfrm>
              <a:off x="4501" y="1093"/>
              <a:ext cx="863" cy="483"/>
            </a:xfrm>
            <a:custGeom>
              <a:avLst/>
              <a:gdLst>
                <a:gd name="T0" fmla="*/ 0 w 863"/>
                <a:gd name="T1" fmla="*/ 0 h 483"/>
                <a:gd name="T2" fmla="*/ 0 w 863"/>
                <a:gd name="T3" fmla="*/ 483 h 483"/>
                <a:gd name="T4" fmla="*/ 863 w 863"/>
                <a:gd name="T5" fmla="*/ 0 h 483"/>
                <a:gd name="T6" fmla="*/ 863 w 863"/>
                <a:gd name="T7" fmla="*/ 483 h 483"/>
              </a:gdLst>
              <a:ahLst/>
              <a:cxnLst>
                <a:cxn ang="0">
                  <a:pos x="T0" y="T1"/>
                </a:cxn>
                <a:cxn ang="0">
                  <a:pos x="T2" y="T3"/>
                </a:cxn>
                <a:cxn ang="0">
                  <a:pos x="T4" y="T5"/>
                </a:cxn>
                <a:cxn ang="0">
                  <a:pos x="T6" y="T7"/>
                </a:cxn>
              </a:cxnLst>
              <a:rect l="0" t="0" r="r" b="b"/>
              <a:pathLst>
                <a:path w="863" h="483">
                  <a:moveTo>
                    <a:pt x="0" y="0"/>
                  </a:moveTo>
                  <a:lnTo>
                    <a:pt x="0" y="483"/>
                  </a:lnTo>
                  <a:moveTo>
                    <a:pt x="863" y="0"/>
                  </a:moveTo>
                  <a:lnTo>
                    <a:pt x="863" y="483"/>
                  </a:lnTo>
                </a:path>
              </a:pathLst>
            </a:custGeom>
            <a:noFill/>
            <a:ln w="7938" cap="flat">
              <a:solidFill>
                <a:srgbClr val="BE4B4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76" name="Rectangle 64"/>
            <p:cNvSpPr>
              <a:spLocks noChangeArrowheads="1"/>
            </p:cNvSpPr>
            <p:nvPr/>
          </p:nvSpPr>
          <p:spPr bwMode="auto">
            <a:xfrm>
              <a:off x="4357" y="1093"/>
              <a:ext cx="1151" cy="483"/>
            </a:xfrm>
            <a:prstGeom prst="rect">
              <a:avLst/>
            </a:prstGeom>
            <a:noFill/>
            <a:ln w="7938" cap="flat">
              <a:solidFill>
                <a:srgbClr val="BE4B4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77" name="Rectangle 65"/>
            <p:cNvSpPr>
              <a:spLocks noChangeArrowheads="1"/>
            </p:cNvSpPr>
            <p:nvPr/>
          </p:nvSpPr>
          <p:spPr bwMode="auto">
            <a:xfrm>
              <a:off x="4554" y="1120"/>
              <a:ext cx="20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Sanity</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8" name="Rectangle 66"/>
            <p:cNvSpPr>
              <a:spLocks noChangeArrowheads="1"/>
            </p:cNvSpPr>
            <p:nvPr/>
          </p:nvSpPr>
          <p:spPr bwMode="auto">
            <a:xfrm>
              <a:off x="4746" y="1120"/>
              <a:ext cx="65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&amp; Confirm the </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79" name="Rectangle 67"/>
            <p:cNvSpPr>
              <a:spLocks noChangeArrowheads="1"/>
            </p:cNvSpPr>
            <p:nvPr/>
          </p:nvSpPr>
          <p:spPr bwMode="auto">
            <a:xfrm>
              <a:off x="4554" y="1207"/>
              <a:ext cx="8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availability to Ulster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80" name="Rectangle 68"/>
            <p:cNvSpPr>
              <a:spLocks noChangeArrowheads="1"/>
            </p:cNvSpPr>
            <p:nvPr/>
          </p:nvSpPr>
          <p:spPr bwMode="auto">
            <a:xfrm>
              <a:off x="4554" y="1295"/>
              <a:ext cx="3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Test Team</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pic>
          <p:nvPicPr>
            <p:cNvPr id="17477" name="Picture 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5" y="2041"/>
              <a:ext cx="12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78" name="Picture 7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5" y="2041"/>
              <a:ext cx="12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79" name="Picture 7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38" y="2047"/>
              <a:ext cx="85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0" name="Picture 7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38" y="2047"/>
              <a:ext cx="85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1" name="Picture 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 y="2063"/>
              <a:ext cx="115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1" name="Freeform 74"/>
            <p:cNvSpPr>
              <a:spLocks noEditPoints="1"/>
            </p:cNvSpPr>
            <p:nvPr/>
          </p:nvSpPr>
          <p:spPr bwMode="auto">
            <a:xfrm>
              <a:off x="1762" y="2063"/>
              <a:ext cx="863" cy="428"/>
            </a:xfrm>
            <a:custGeom>
              <a:avLst/>
              <a:gdLst>
                <a:gd name="T0" fmla="*/ 0 w 863"/>
                <a:gd name="T1" fmla="*/ 0 h 428"/>
                <a:gd name="T2" fmla="*/ 0 w 863"/>
                <a:gd name="T3" fmla="*/ 428 h 428"/>
                <a:gd name="T4" fmla="*/ 863 w 863"/>
                <a:gd name="T5" fmla="*/ 0 h 428"/>
                <a:gd name="T6" fmla="*/ 863 w 863"/>
                <a:gd name="T7" fmla="*/ 428 h 428"/>
              </a:gdLst>
              <a:ahLst/>
              <a:cxnLst>
                <a:cxn ang="0">
                  <a:pos x="T0" y="T1"/>
                </a:cxn>
                <a:cxn ang="0">
                  <a:pos x="T2" y="T3"/>
                </a:cxn>
                <a:cxn ang="0">
                  <a:pos x="T4" y="T5"/>
                </a:cxn>
                <a:cxn ang="0">
                  <a:pos x="T6" y="T7"/>
                </a:cxn>
              </a:cxnLst>
              <a:rect l="0" t="0" r="r" b="b"/>
              <a:pathLst>
                <a:path w="863" h="428">
                  <a:moveTo>
                    <a:pt x="0" y="0"/>
                  </a:moveTo>
                  <a:lnTo>
                    <a:pt x="0" y="428"/>
                  </a:lnTo>
                  <a:moveTo>
                    <a:pt x="863" y="0"/>
                  </a:moveTo>
                  <a:lnTo>
                    <a:pt x="863" y="428"/>
                  </a:lnTo>
                </a:path>
              </a:pathLst>
            </a:cu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82" name="Rectangle 75"/>
            <p:cNvSpPr>
              <a:spLocks noChangeArrowheads="1"/>
            </p:cNvSpPr>
            <p:nvPr/>
          </p:nvSpPr>
          <p:spPr bwMode="auto">
            <a:xfrm>
              <a:off x="1618" y="2063"/>
              <a:ext cx="1150" cy="428"/>
            </a:xfrm>
            <a:prstGeom prst="rect">
              <a:avLst/>
            </a:prstGeom>
            <a:noFill/>
            <a:ln w="7938" cap="flat">
              <a:solidFill>
                <a:srgbClr val="4A7E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5383" name="Rectangle 76"/>
            <p:cNvSpPr>
              <a:spLocks noChangeArrowheads="1"/>
            </p:cNvSpPr>
            <p:nvPr/>
          </p:nvSpPr>
          <p:spPr bwMode="auto">
            <a:xfrm>
              <a:off x="1814" y="2090"/>
              <a:ext cx="88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Sanity Test from Ulster CP </a:t>
              </a:r>
              <a:endParaRPr kumimoji="0" lang="en-US" altLang="en-US" sz="1800" b="0" i="0" u="none" strike="noStrike" cap="none" normalizeH="0" baseline="0" dirty="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5384" name="Rectangle 77"/>
            <p:cNvSpPr>
              <a:spLocks noChangeArrowheads="1"/>
            </p:cNvSpPr>
            <p:nvPr/>
          </p:nvSpPr>
          <p:spPr bwMode="auto">
            <a:xfrm>
              <a:off x="1814" y="2177"/>
              <a:ext cx="68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Segoe UI" panose="020B0502040204020203" pitchFamily="34" charset="0"/>
                  <a:ea typeface="Segoe UI" panose="020B0502040204020203" pitchFamily="34" charset="0"/>
                  <a:cs typeface="Segoe UI" panose="020B0502040204020203" pitchFamily="34" charset="0"/>
                </a:rPr>
                <a:t>Front End to confirm</a:t>
              </a:r>
              <a:endParaRPr kumimoji="0" lang="en-US" altLang="en-US" sz="1800" b="0" i="0" u="none" strike="noStrike" cap="none" normalizeH="0" baseline="0" smtClean="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pic>
          <p:nvPicPr>
            <p:cNvPr id="17486" name="Picture 7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62" y="726"/>
              <a:ext cx="38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87" name="Picture 7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62" y="726"/>
              <a:ext cx="38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Freeform 80"/>
            <p:cNvSpPr>
              <a:spLocks noEditPoints="1"/>
            </p:cNvSpPr>
            <p:nvPr/>
          </p:nvSpPr>
          <p:spPr bwMode="auto">
            <a:xfrm>
              <a:off x="1292" y="769"/>
              <a:ext cx="263" cy="63"/>
            </a:xfrm>
            <a:custGeom>
              <a:avLst/>
              <a:gdLst>
                <a:gd name="T0" fmla="*/ 0 w 769"/>
                <a:gd name="T1" fmla="*/ 76 h 185"/>
                <a:gd name="T2" fmla="*/ 737 w 769"/>
                <a:gd name="T3" fmla="*/ 76 h 185"/>
                <a:gd name="T4" fmla="*/ 737 w 769"/>
                <a:gd name="T5" fmla="*/ 108 h 185"/>
                <a:gd name="T6" fmla="*/ 0 w 769"/>
                <a:gd name="T7" fmla="*/ 108 h 185"/>
                <a:gd name="T8" fmla="*/ 0 w 769"/>
                <a:gd name="T9" fmla="*/ 76 h 185"/>
                <a:gd name="T10" fmla="*/ 617 w 769"/>
                <a:gd name="T11" fmla="*/ 4 h 185"/>
                <a:gd name="T12" fmla="*/ 769 w 769"/>
                <a:gd name="T13" fmla="*/ 92 h 185"/>
                <a:gd name="T14" fmla="*/ 617 w 769"/>
                <a:gd name="T15" fmla="*/ 181 h 185"/>
                <a:gd name="T16" fmla="*/ 595 w 769"/>
                <a:gd name="T17" fmla="*/ 175 h 185"/>
                <a:gd name="T18" fmla="*/ 601 w 769"/>
                <a:gd name="T19" fmla="*/ 153 h 185"/>
                <a:gd name="T20" fmla="*/ 601 w 769"/>
                <a:gd name="T21" fmla="*/ 153 h 185"/>
                <a:gd name="T22" fmla="*/ 729 w 769"/>
                <a:gd name="T23" fmla="*/ 79 h 185"/>
                <a:gd name="T24" fmla="*/ 729 w 769"/>
                <a:gd name="T25" fmla="*/ 106 h 185"/>
                <a:gd name="T26" fmla="*/ 601 w 769"/>
                <a:gd name="T27" fmla="*/ 32 h 185"/>
                <a:gd name="T28" fmla="*/ 595 w 769"/>
                <a:gd name="T29" fmla="*/ 10 h 185"/>
                <a:gd name="T30" fmla="*/ 617 w 769"/>
                <a:gd name="T31" fmla="*/ 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9" h="185">
                  <a:moveTo>
                    <a:pt x="0" y="76"/>
                  </a:moveTo>
                  <a:lnTo>
                    <a:pt x="737" y="76"/>
                  </a:lnTo>
                  <a:lnTo>
                    <a:pt x="737" y="108"/>
                  </a:lnTo>
                  <a:lnTo>
                    <a:pt x="0" y="108"/>
                  </a:lnTo>
                  <a:lnTo>
                    <a:pt x="0" y="76"/>
                  </a:lnTo>
                  <a:close/>
                  <a:moveTo>
                    <a:pt x="617" y="4"/>
                  </a:moveTo>
                  <a:lnTo>
                    <a:pt x="769" y="92"/>
                  </a:lnTo>
                  <a:lnTo>
                    <a:pt x="617" y="181"/>
                  </a:lnTo>
                  <a:cubicBezTo>
                    <a:pt x="609" y="185"/>
                    <a:pt x="599" y="183"/>
                    <a:pt x="595" y="175"/>
                  </a:cubicBezTo>
                  <a:cubicBezTo>
                    <a:pt x="591" y="168"/>
                    <a:pt x="593" y="158"/>
                    <a:pt x="601" y="153"/>
                  </a:cubicBezTo>
                  <a:lnTo>
                    <a:pt x="601" y="153"/>
                  </a:lnTo>
                  <a:lnTo>
                    <a:pt x="729" y="79"/>
                  </a:lnTo>
                  <a:lnTo>
                    <a:pt x="729" y="106"/>
                  </a:lnTo>
                  <a:lnTo>
                    <a:pt x="601" y="32"/>
                  </a:lnTo>
                  <a:cubicBezTo>
                    <a:pt x="593" y="27"/>
                    <a:pt x="591" y="17"/>
                    <a:pt x="595" y="10"/>
                  </a:cubicBezTo>
                  <a:cubicBezTo>
                    <a:pt x="599" y="2"/>
                    <a:pt x="609" y="0"/>
                    <a:pt x="617" y="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489" name="Picture 8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75" y="775"/>
              <a:ext cx="943"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90" name="Picture 8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75" y="775"/>
              <a:ext cx="943"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Freeform 83"/>
            <p:cNvSpPr>
              <a:spLocks noEditPoints="1"/>
            </p:cNvSpPr>
            <p:nvPr/>
          </p:nvSpPr>
          <p:spPr bwMode="auto">
            <a:xfrm>
              <a:off x="2705" y="795"/>
              <a:ext cx="854" cy="296"/>
            </a:xfrm>
            <a:custGeom>
              <a:avLst/>
              <a:gdLst>
                <a:gd name="T0" fmla="*/ 0 w 2493"/>
                <a:gd name="T1" fmla="*/ 0 h 865"/>
                <a:gd name="T2" fmla="*/ 2400 w 2493"/>
                <a:gd name="T3" fmla="*/ 0 h 865"/>
                <a:gd name="T4" fmla="*/ 2416 w 2493"/>
                <a:gd name="T5" fmla="*/ 16 h 865"/>
                <a:gd name="T6" fmla="*/ 2416 w 2493"/>
                <a:gd name="T7" fmla="*/ 833 h 865"/>
                <a:gd name="T8" fmla="*/ 2384 w 2493"/>
                <a:gd name="T9" fmla="*/ 833 h 865"/>
                <a:gd name="T10" fmla="*/ 2384 w 2493"/>
                <a:gd name="T11" fmla="*/ 16 h 865"/>
                <a:gd name="T12" fmla="*/ 2400 w 2493"/>
                <a:gd name="T13" fmla="*/ 32 h 865"/>
                <a:gd name="T14" fmla="*/ 0 w 2493"/>
                <a:gd name="T15" fmla="*/ 32 h 865"/>
                <a:gd name="T16" fmla="*/ 0 w 2493"/>
                <a:gd name="T17" fmla="*/ 0 h 865"/>
                <a:gd name="T18" fmla="*/ 2489 w 2493"/>
                <a:gd name="T19" fmla="*/ 713 h 865"/>
                <a:gd name="T20" fmla="*/ 2400 w 2493"/>
                <a:gd name="T21" fmla="*/ 865 h 865"/>
                <a:gd name="T22" fmla="*/ 2312 w 2493"/>
                <a:gd name="T23" fmla="*/ 713 h 865"/>
                <a:gd name="T24" fmla="*/ 2318 w 2493"/>
                <a:gd name="T25" fmla="*/ 691 h 865"/>
                <a:gd name="T26" fmla="*/ 2340 w 2493"/>
                <a:gd name="T27" fmla="*/ 697 h 865"/>
                <a:gd name="T28" fmla="*/ 2414 w 2493"/>
                <a:gd name="T29" fmla="*/ 825 h 865"/>
                <a:gd name="T30" fmla="*/ 2387 w 2493"/>
                <a:gd name="T31" fmla="*/ 825 h 865"/>
                <a:gd name="T32" fmla="*/ 2461 w 2493"/>
                <a:gd name="T33" fmla="*/ 697 h 865"/>
                <a:gd name="T34" fmla="*/ 2483 w 2493"/>
                <a:gd name="T35" fmla="*/ 691 h 865"/>
                <a:gd name="T36" fmla="*/ 2489 w 2493"/>
                <a:gd name="T37" fmla="*/ 71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3" h="865">
                  <a:moveTo>
                    <a:pt x="0" y="0"/>
                  </a:moveTo>
                  <a:lnTo>
                    <a:pt x="2400" y="0"/>
                  </a:lnTo>
                  <a:cubicBezTo>
                    <a:pt x="2409" y="0"/>
                    <a:pt x="2416" y="8"/>
                    <a:pt x="2416" y="16"/>
                  </a:cubicBezTo>
                  <a:lnTo>
                    <a:pt x="2416" y="833"/>
                  </a:lnTo>
                  <a:lnTo>
                    <a:pt x="2384" y="833"/>
                  </a:lnTo>
                  <a:lnTo>
                    <a:pt x="2384" y="16"/>
                  </a:lnTo>
                  <a:lnTo>
                    <a:pt x="2400" y="32"/>
                  </a:lnTo>
                  <a:lnTo>
                    <a:pt x="0" y="32"/>
                  </a:lnTo>
                  <a:lnTo>
                    <a:pt x="0" y="0"/>
                  </a:lnTo>
                  <a:close/>
                  <a:moveTo>
                    <a:pt x="2489" y="713"/>
                  </a:moveTo>
                  <a:lnTo>
                    <a:pt x="2400" y="865"/>
                  </a:lnTo>
                  <a:lnTo>
                    <a:pt x="2312" y="713"/>
                  </a:lnTo>
                  <a:cubicBezTo>
                    <a:pt x="2308" y="705"/>
                    <a:pt x="2310" y="695"/>
                    <a:pt x="2318" y="691"/>
                  </a:cubicBezTo>
                  <a:cubicBezTo>
                    <a:pt x="2325" y="687"/>
                    <a:pt x="2335" y="689"/>
                    <a:pt x="2340" y="697"/>
                  </a:cubicBezTo>
                  <a:lnTo>
                    <a:pt x="2414" y="825"/>
                  </a:lnTo>
                  <a:lnTo>
                    <a:pt x="2387" y="825"/>
                  </a:lnTo>
                  <a:lnTo>
                    <a:pt x="2461" y="697"/>
                  </a:lnTo>
                  <a:cubicBezTo>
                    <a:pt x="2466" y="689"/>
                    <a:pt x="2476" y="687"/>
                    <a:pt x="2483" y="691"/>
                  </a:cubicBezTo>
                  <a:cubicBezTo>
                    <a:pt x="2491" y="695"/>
                    <a:pt x="2493" y="705"/>
                    <a:pt x="2489" y="71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492"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72" y="1258"/>
              <a:ext cx="37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93" name="Picture 8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72" y="1258"/>
              <a:ext cx="37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7" name="Freeform 86"/>
            <p:cNvSpPr>
              <a:spLocks noEditPoints="1"/>
            </p:cNvSpPr>
            <p:nvPr/>
          </p:nvSpPr>
          <p:spPr bwMode="auto">
            <a:xfrm>
              <a:off x="4103" y="1300"/>
              <a:ext cx="252" cy="64"/>
            </a:xfrm>
            <a:custGeom>
              <a:avLst/>
              <a:gdLst>
                <a:gd name="T0" fmla="*/ 0 w 737"/>
                <a:gd name="T1" fmla="*/ 76 h 185"/>
                <a:gd name="T2" fmla="*/ 705 w 737"/>
                <a:gd name="T3" fmla="*/ 76 h 185"/>
                <a:gd name="T4" fmla="*/ 705 w 737"/>
                <a:gd name="T5" fmla="*/ 108 h 185"/>
                <a:gd name="T6" fmla="*/ 0 w 737"/>
                <a:gd name="T7" fmla="*/ 108 h 185"/>
                <a:gd name="T8" fmla="*/ 0 w 737"/>
                <a:gd name="T9" fmla="*/ 76 h 185"/>
                <a:gd name="T10" fmla="*/ 585 w 737"/>
                <a:gd name="T11" fmla="*/ 4 h 185"/>
                <a:gd name="T12" fmla="*/ 737 w 737"/>
                <a:gd name="T13" fmla="*/ 92 h 185"/>
                <a:gd name="T14" fmla="*/ 585 w 737"/>
                <a:gd name="T15" fmla="*/ 181 h 185"/>
                <a:gd name="T16" fmla="*/ 563 w 737"/>
                <a:gd name="T17" fmla="*/ 175 h 185"/>
                <a:gd name="T18" fmla="*/ 569 w 737"/>
                <a:gd name="T19" fmla="*/ 153 h 185"/>
                <a:gd name="T20" fmla="*/ 697 w 737"/>
                <a:gd name="T21" fmla="*/ 79 h 185"/>
                <a:gd name="T22" fmla="*/ 697 w 737"/>
                <a:gd name="T23" fmla="*/ 106 h 185"/>
                <a:gd name="T24" fmla="*/ 569 w 737"/>
                <a:gd name="T25" fmla="*/ 32 h 185"/>
                <a:gd name="T26" fmla="*/ 563 w 737"/>
                <a:gd name="T27" fmla="*/ 10 h 185"/>
                <a:gd name="T28" fmla="*/ 585 w 737"/>
                <a:gd name="T29" fmla="*/ 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185">
                  <a:moveTo>
                    <a:pt x="0" y="76"/>
                  </a:moveTo>
                  <a:lnTo>
                    <a:pt x="705" y="76"/>
                  </a:lnTo>
                  <a:lnTo>
                    <a:pt x="705" y="108"/>
                  </a:lnTo>
                  <a:lnTo>
                    <a:pt x="0" y="108"/>
                  </a:lnTo>
                  <a:lnTo>
                    <a:pt x="0" y="76"/>
                  </a:lnTo>
                  <a:close/>
                  <a:moveTo>
                    <a:pt x="585" y="4"/>
                  </a:moveTo>
                  <a:lnTo>
                    <a:pt x="737" y="92"/>
                  </a:lnTo>
                  <a:lnTo>
                    <a:pt x="585" y="181"/>
                  </a:lnTo>
                  <a:cubicBezTo>
                    <a:pt x="577" y="185"/>
                    <a:pt x="567" y="183"/>
                    <a:pt x="563" y="175"/>
                  </a:cubicBezTo>
                  <a:cubicBezTo>
                    <a:pt x="559" y="168"/>
                    <a:pt x="561" y="158"/>
                    <a:pt x="569" y="153"/>
                  </a:cubicBezTo>
                  <a:lnTo>
                    <a:pt x="697" y="79"/>
                  </a:lnTo>
                  <a:lnTo>
                    <a:pt x="697" y="106"/>
                  </a:lnTo>
                  <a:lnTo>
                    <a:pt x="569" y="32"/>
                  </a:lnTo>
                  <a:cubicBezTo>
                    <a:pt x="561" y="27"/>
                    <a:pt x="559" y="17"/>
                    <a:pt x="563" y="10"/>
                  </a:cubicBezTo>
                  <a:cubicBezTo>
                    <a:pt x="567" y="2"/>
                    <a:pt x="577" y="0"/>
                    <a:pt x="585" y="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495" name="Picture 8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81" y="1307"/>
              <a:ext cx="2997" cy="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96" name="Picture 8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81" y="1307"/>
              <a:ext cx="2997" cy="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8" name="Freeform 89"/>
            <p:cNvSpPr>
              <a:spLocks noEditPoints="1"/>
            </p:cNvSpPr>
            <p:nvPr/>
          </p:nvSpPr>
          <p:spPr bwMode="auto">
            <a:xfrm>
              <a:off x="2766" y="1326"/>
              <a:ext cx="2876" cy="980"/>
            </a:xfrm>
            <a:custGeom>
              <a:avLst/>
              <a:gdLst>
                <a:gd name="T0" fmla="*/ 8000 w 8400"/>
                <a:gd name="T1" fmla="*/ 32 h 2861"/>
                <a:gd name="T2" fmla="*/ 8384 w 8400"/>
                <a:gd name="T3" fmla="*/ 32 h 2861"/>
                <a:gd name="T4" fmla="*/ 8368 w 8400"/>
                <a:gd name="T5" fmla="*/ 16 h 2861"/>
                <a:gd name="T6" fmla="*/ 8368 w 8400"/>
                <a:gd name="T7" fmla="*/ 2768 h 2861"/>
                <a:gd name="T8" fmla="*/ 8384 w 8400"/>
                <a:gd name="T9" fmla="*/ 2752 h 2861"/>
                <a:gd name="T10" fmla="*/ 32 w 8400"/>
                <a:gd name="T11" fmla="*/ 2752 h 2861"/>
                <a:gd name="T12" fmla="*/ 32 w 8400"/>
                <a:gd name="T13" fmla="*/ 2784 h 2861"/>
                <a:gd name="T14" fmla="*/ 8384 w 8400"/>
                <a:gd name="T15" fmla="*/ 2784 h 2861"/>
                <a:gd name="T16" fmla="*/ 8400 w 8400"/>
                <a:gd name="T17" fmla="*/ 2768 h 2861"/>
                <a:gd name="T18" fmla="*/ 8400 w 8400"/>
                <a:gd name="T19" fmla="*/ 16 h 2861"/>
                <a:gd name="T20" fmla="*/ 8384 w 8400"/>
                <a:gd name="T21" fmla="*/ 0 h 2861"/>
                <a:gd name="T22" fmla="*/ 8000 w 8400"/>
                <a:gd name="T23" fmla="*/ 0 h 2861"/>
                <a:gd name="T24" fmla="*/ 8000 w 8400"/>
                <a:gd name="T25" fmla="*/ 32 h 2861"/>
                <a:gd name="T26" fmla="*/ 152 w 8400"/>
                <a:gd name="T27" fmla="*/ 2680 h 2861"/>
                <a:gd name="T28" fmla="*/ 0 w 8400"/>
                <a:gd name="T29" fmla="*/ 2768 h 2861"/>
                <a:gd name="T30" fmla="*/ 152 w 8400"/>
                <a:gd name="T31" fmla="*/ 2857 h 2861"/>
                <a:gd name="T32" fmla="*/ 174 w 8400"/>
                <a:gd name="T33" fmla="*/ 2851 h 2861"/>
                <a:gd name="T34" fmla="*/ 168 w 8400"/>
                <a:gd name="T35" fmla="*/ 2829 h 2861"/>
                <a:gd name="T36" fmla="*/ 40 w 8400"/>
                <a:gd name="T37" fmla="*/ 2755 h 2861"/>
                <a:gd name="T38" fmla="*/ 40 w 8400"/>
                <a:gd name="T39" fmla="*/ 2782 h 2861"/>
                <a:gd name="T40" fmla="*/ 168 w 8400"/>
                <a:gd name="T41" fmla="*/ 2708 h 2861"/>
                <a:gd name="T42" fmla="*/ 174 w 8400"/>
                <a:gd name="T43" fmla="*/ 2686 h 2861"/>
                <a:gd name="T44" fmla="*/ 152 w 8400"/>
                <a:gd name="T45" fmla="*/ 2680 h 2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00" h="2861">
                  <a:moveTo>
                    <a:pt x="8000" y="32"/>
                  </a:moveTo>
                  <a:lnTo>
                    <a:pt x="8384" y="32"/>
                  </a:lnTo>
                  <a:lnTo>
                    <a:pt x="8368" y="16"/>
                  </a:lnTo>
                  <a:lnTo>
                    <a:pt x="8368" y="2768"/>
                  </a:lnTo>
                  <a:lnTo>
                    <a:pt x="8384" y="2752"/>
                  </a:lnTo>
                  <a:lnTo>
                    <a:pt x="32" y="2752"/>
                  </a:lnTo>
                  <a:lnTo>
                    <a:pt x="32" y="2784"/>
                  </a:lnTo>
                  <a:lnTo>
                    <a:pt x="8384" y="2784"/>
                  </a:lnTo>
                  <a:cubicBezTo>
                    <a:pt x="8393" y="2784"/>
                    <a:pt x="8400" y="2777"/>
                    <a:pt x="8400" y="2768"/>
                  </a:cubicBezTo>
                  <a:lnTo>
                    <a:pt x="8400" y="16"/>
                  </a:lnTo>
                  <a:cubicBezTo>
                    <a:pt x="8400" y="8"/>
                    <a:pt x="8393" y="0"/>
                    <a:pt x="8384" y="0"/>
                  </a:cubicBezTo>
                  <a:lnTo>
                    <a:pt x="8000" y="0"/>
                  </a:lnTo>
                  <a:lnTo>
                    <a:pt x="8000" y="32"/>
                  </a:lnTo>
                  <a:close/>
                  <a:moveTo>
                    <a:pt x="152" y="2680"/>
                  </a:moveTo>
                  <a:lnTo>
                    <a:pt x="0" y="2768"/>
                  </a:lnTo>
                  <a:lnTo>
                    <a:pt x="152" y="2857"/>
                  </a:lnTo>
                  <a:cubicBezTo>
                    <a:pt x="160" y="2861"/>
                    <a:pt x="170" y="2859"/>
                    <a:pt x="174" y="2851"/>
                  </a:cubicBezTo>
                  <a:cubicBezTo>
                    <a:pt x="178" y="2844"/>
                    <a:pt x="176" y="2834"/>
                    <a:pt x="168" y="2829"/>
                  </a:cubicBezTo>
                  <a:lnTo>
                    <a:pt x="40" y="2755"/>
                  </a:lnTo>
                  <a:lnTo>
                    <a:pt x="40" y="2782"/>
                  </a:lnTo>
                  <a:lnTo>
                    <a:pt x="168" y="2708"/>
                  </a:lnTo>
                  <a:cubicBezTo>
                    <a:pt x="176" y="2703"/>
                    <a:pt x="178" y="2693"/>
                    <a:pt x="174" y="2686"/>
                  </a:cubicBezTo>
                  <a:cubicBezTo>
                    <a:pt x="170" y="2678"/>
                    <a:pt x="160" y="2676"/>
                    <a:pt x="152" y="268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Segoe UI" panose="020B0502040204020203" pitchFamily="34" charset="0"/>
                <a:ea typeface="Segoe UI" panose="020B0502040204020203" pitchFamily="34" charset="0"/>
                <a:cs typeface="Segoe UI" panose="020B0502040204020203" pitchFamily="34" charset="0"/>
              </a:endParaRPr>
            </a:p>
          </p:txBody>
        </p:sp>
      </p:grpSp>
      <p:sp>
        <p:nvSpPr>
          <p:cNvPr id="17472" name="TextBox 17471"/>
          <p:cNvSpPr txBox="1"/>
          <p:nvPr/>
        </p:nvSpPr>
        <p:spPr>
          <a:xfrm>
            <a:off x="2700338" y="976313"/>
            <a:ext cx="1385887" cy="461665"/>
          </a:xfrm>
          <a:prstGeom prst="rect">
            <a:avLst/>
          </a:prstGeom>
          <a:noFill/>
        </p:spPr>
        <p:txBody>
          <a:bodyPr wrap="square" rtlCol="0">
            <a:spAutoFit/>
          </a:bodyPr>
          <a:lstStyle/>
          <a:p>
            <a:pPr algn="l"/>
            <a:r>
              <a:rPr lang="en-GB" sz="800" dirty="0" smtClean="0"/>
              <a:t>Data Team will mine/create the data in an automated and manual way</a:t>
            </a:r>
          </a:p>
        </p:txBody>
      </p:sp>
    </p:spTree>
    <p:extLst>
      <p:ext uri="{BB962C8B-B14F-4D97-AF65-F5344CB8AC3E}">
        <p14:creationId xmlns:p14="http://schemas.microsoft.com/office/powerpoint/2010/main" val="1121427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Defect Management Process</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35</a:t>
            </a:fld>
            <a:endParaRPr lang="en-GB"/>
          </a:p>
        </p:txBody>
      </p:sp>
      <p:graphicFrame>
        <p:nvGraphicFramePr>
          <p:cNvPr id="3" name="Object 2"/>
          <p:cNvGraphicFramePr>
            <a:graphicFrameLocks noChangeAspect="1"/>
          </p:cNvGraphicFramePr>
          <p:nvPr>
            <p:extLst>
              <p:ext uri="{D42A27DB-BD31-4B8C-83A1-F6EECF244321}">
                <p14:modId xmlns:p14="http://schemas.microsoft.com/office/powerpoint/2010/main" val="1301158655"/>
              </p:ext>
            </p:extLst>
          </p:nvPr>
        </p:nvGraphicFramePr>
        <p:xfrm>
          <a:off x="7620000" y="3875521"/>
          <a:ext cx="914400" cy="771525"/>
        </p:xfrm>
        <a:graphic>
          <a:graphicData uri="http://schemas.openxmlformats.org/presentationml/2006/ole">
            <mc:AlternateContent xmlns:mc="http://schemas.openxmlformats.org/markup-compatibility/2006">
              <mc:Choice xmlns:v="urn:schemas-microsoft-com:vml" Requires="v">
                <p:oleObj spid="_x0000_s14913"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7620000" y="3875521"/>
                        <a:ext cx="914400" cy="771525"/>
                      </a:xfrm>
                      <a:prstGeom prst="rect">
                        <a:avLst/>
                      </a:prstGeom>
                    </p:spPr>
                  </p:pic>
                </p:oleObj>
              </mc:Fallback>
            </mc:AlternateContent>
          </a:graphicData>
        </a:graphic>
      </p:graphicFrame>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6" y="830509"/>
            <a:ext cx="7534274" cy="131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4235383252"/>
              </p:ext>
            </p:extLst>
          </p:nvPr>
        </p:nvGraphicFramePr>
        <p:xfrm>
          <a:off x="302821" y="2402074"/>
          <a:ext cx="7154883" cy="3882597"/>
        </p:xfrm>
        <a:graphic>
          <a:graphicData uri="http://schemas.openxmlformats.org/drawingml/2006/table">
            <a:tbl>
              <a:tblPr firstRow="1" bandRow="1">
                <a:tableStyleId>{68D230F3-CF80-4859-8CE7-A43EE81993B5}</a:tableStyleId>
              </a:tblPr>
              <a:tblGrid>
                <a:gridCol w="1175445"/>
                <a:gridCol w="4241824"/>
                <a:gridCol w="1737614"/>
              </a:tblGrid>
              <a:tr h="284934">
                <a:tc>
                  <a:txBody>
                    <a:bodyPr/>
                    <a:lstStyle/>
                    <a:p>
                      <a:pPr algn="ctr"/>
                      <a:r>
                        <a:rPr lang="en-GB" sz="1000" dirty="0" smtClean="0">
                          <a:latin typeface="Segoe UI" panose="020B0502040204020203" pitchFamily="34" charset="0"/>
                          <a:ea typeface="Segoe UI" panose="020B0502040204020203" pitchFamily="34" charset="0"/>
                          <a:cs typeface="Segoe UI" panose="020B0502040204020203" pitchFamily="34" charset="0"/>
                        </a:rPr>
                        <a:t>Process Step</a:t>
                      </a: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algn="ctr"/>
                      <a:r>
                        <a:rPr lang="en-GB" sz="1000" dirty="0" smtClean="0">
                          <a:latin typeface="Segoe UI" panose="020B0502040204020203" pitchFamily="34" charset="0"/>
                          <a:ea typeface="Segoe UI" panose="020B0502040204020203" pitchFamily="34" charset="0"/>
                          <a:cs typeface="Segoe UI" panose="020B0502040204020203" pitchFamily="34" charset="0"/>
                        </a:rPr>
                        <a:t>Action Points</a:t>
                      </a: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algn="ctr"/>
                      <a:r>
                        <a:rPr lang="en-GB" sz="1000" dirty="0" smtClean="0">
                          <a:latin typeface="Segoe UI" panose="020B0502040204020203" pitchFamily="34" charset="0"/>
                          <a:ea typeface="Segoe UI" panose="020B0502040204020203" pitchFamily="34" charset="0"/>
                          <a:cs typeface="Segoe UI" panose="020B0502040204020203" pitchFamily="34" charset="0"/>
                        </a:rPr>
                        <a:t>Accountable</a:t>
                      </a:r>
                      <a:endPar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641103">
                <a:tc>
                  <a:txBody>
                    <a:bodyPr/>
                    <a:lstStyle/>
                    <a:p>
                      <a:pPr algn="ctr"/>
                      <a:r>
                        <a:rPr lang="en-GB" sz="1000" b="1" dirty="0" smtClean="0">
                          <a:latin typeface="Segoe UI" panose="020B0502040204020203" pitchFamily="34" charset="0"/>
                          <a:ea typeface="Segoe UI" panose="020B0502040204020203" pitchFamily="34" charset="0"/>
                          <a:cs typeface="Segoe UI" panose="020B0502040204020203" pitchFamily="34" charset="0"/>
                        </a:rPr>
                        <a:t>Raise</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indent="-171450">
                        <a:buFont typeface="Arial" panose="020B0604020202020204" pitchFamily="34" charset="0"/>
                        <a:buChar char="•"/>
                      </a:pPr>
                      <a:r>
                        <a:rPr lang="en-GB" sz="1000" dirty="0" smtClean="0">
                          <a:latin typeface="Segoe UI" panose="020B0502040204020203" pitchFamily="34" charset="0"/>
                          <a:ea typeface="Segoe UI" panose="020B0502040204020203" pitchFamily="34" charset="0"/>
                          <a:cs typeface="Segoe UI" panose="020B0502040204020203" pitchFamily="34" charset="0"/>
                        </a:rPr>
                        <a:t>Discuss the defect with agile</a:t>
                      </a:r>
                      <a:r>
                        <a:rPr lang="en-GB" sz="1000" baseline="0" dirty="0" smtClean="0">
                          <a:latin typeface="Segoe UI" panose="020B0502040204020203" pitchFamily="34" charset="0"/>
                          <a:ea typeface="Segoe UI" panose="020B0502040204020203" pitchFamily="34" charset="0"/>
                          <a:cs typeface="Segoe UI" panose="020B0502040204020203" pitchFamily="34" charset="0"/>
                        </a:rPr>
                        <a:t> team members</a:t>
                      </a:r>
                      <a:endParaRPr lang="en-GB" sz="1000" dirty="0" smtClean="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sz="1000" dirty="0" smtClean="0">
                          <a:latin typeface="Segoe UI" panose="020B0502040204020203" pitchFamily="34" charset="0"/>
                          <a:ea typeface="Segoe UI" panose="020B0502040204020203" pitchFamily="34" charset="0"/>
                          <a:cs typeface="Segoe UI" panose="020B0502040204020203" pitchFamily="34" charset="0"/>
                        </a:rPr>
                        <a:t>Confirm if it can be fixed immediately without a ticket being raised </a:t>
                      </a:r>
                    </a:p>
                    <a:p>
                      <a:pPr marL="171450" indent="-171450">
                        <a:buFont typeface="Arial" panose="020B0604020202020204" pitchFamily="34" charset="0"/>
                        <a:buChar char="•"/>
                      </a:pPr>
                      <a:r>
                        <a:rPr lang="en-GB" sz="1000" dirty="0" smtClean="0">
                          <a:latin typeface="Segoe UI" panose="020B0502040204020203" pitchFamily="34" charset="0"/>
                          <a:ea typeface="Segoe UI" panose="020B0502040204020203" pitchFamily="34" charset="0"/>
                          <a:cs typeface="Segoe UI" panose="020B0502040204020203" pitchFamily="34" charset="0"/>
                        </a:rPr>
                        <a:t>If ticket is required raise a ticket following the standard template given in confluence</a:t>
                      </a:r>
                      <a:endParaRPr lang="en-GB" sz="10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Agile Team Members</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641103">
                <a:tc>
                  <a:txBody>
                    <a:bodyPr/>
                    <a:lstStyle/>
                    <a:p>
                      <a:pPr algn="ctr"/>
                      <a:r>
                        <a:rPr lang="en-GB" sz="1000" b="1" dirty="0" smtClean="0">
                          <a:latin typeface="Segoe UI" panose="020B0502040204020203" pitchFamily="34" charset="0"/>
                          <a:ea typeface="Segoe UI" panose="020B0502040204020203" pitchFamily="34" charset="0"/>
                          <a:cs typeface="Segoe UI" panose="020B0502040204020203" pitchFamily="34" charset="0"/>
                        </a:rPr>
                        <a:t>Triage</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Agile team confirms the testing priority of the defect</a:t>
                      </a:r>
                    </a:p>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Agile team to understand the</a:t>
                      </a:r>
                      <a:r>
                        <a:rPr lang="en-GB" sz="1000" kern="1200" baseline="0" dirty="0" smtClean="0">
                          <a:latin typeface="Segoe UI" panose="020B0502040204020203" pitchFamily="34" charset="0"/>
                          <a:ea typeface="Segoe UI" panose="020B0502040204020203" pitchFamily="34" charset="0"/>
                          <a:cs typeface="Segoe UI" panose="020B0502040204020203" pitchFamily="34" charset="0"/>
                        </a:rPr>
                        <a:t> root cause</a:t>
                      </a:r>
                    </a:p>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baseline="0" dirty="0" smtClean="0">
                          <a:latin typeface="Segoe UI" panose="020B0502040204020203" pitchFamily="34" charset="0"/>
                          <a:ea typeface="Segoe UI" panose="020B0502040204020203" pitchFamily="34" charset="0"/>
                          <a:cs typeface="Segoe UI" panose="020B0502040204020203" pitchFamily="34" charset="0"/>
                        </a:rPr>
                        <a:t>Formulate fix and fix time required</a:t>
                      </a:r>
                      <a:endParaRPr lang="en-GB" sz="10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Agile Team Members</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819188">
                <a:tc>
                  <a:txBody>
                    <a:bodyPr/>
                    <a:lstStyle/>
                    <a:p>
                      <a:pPr algn="ctr"/>
                      <a:r>
                        <a:rPr lang="en-GB" sz="1000" b="1" dirty="0" smtClean="0">
                          <a:latin typeface="Segoe UI" panose="020B0502040204020203" pitchFamily="34" charset="0"/>
                          <a:ea typeface="Segoe UI" panose="020B0502040204020203" pitchFamily="34" charset="0"/>
                          <a:cs typeface="Segoe UI" panose="020B0502040204020203" pitchFamily="34" charset="0"/>
                        </a:rPr>
                        <a:t>Prioritise</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lvl="2" indent="-171450" algn="l" defTabSz="1043056" rtl="0" eaLnBrk="1" latinLnBrk="0" hangingPunct="1">
                        <a:buFont typeface="Arial" panose="020B0604020202020204" pitchFamily="34" charset="0"/>
                        <a:buChar cha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The product owner confirms the business severity of the defect</a:t>
                      </a:r>
                    </a:p>
                    <a:p>
                      <a:pPr marL="171450" lvl="2" indent="-171450" algn="l" defTabSz="1043056" rtl="0" eaLnBrk="1" latinLnBrk="0" hangingPunct="1">
                        <a:buFont typeface="Arial" panose="020B0604020202020204" pitchFamily="34" charset="0"/>
                        <a:buChar cha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The defects with highest priority &amp; severity is assigned to relevant scrum team for fixing</a:t>
                      </a:r>
                    </a:p>
                    <a:p>
                      <a:pPr marL="171450" lvl="2" indent="-171450" algn="l" defTabSz="1043056" rtl="0" eaLnBrk="1" latinLnBrk="0" hangingPunct="1">
                        <a:buFont typeface="Arial" panose="020B0604020202020204" pitchFamily="34" charset="0"/>
                        <a:buChar cha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The defects which don’t demand an urgent fix are added to product backlog to be picked up in future sprints and aligned to a release</a:t>
                      </a:r>
                      <a:endParaRPr lang="en-GB" sz="10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Product Owner</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565999">
                <a:tc>
                  <a:txBody>
                    <a:bodyPr/>
                    <a:lstStyle/>
                    <a:p>
                      <a:pPr algn="ctr"/>
                      <a:r>
                        <a:rPr lang="en-GB" sz="1000" b="1" dirty="0" smtClean="0">
                          <a:latin typeface="Segoe UI" panose="020B0502040204020203" pitchFamily="34" charset="0"/>
                          <a:ea typeface="Segoe UI" panose="020B0502040204020203" pitchFamily="34" charset="0"/>
                          <a:cs typeface="Segoe UI" panose="020B0502040204020203" pitchFamily="34" charset="0"/>
                        </a:rPr>
                        <a:t>Fix/Retest</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The bug should follow the agile team operating model, meet the teams Definition of Done, all tasks and standards are adhered to where applicable</a:t>
                      </a:r>
                    </a:p>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Attach executed test cases to the bug</a:t>
                      </a:r>
                      <a:endParaRPr lang="en-GB" sz="10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Team accountable</a:t>
                      </a:r>
                      <a:r>
                        <a:rPr lang="en-GB" sz="1000" b="1" baseline="0" dirty="0" smtClean="0">
                          <a:latin typeface="Segoe UI" panose="020B0502040204020203" pitchFamily="34" charset="0"/>
                          <a:ea typeface="Segoe UI" panose="020B0502040204020203" pitchFamily="34" charset="0"/>
                          <a:cs typeface="Segoe UI" panose="020B0502040204020203" pitchFamily="34" charset="0"/>
                        </a:rPr>
                        <a:t> for the application under fix</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463019">
                <a:tc>
                  <a:txBody>
                    <a:bodyPr/>
                    <a:lstStyle/>
                    <a:p>
                      <a:pPr algn="ctr"/>
                      <a:r>
                        <a:rPr lang="en-GB" sz="1000" b="1" dirty="0" smtClean="0">
                          <a:latin typeface="Segoe UI" panose="020B0502040204020203" pitchFamily="34" charset="0"/>
                          <a:ea typeface="Segoe UI" panose="020B0502040204020203" pitchFamily="34" charset="0"/>
                          <a:cs typeface="Segoe UI" panose="020B0502040204020203" pitchFamily="34" charset="0"/>
                        </a:rPr>
                        <a:t>Close</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marR="0" lvl="3"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Bug closure  follows the template given in confluence</a:t>
                      </a:r>
                    </a:p>
                    <a:p>
                      <a:pPr marL="171450" lvl="3" indent="-171450" algn="l" defTabSz="1043056" rtl="0" eaLnBrk="1" latinLnBrk="0" hangingPunct="1">
                        <a:buFont typeface="Arial" panose="020B0604020202020204" pitchFamily="34" charset="0"/>
                        <a:buChar char="•"/>
                      </a:pPr>
                      <a:r>
                        <a:rPr lang="en-GB" sz="1000" kern="1200" dirty="0" smtClean="0">
                          <a:latin typeface="Segoe UI" panose="020B0502040204020203" pitchFamily="34" charset="0"/>
                          <a:ea typeface="Segoe UI" panose="020B0502040204020203" pitchFamily="34" charset="0"/>
                          <a:cs typeface="Segoe UI" panose="020B0502040204020203" pitchFamily="34" charset="0"/>
                        </a:rPr>
                        <a:t>The PO closes the bug after it is showcased at show and tell</a:t>
                      </a:r>
                      <a:endParaRPr lang="en-GB" sz="100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r>
                        <a:rPr lang="en-GB" sz="1000" b="1" dirty="0" smtClean="0">
                          <a:latin typeface="Segoe UI" panose="020B0502040204020203" pitchFamily="34" charset="0"/>
                          <a:ea typeface="Segoe UI" panose="020B0502040204020203" pitchFamily="34" charset="0"/>
                          <a:cs typeface="Segoe UI" panose="020B0502040204020203" pitchFamily="34" charset="0"/>
                        </a:rPr>
                        <a:t>Individual</a:t>
                      </a:r>
                      <a:r>
                        <a:rPr lang="en-GB" sz="1000" b="1" baseline="0" dirty="0" smtClean="0">
                          <a:latin typeface="Segoe UI" panose="020B0502040204020203" pitchFamily="34" charset="0"/>
                          <a:ea typeface="Segoe UI" panose="020B0502040204020203" pitchFamily="34" charset="0"/>
                          <a:cs typeface="Segoe UI" panose="020B0502040204020203" pitchFamily="34" charset="0"/>
                        </a:rPr>
                        <a:t> that raised the issue</a:t>
                      </a:r>
                    </a:p>
                    <a:p>
                      <a:r>
                        <a:rPr lang="en-GB" sz="1000" b="1" baseline="0" dirty="0" smtClean="0">
                          <a:latin typeface="Segoe UI" panose="020B0502040204020203" pitchFamily="34" charset="0"/>
                          <a:ea typeface="Segoe UI" panose="020B0502040204020203" pitchFamily="34" charset="0"/>
                          <a:cs typeface="Segoe UI" panose="020B0502040204020203" pitchFamily="34" charset="0"/>
                        </a:rPr>
                        <a:t>Product owner has final sign-off</a:t>
                      </a:r>
                      <a:endParaRPr lang="en-GB" sz="10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bl>
          </a:graphicData>
        </a:graphic>
      </p:graphicFrame>
    </p:spTree>
    <p:extLst>
      <p:ext uri="{BB962C8B-B14F-4D97-AF65-F5344CB8AC3E}">
        <p14:creationId xmlns:p14="http://schemas.microsoft.com/office/powerpoint/2010/main" val="338773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36</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25" y="870935"/>
            <a:ext cx="2571750" cy="5329840"/>
          </a:xfrm>
          <a:prstGeom prst="rect">
            <a:avLst/>
          </a:prstGeom>
          <a:solidFill>
            <a:schemeClr val="tx2">
              <a:lumMod val="20000"/>
              <a:lumOff val="80000"/>
            </a:schemeClr>
          </a:solidFill>
          <a:ln>
            <a:noFill/>
          </a:ln>
        </p:spPr>
      </p:pic>
      <p:sp>
        <p:nvSpPr>
          <p:cNvPr id="7" name="Title 5"/>
          <p:cNvSpPr txBox="1">
            <a:spLocks/>
          </p:cNvSpPr>
          <p:nvPr/>
        </p:nvSpPr>
        <p:spPr bwMode="auto">
          <a:xfrm>
            <a:off x="196340" y="749822"/>
            <a:ext cx="7728460" cy="243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endParaRPr lang="en-GB" sz="40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endParaRPr lang="en-GB" sz="40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r>
              <a:rPr lang="en-GB" sz="4000" b="1" kern="0" dirty="0">
                <a:solidFill>
                  <a:srgbClr val="002060"/>
                </a:solidFill>
                <a:latin typeface="Segoe UI" panose="020B0502040204020203" pitchFamily="34" charset="0"/>
                <a:ea typeface="Segoe UI" panose="020B0502040204020203" pitchFamily="34" charset="0"/>
                <a:cs typeface="Segoe UI" panose="020B0502040204020203" pitchFamily="34" charset="0"/>
              </a:rPr>
              <a:t>4</a:t>
            </a:r>
            <a:r>
              <a:rPr lang="en-GB" sz="40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.0 Functional Testing</a:t>
            </a:r>
          </a:p>
          <a:p>
            <a:endParaRPr lang="en-GB" sz="5400"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marL="342900" indent="-342900">
              <a:spcBef>
                <a:spcPct val="20000"/>
              </a:spcBef>
              <a:buClr>
                <a:srgbClr val="8599A8"/>
              </a:buClr>
              <a:buSzPct val="100000"/>
              <a:buFont typeface="Wingdings" panose="05000000000000000000" pitchFamily="2" charset="2"/>
              <a:buChar char="Ø"/>
            </a:pPr>
            <a:r>
              <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Test Approach</a:t>
            </a:r>
          </a:p>
          <a:p>
            <a:pPr marL="342900" indent="-342900">
              <a:spcBef>
                <a:spcPct val="20000"/>
              </a:spcBef>
              <a:buClr>
                <a:srgbClr val="8599A8"/>
              </a:buClr>
              <a:buSzPct val="100000"/>
              <a:buFont typeface="Wingdings" panose="05000000000000000000" pitchFamily="2" charset="2"/>
              <a:buChar char="Ø"/>
            </a:pPr>
            <a:r>
              <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Functional </a:t>
            </a:r>
            <a:r>
              <a:rPr lang="en-GB" sz="1600" b="1" kern="0" dirty="0">
                <a:solidFill>
                  <a:srgbClr val="002060"/>
                </a:solidFill>
                <a:latin typeface="Segoe UI" panose="020B0502040204020203" pitchFamily="34" charset="0"/>
                <a:ea typeface="Segoe UI" panose="020B0502040204020203" pitchFamily="34" charset="0"/>
                <a:cs typeface="Segoe UI" panose="020B0502040204020203" pitchFamily="34" charset="0"/>
              </a:rPr>
              <a:t>Automation </a:t>
            </a:r>
            <a:r>
              <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Testing </a:t>
            </a:r>
            <a:endParaRPr lang="en-GB" sz="16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marL="342900" indent="-342900">
              <a:spcBef>
                <a:spcPct val="20000"/>
              </a:spcBef>
              <a:buClr>
                <a:srgbClr val="8599A8"/>
              </a:buClr>
              <a:buSzPct val="100000"/>
              <a:buFont typeface="Wingdings" panose="05000000000000000000" pitchFamily="2" charset="2"/>
              <a:buChar char="Ø"/>
            </a:pPr>
            <a:r>
              <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E2E Testing – Integrations </a:t>
            </a:r>
          </a:p>
          <a:p>
            <a:pPr marL="342900" indent="-342900">
              <a:spcBef>
                <a:spcPct val="20000"/>
              </a:spcBef>
              <a:buClr>
                <a:srgbClr val="8599A8"/>
              </a:buClr>
              <a:buSzPct val="100000"/>
              <a:buFont typeface="Wingdings" panose="05000000000000000000" pitchFamily="2" charset="2"/>
              <a:buChar char="Ø"/>
            </a:pPr>
            <a:r>
              <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Regression Testing</a:t>
            </a:r>
            <a:endParaRPr lang="en-GB" sz="16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endParaRPr lang="en-GB" sz="1600"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4654626"/>
            <a:ext cx="1371600" cy="147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0191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Digital Testing Approach</a:t>
            </a:r>
          </a:p>
        </p:txBody>
      </p:sp>
      <p:sp>
        <p:nvSpPr>
          <p:cNvPr id="4" name="Rectangle 3"/>
          <p:cNvSpPr/>
          <p:nvPr/>
        </p:nvSpPr>
        <p:spPr>
          <a:xfrm>
            <a:off x="248241" y="786375"/>
            <a:ext cx="9011727" cy="289991"/>
          </a:xfrm>
          <a:prstGeom prst="rect">
            <a:avLst/>
          </a:prstGeom>
        </p:spPr>
        <p:txBody>
          <a:bodyPr wrap="square" lIns="104306" tIns="52153" rIns="104306" bIns="52153">
            <a:spAutoFit/>
          </a:bodyPr>
          <a:lstStyle/>
          <a:p>
            <a:pPr marL="171450" indent="-171450" algn="l" eaLnBrk="0" fontAlgn="base" hangingPunct="0">
              <a:spcBef>
                <a:spcPct val="50000"/>
              </a:spcBef>
              <a:spcAft>
                <a:spcPct val="0"/>
              </a:spcAft>
              <a:buSzPct val="95000"/>
              <a:buFont typeface="Arial" panose="020B0604020202020204" pitchFamily="34" charset="0"/>
              <a:buChar char="•"/>
            </a:pPr>
            <a:r>
              <a:rPr lang="en-GB" sz="12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For all digital releases the testing approach to be followed as Triangle </a:t>
            </a:r>
            <a:r>
              <a:rPr lang="en-GB" sz="12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Model of the Test </a:t>
            </a:r>
            <a:r>
              <a:rPr lang="en-GB" sz="12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Approach</a:t>
            </a:r>
            <a:endParaRPr lang="en-AU" sz="1000" dirty="0">
              <a:solidFill>
                <a:srgbClr val="7030A0"/>
              </a:solidFill>
              <a:latin typeface="RN House Sans Light" panose="020B0404020203020204" pitchFamily="34" charset="0"/>
              <a:cs typeface="Calibri" panose="020F0502020204030204" pitchFamily="34" charset="0"/>
            </a:endParaRPr>
          </a:p>
        </p:txBody>
      </p:sp>
      <p:grpSp>
        <p:nvGrpSpPr>
          <p:cNvPr id="9" name="Group 8"/>
          <p:cNvGrpSpPr/>
          <p:nvPr/>
        </p:nvGrpSpPr>
        <p:grpSpPr>
          <a:xfrm>
            <a:off x="653143" y="1339570"/>
            <a:ext cx="7374576" cy="3658073"/>
            <a:chOff x="248242" y="1200484"/>
            <a:chExt cx="8652870" cy="4441825"/>
          </a:xfrm>
        </p:grpSpPr>
        <p:graphicFrame>
          <p:nvGraphicFramePr>
            <p:cNvPr id="3" name="Diagram 2"/>
            <p:cNvGraphicFramePr/>
            <p:nvPr>
              <p:extLst>
                <p:ext uri="{D42A27DB-BD31-4B8C-83A1-F6EECF244321}">
                  <p14:modId xmlns:p14="http://schemas.microsoft.com/office/powerpoint/2010/main" val="1021688046"/>
                </p:ext>
              </p:extLst>
            </p:nvPr>
          </p:nvGraphicFramePr>
          <p:xfrm>
            <a:off x="248242" y="1200484"/>
            <a:ext cx="4848225" cy="4441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253036" y="4663977"/>
              <a:ext cx="3648076" cy="918487"/>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Service Level testing focus to automate the </a:t>
              </a:r>
              <a:r>
                <a:rPr lang="en-GB" sz="9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Microservices</a:t>
              </a:r>
              <a:endPar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GB" sz="9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PostMan</a:t>
              </a: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a:t>
              </a:r>
              <a:r>
                <a:rPr lang="en-GB" sz="9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soapUI</a:t>
              </a: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a:t>
              </a:r>
              <a:r>
                <a:rPr lang="en-GB" sz="9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RestAssured</a:t>
              </a: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Frameworks have been used to perform this type of testing</a:t>
              </a:r>
            </a:p>
            <a:p>
              <a:pPr algn="l"/>
              <a:endParaRPr lang="en-GB" sz="9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p:cNvSpPr txBox="1"/>
            <p:nvPr/>
          </p:nvSpPr>
          <p:spPr>
            <a:xfrm>
              <a:off x="5253037" y="3562474"/>
              <a:ext cx="3648075" cy="918487"/>
            </a:xfrm>
            <a:prstGeom prst="rect">
              <a:avLst/>
            </a:prstGeom>
            <a:solidFill>
              <a:schemeClr val="accent4">
                <a:lumMod val="10000"/>
                <a:lumOff val="90000"/>
              </a:schemeClr>
            </a:solidFill>
            <a:ln>
              <a:solidFill>
                <a:schemeClr val="accent4">
                  <a:lumMod val="10000"/>
                  <a:lumOff val="90000"/>
                </a:schemeClr>
              </a:solidFill>
            </a:ln>
          </p:spPr>
          <p:txBody>
            <a:bodyPr wrap="square" rtlCol="0">
              <a:spAutoFit/>
            </a:bodyPr>
            <a:lstStyle/>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Functional level testing focus to automate the User Stories have been taken for the delivery</a:t>
              </a:r>
            </a:p>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Page Object based Automation </a:t>
              </a:r>
            </a:p>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BDD Cucumber, Selenium WD, Maven based framework</a:t>
              </a:r>
            </a:p>
            <a:p>
              <a:pPr algn="l"/>
              <a:endParaRPr lang="en-GB" sz="9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5253036" y="2365076"/>
              <a:ext cx="3648076" cy="1080574"/>
            </a:xfrm>
            <a:prstGeom prst="rect">
              <a:avLst/>
            </a:prstGeom>
            <a:solidFill>
              <a:schemeClr val="accent3">
                <a:lumMod val="85000"/>
              </a:schemeClr>
            </a:solidFill>
            <a:ln>
              <a:solidFill>
                <a:schemeClr val="accent1">
                  <a:lumMod val="60000"/>
                  <a:lumOff val="40000"/>
                </a:schemeClr>
              </a:solidFill>
            </a:ln>
          </p:spPr>
          <p:txBody>
            <a:bodyPr wrap="square" rtlCol="0">
              <a:spAutoFit/>
            </a:bodyPr>
            <a:lstStyle/>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E2E level testing focus to automate the full E2E scenarios of the delivery</a:t>
              </a:r>
            </a:p>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BDD Cucumber, Selenium WD, Maven based framework</a:t>
              </a:r>
            </a:p>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PROD Regression will be run on regular basis to identify any impact to PROD Code.</a:t>
              </a:r>
            </a:p>
            <a:p>
              <a:pPr algn="l"/>
              <a:endPar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5253037" y="1224129"/>
              <a:ext cx="3648075" cy="1080574"/>
            </a:xfrm>
            <a:prstGeom prst="rect">
              <a:avLst/>
            </a:prstGeom>
            <a:solidFill>
              <a:schemeClr val="accent1">
                <a:lumMod val="75000"/>
              </a:schemeClr>
            </a:solidFill>
            <a:ln>
              <a:solidFill>
                <a:schemeClr val="accent5">
                  <a:lumMod val="90000"/>
                </a:schemeClr>
              </a:solidFill>
            </a:ln>
          </p:spPr>
          <p:txBody>
            <a:bodyPr wrap="square" rtlCol="0">
              <a:spAutoFit/>
            </a:bodyPr>
            <a:lstStyle/>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NFT testing focus to conduct the full NFRs of the delivery</a:t>
              </a:r>
            </a:p>
            <a:p>
              <a:pPr marL="171450" indent="-171450" algn="l">
                <a:buFont typeface="Arial" panose="020B0604020202020204" pitchFamily="34" charset="0"/>
                <a:buChar char="•"/>
              </a:pPr>
              <a:r>
                <a:rPr lang="en-GB" sz="9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Jmeter</a:t>
              </a: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based framework</a:t>
              </a:r>
            </a:p>
            <a:p>
              <a:pPr marL="171450" indent="-171450" algn="l">
                <a:buFont typeface="Arial" panose="020B0604020202020204" pitchFamily="34" charset="0"/>
                <a:buChar char="•"/>
              </a:pPr>
              <a:r>
                <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PROD Regression will be run on regular basis to identify any impact to PROD Code.</a:t>
              </a:r>
            </a:p>
            <a:p>
              <a:pPr algn="l"/>
              <a:endParaRPr lang="en-GB" sz="9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32770" name="Picture 2" descr="https://confluence.dts.fm.rbsgrp.net/download/attachments/416559431/Pic6.PNG?version=1&amp;modificationDate=1553531118000&amp;api=v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9533" y="5165766"/>
            <a:ext cx="1207276" cy="136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334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Functional Test Automation Approach</a:t>
            </a:r>
          </a:p>
        </p:txBody>
      </p:sp>
      <p:sp>
        <p:nvSpPr>
          <p:cNvPr id="4" name="Date Placeholder 3"/>
          <p:cNvSpPr>
            <a:spLocks noGrp="1"/>
          </p:cNvSpPr>
          <p:nvPr>
            <p:ph type="dt" sz="half" idx="10"/>
          </p:nvPr>
        </p:nvSpPr>
        <p:spPr/>
        <p:txBody>
          <a:bodyPr/>
          <a:lstStyle/>
          <a:p>
            <a:pPr>
              <a:defRPr/>
            </a:pPr>
            <a:fld id="{1032F848-1E47-445B-A035-94C32E55F4BA}" type="datetime5">
              <a:rPr lang="en-US" smtClean="0">
                <a:latin typeface="RN House Sans Regular" panose="020B0504020203020204" pitchFamily="34" charset="0"/>
              </a:rPr>
              <a:t>19-Aug-19</a:t>
            </a:fld>
            <a:endParaRPr lang="en-GB">
              <a:latin typeface="RN House Sans Regular" panose="020B0504020203020204" pitchFamily="34" charset="0"/>
            </a:endParaRPr>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latin typeface="RN House Sans Regular" panose="020B0504020203020204" pitchFamily="34" charset="0"/>
              </a:rPr>
              <a:pPr>
                <a:defRPr/>
              </a:pPr>
              <a:t>38</a:t>
            </a:fld>
            <a:endParaRPr lang="en-GB">
              <a:latin typeface="RN House Sans Regular" panose="020B0504020203020204" pitchFamily="34" charset="0"/>
            </a:endParaRPr>
          </a:p>
        </p:txBody>
      </p:sp>
      <p:sp>
        <p:nvSpPr>
          <p:cNvPr id="6" name="Double Bracket 5"/>
          <p:cNvSpPr/>
          <p:nvPr/>
        </p:nvSpPr>
        <p:spPr bwMode="auto">
          <a:xfrm>
            <a:off x="326902" y="1832355"/>
            <a:ext cx="657882" cy="716688"/>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7" name="Right Arrow 6"/>
          <p:cNvSpPr/>
          <p:nvPr/>
        </p:nvSpPr>
        <p:spPr bwMode="auto">
          <a:xfrm>
            <a:off x="326902" y="1356366"/>
            <a:ext cx="8204634" cy="456648"/>
          </a:xfrm>
          <a:prstGeom prst="rightArrow">
            <a:avLst/>
          </a:prstGeom>
          <a:solidFill>
            <a:srgbClr val="7030A0"/>
          </a:soli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a:lstStyle/>
          <a:p>
            <a:pPr algn="l"/>
            <a:r>
              <a:rPr lang="en-US" sz="1100" b="1" dirty="0" smtClean="0">
                <a:latin typeface="RN House Sans Regular" panose="020B0504020203020204" pitchFamily="34" charset="0"/>
                <a:cs typeface="Cambria"/>
              </a:rPr>
              <a:t>DIGITAL TRANCHE </a:t>
            </a:r>
            <a:endParaRPr lang="en-US" sz="1100" b="1" dirty="0">
              <a:latin typeface="RN House Sans Regular" panose="020B0504020203020204" pitchFamily="34" charset="0"/>
              <a:cs typeface="Cambria"/>
            </a:endParaRPr>
          </a:p>
        </p:txBody>
      </p:sp>
      <p:sp>
        <p:nvSpPr>
          <p:cNvPr id="8" name="TextBox 7"/>
          <p:cNvSpPr txBox="1"/>
          <p:nvPr/>
        </p:nvSpPr>
        <p:spPr>
          <a:xfrm>
            <a:off x="139413" y="2549947"/>
            <a:ext cx="1587668" cy="430887"/>
          </a:xfrm>
          <a:prstGeom prst="rect">
            <a:avLst/>
          </a:prstGeom>
          <a:noFill/>
        </p:spPr>
        <p:txBody>
          <a:bodyPr wrap="square" rtlCol="0">
            <a:spAutoFit/>
          </a:bodyPr>
          <a:lstStyle/>
          <a:p>
            <a:pPr algn="l"/>
            <a:r>
              <a:rPr lang="en-US" sz="1100" b="1" dirty="0" smtClean="0">
                <a:solidFill>
                  <a:srgbClr val="7030A0"/>
                </a:solidFill>
                <a:latin typeface="Cambria"/>
                <a:cs typeface="Cambria"/>
              </a:rPr>
              <a:t>Ulster Team Backlog </a:t>
            </a:r>
            <a:r>
              <a:rPr lang="mr-IN" sz="1100" b="1" dirty="0" smtClean="0">
                <a:solidFill>
                  <a:srgbClr val="7030A0"/>
                </a:solidFill>
                <a:latin typeface="Cambria"/>
                <a:cs typeface="Cambria"/>
              </a:rPr>
              <a:t>–</a:t>
            </a:r>
            <a:r>
              <a:rPr lang="en-US" sz="1100" b="1" dirty="0" smtClean="0">
                <a:solidFill>
                  <a:srgbClr val="7030A0"/>
                </a:solidFill>
                <a:latin typeface="Cambria"/>
                <a:cs typeface="Cambria"/>
              </a:rPr>
              <a:t> User Stories</a:t>
            </a:r>
          </a:p>
        </p:txBody>
      </p:sp>
      <p:grpSp>
        <p:nvGrpSpPr>
          <p:cNvPr id="9" name="Group 8"/>
          <p:cNvGrpSpPr/>
          <p:nvPr/>
        </p:nvGrpSpPr>
        <p:grpSpPr>
          <a:xfrm>
            <a:off x="403102" y="912647"/>
            <a:ext cx="8823885" cy="5293531"/>
            <a:chOff x="273772" y="240522"/>
            <a:chExt cx="11233880" cy="6772290"/>
          </a:xfrm>
        </p:grpSpPr>
        <p:sp>
          <p:nvSpPr>
            <p:cNvPr id="10" name="Double Brace 9"/>
            <p:cNvSpPr/>
            <p:nvPr/>
          </p:nvSpPr>
          <p:spPr bwMode="auto">
            <a:xfrm>
              <a:off x="1761908" y="2748147"/>
              <a:ext cx="1341187" cy="1346007"/>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sz="1050">
                <a:latin typeface="RN House Sans Regular" panose="020B0504020203020204" pitchFamily="34" charset="0"/>
              </a:endParaRPr>
            </a:p>
          </p:txBody>
        </p:sp>
        <p:sp>
          <p:nvSpPr>
            <p:cNvPr id="11" name="Rectangle 10"/>
            <p:cNvSpPr/>
            <p:nvPr/>
          </p:nvSpPr>
          <p:spPr bwMode="auto">
            <a:xfrm>
              <a:off x="279436" y="2032351"/>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2" name="Rectangle 11"/>
            <p:cNvSpPr/>
            <p:nvPr/>
          </p:nvSpPr>
          <p:spPr bwMode="auto">
            <a:xfrm>
              <a:off x="276602" y="1860220"/>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3" name="Rectangle 12"/>
            <p:cNvSpPr/>
            <p:nvPr/>
          </p:nvSpPr>
          <p:spPr bwMode="auto">
            <a:xfrm>
              <a:off x="273772" y="1688091"/>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4" name="Rectangle 13"/>
            <p:cNvSpPr/>
            <p:nvPr/>
          </p:nvSpPr>
          <p:spPr bwMode="auto">
            <a:xfrm>
              <a:off x="279437" y="1522200"/>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pic>
          <p:nvPicPr>
            <p:cNvPr id="15" name="Picture 10" descr="https://www.reallyeasyhr.com/images/rehr_user_icon.png"/>
            <p:cNvPicPr>
              <a:picLocks noChangeAspect="1" noChangeArrowheads="1"/>
            </p:cNvPicPr>
            <p:nvPr/>
          </p:nvPicPr>
          <p:blipFill>
            <a:blip r:embed="rId2" cstate="print"/>
            <a:srcRect/>
            <a:stretch>
              <a:fillRect/>
            </a:stretch>
          </p:blipFill>
          <p:spPr bwMode="auto">
            <a:xfrm>
              <a:off x="1081607" y="2972264"/>
              <a:ext cx="767220" cy="657618"/>
            </a:xfrm>
            <a:prstGeom prst="rect">
              <a:avLst/>
            </a:prstGeom>
            <a:noFill/>
          </p:spPr>
        </p:pic>
        <p:sp>
          <p:nvSpPr>
            <p:cNvPr id="16" name="Double Bracket 15"/>
            <p:cNvSpPr/>
            <p:nvPr/>
          </p:nvSpPr>
          <p:spPr bwMode="auto">
            <a:xfrm>
              <a:off x="2042596" y="2773491"/>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sz="1050">
                <a:latin typeface="RN House Sans Regular" panose="020B0504020203020204" pitchFamily="34" charset="0"/>
              </a:endParaRPr>
            </a:p>
          </p:txBody>
        </p:sp>
        <p:sp>
          <p:nvSpPr>
            <p:cNvPr id="17" name="Rectangle 16"/>
            <p:cNvSpPr/>
            <p:nvPr/>
          </p:nvSpPr>
          <p:spPr bwMode="auto">
            <a:xfrm>
              <a:off x="2141380" y="3394337"/>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18" name="Rectangle 17"/>
            <p:cNvSpPr/>
            <p:nvPr/>
          </p:nvSpPr>
          <p:spPr bwMode="auto">
            <a:xfrm>
              <a:off x="2138548" y="3222207"/>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19" name="Rectangle 18"/>
            <p:cNvSpPr/>
            <p:nvPr/>
          </p:nvSpPr>
          <p:spPr bwMode="auto">
            <a:xfrm>
              <a:off x="2135716" y="3050077"/>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20" name="Rectangle 19"/>
            <p:cNvSpPr/>
            <p:nvPr/>
          </p:nvSpPr>
          <p:spPr bwMode="auto">
            <a:xfrm>
              <a:off x="2141380" y="2884186"/>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21" name="TextBox 20"/>
            <p:cNvSpPr txBox="1"/>
            <p:nvPr/>
          </p:nvSpPr>
          <p:spPr>
            <a:xfrm>
              <a:off x="1649012" y="3618871"/>
              <a:ext cx="1566437" cy="531568"/>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Estimations</a:t>
              </a:r>
            </a:p>
            <a:p>
              <a:r>
                <a:rPr lang="en-GB" sz="1050" b="1" dirty="0" smtClean="0">
                  <a:latin typeface="RN House Sans Regular" panose="020B0504020203020204" pitchFamily="34" charset="0"/>
                  <a:cs typeface="Cambria"/>
                </a:rPr>
                <a:t>+ BDD AC </a:t>
              </a:r>
              <a:endParaRPr lang="en-US" sz="1050" b="1" dirty="0" smtClean="0">
                <a:latin typeface="RN House Sans Regular" panose="020B0504020203020204" pitchFamily="34" charset="0"/>
                <a:cs typeface="Cambria"/>
              </a:endParaRPr>
            </a:p>
          </p:txBody>
        </p:sp>
        <p:cxnSp>
          <p:nvCxnSpPr>
            <p:cNvPr id="22" name="Straight Connector 21"/>
            <p:cNvCxnSpPr/>
            <p:nvPr/>
          </p:nvCxnSpPr>
          <p:spPr bwMode="auto">
            <a:xfrm flipV="1">
              <a:off x="767548" y="3136453"/>
              <a:ext cx="28224" cy="2747420"/>
            </a:xfrm>
            <a:prstGeom prst="line">
              <a:avLst/>
            </a:prstGeom>
            <a:ln>
              <a:solidFill>
                <a:srgbClr val="7030A0"/>
              </a:solidFill>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rot="5400000">
              <a:off x="-265610" y="4655768"/>
              <a:ext cx="1865900" cy="352653"/>
            </a:xfrm>
            <a:prstGeom prst="rect">
              <a:avLst/>
            </a:prstGeom>
            <a:noFill/>
          </p:spPr>
          <p:txBody>
            <a:bodyPr wrap="square" rtlCol="0">
              <a:spAutoFit/>
            </a:bodyPr>
            <a:lstStyle/>
            <a:p>
              <a:r>
                <a:rPr lang="en-US" sz="1200" b="1" dirty="0" smtClean="0">
                  <a:solidFill>
                    <a:srgbClr val="7030A0"/>
                  </a:solidFill>
                  <a:latin typeface="RN House Sans Regular" panose="020B0504020203020204" pitchFamily="34" charset="0"/>
                  <a:cs typeface="Cambria"/>
                </a:rPr>
                <a:t>PLANNING</a:t>
              </a:r>
              <a:endParaRPr lang="en-US" sz="1200" b="1" dirty="0">
                <a:solidFill>
                  <a:srgbClr val="7030A0"/>
                </a:solidFill>
                <a:latin typeface="RN House Sans Regular" panose="020B0504020203020204" pitchFamily="34" charset="0"/>
                <a:cs typeface="Cambria"/>
              </a:endParaRPr>
            </a:p>
          </p:txBody>
        </p:sp>
        <p:cxnSp>
          <p:nvCxnSpPr>
            <p:cNvPr id="24" name="Straight Connector 23"/>
            <p:cNvCxnSpPr/>
            <p:nvPr/>
          </p:nvCxnSpPr>
          <p:spPr bwMode="auto">
            <a:xfrm flipH="1" flipV="1">
              <a:off x="1015596" y="6815444"/>
              <a:ext cx="9638514" cy="12582"/>
            </a:xfrm>
            <a:prstGeom prst="line">
              <a:avLst/>
            </a:prstGeom>
            <a:ln>
              <a:solidFill>
                <a:srgbClr val="7030A0"/>
              </a:solidFill>
              <a:prstDash val="sysDash"/>
              <a:headEnd type="triangl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25" name="Cube 24"/>
            <p:cNvSpPr/>
            <p:nvPr/>
          </p:nvSpPr>
          <p:spPr bwMode="auto">
            <a:xfrm rot="20285182">
              <a:off x="10788023" y="6761526"/>
              <a:ext cx="274101" cy="251286"/>
            </a:xfrm>
            <a:prstGeom prst="cube">
              <a:avLst/>
            </a:prstGeom>
            <a:solidFill>
              <a:srgbClr val="FF9900"/>
            </a:solidFill>
            <a:ln>
              <a:solidFill>
                <a:schemeClr val="bg1"/>
              </a:solidFill>
              <a:headEnd type="none" w="med" len="med"/>
              <a:tailEnd type="none" w="med" len="med"/>
            </a:ln>
            <a:effectLst>
              <a:outerShdw blurRad="76200" dist="12700" dir="8100000" sy="-23000" kx="800400" algn="br" rotWithShape="0">
                <a:prstClr val="black">
                  <a:alpha val="20000"/>
                </a:prstClr>
              </a:outerShdw>
            </a:effectLst>
            <a:extLst/>
          </p:spPr>
          <p:style>
            <a:lnRef idx="1">
              <a:schemeClr val="accent6"/>
            </a:lnRef>
            <a:fillRef idx="3">
              <a:schemeClr val="accent6"/>
            </a:fillRef>
            <a:effectRef idx="2">
              <a:schemeClr val="accent6"/>
            </a:effectRef>
            <a:fontRef idx="minor">
              <a:schemeClr val="lt1"/>
            </a:fontRef>
          </p:style>
          <p:txBody>
            <a:bodyPr/>
            <a:lstStyle/>
            <a:p>
              <a:endParaRPr lang="en-US">
                <a:latin typeface="RN House Sans Regular" panose="020B0504020203020204" pitchFamily="34" charset="0"/>
              </a:endParaRPr>
            </a:p>
          </p:txBody>
        </p:sp>
        <p:sp>
          <p:nvSpPr>
            <p:cNvPr id="26" name="Cube 25"/>
            <p:cNvSpPr/>
            <p:nvPr/>
          </p:nvSpPr>
          <p:spPr bwMode="auto">
            <a:xfrm rot="20285182">
              <a:off x="10661530" y="909649"/>
              <a:ext cx="527091" cy="450109"/>
            </a:xfrm>
            <a:prstGeom prst="cube">
              <a:avLst/>
            </a:prstGeom>
            <a:solidFill>
              <a:srgbClr val="3BFF8C"/>
            </a:solidFill>
            <a:ln>
              <a:solidFill>
                <a:schemeClr val="bg1"/>
              </a:solidFill>
              <a:headEnd type="none" w="med" len="med"/>
              <a:tailEnd type="none" w="med" len="med"/>
            </a:ln>
            <a:effectLst>
              <a:outerShdw blurRad="76200" dist="12700" dir="8100000" sy="-23000" kx="800400" algn="br" rotWithShape="0">
                <a:prstClr val="black">
                  <a:alpha val="20000"/>
                </a:prstClr>
              </a:outerShdw>
            </a:effectLst>
            <a:extLst/>
          </p:spPr>
          <p:style>
            <a:lnRef idx="1">
              <a:schemeClr val="accent6"/>
            </a:lnRef>
            <a:fillRef idx="3">
              <a:schemeClr val="accent6"/>
            </a:fillRef>
            <a:effectRef idx="2">
              <a:schemeClr val="accent6"/>
            </a:effectRef>
            <a:fontRef idx="minor">
              <a:schemeClr val="lt1"/>
            </a:fontRef>
          </p:style>
          <p:txBody>
            <a:bodyPr/>
            <a:lstStyle/>
            <a:p>
              <a:endParaRPr lang="en-US">
                <a:latin typeface="RN House Sans Regular" panose="020B0504020203020204" pitchFamily="34" charset="0"/>
              </a:endParaRPr>
            </a:p>
          </p:txBody>
        </p:sp>
        <p:sp>
          <p:nvSpPr>
            <p:cNvPr id="27" name="TextBox 26"/>
            <p:cNvSpPr txBox="1"/>
            <p:nvPr/>
          </p:nvSpPr>
          <p:spPr>
            <a:xfrm>
              <a:off x="9665424" y="1501547"/>
              <a:ext cx="1842228" cy="354379"/>
            </a:xfrm>
            <a:prstGeom prst="rect">
              <a:avLst/>
            </a:prstGeom>
            <a:noFill/>
          </p:spPr>
          <p:txBody>
            <a:bodyPr wrap="square" rtlCol="0">
              <a:spAutoFit/>
            </a:bodyPr>
            <a:lstStyle/>
            <a:p>
              <a:r>
                <a:rPr lang="en-US" sz="1200" b="1" dirty="0" smtClean="0">
                  <a:solidFill>
                    <a:srgbClr val="7030A0"/>
                  </a:solidFill>
                  <a:latin typeface="RN House Sans Regular" panose="020B0504020203020204" pitchFamily="34" charset="0"/>
                  <a:cs typeface="Cambria"/>
                </a:rPr>
                <a:t>Ulster Release </a:t>
              </a:r>
              <a:endParaRPr lang="en-US" sz="1200" b="1" dirty="0">
                <a:solidFill>
                  <a:srgbClr val="7030A0"/>
                </a:solidFill>
                <a:latin typeface="RN House Sans Regular" panose="020B0504020203020204" pitchFamily="34" charset="0"/>
                <a:cs typeface="Cambria"/>
              </a:endParaRPr>
            </a:p>
          </p:txBody>
        </p:sp>
        <p:pic>
          <p:nvPicPr>
            <p:cNvPr id="28" name="Picture 10" descr="https://www.reallyeasyhr.com/images/rehr_user_icon.png"/>
            <p:cNvPicPr>
              <a:picLocks noChangeAspect="1" noChangeArrowheads="1"/>
            </p:cNvPicPr>
            <p:nvPr/>
          </p:nvPicPr>
          <p:blipFill>
            <a:blip r:embed="rId2" cstate="print"/>
            <a:srcRect/>
            <a:stretch>
              <a:fillRect/>
            </a:stretch>
          </p:blipFill>
          <p:spPr bwMode="auto">
            <a:xfrm>
              <a:off x="4191268" y="2086730"/>
              <a:ext cx="718331" cy="615713"/>
            </a:xfrm>
            <a:prstGeom prst="rect">
              <a:avLst/>
            </a:prstGeom>
            <a:noFill/>
          </p:spPr>
        </p:pic>
        <p:sp>
          <p:nvSpPr>
            <p:cNvPr id="29" name="TextBox 28"/>
            <p:cNvSpPr txBox="1"/>
            <p:nvPr/>
          </p:nvSpPr>
          <p:spPr>
            <a:xfrm>
              <a:off x="1015595" y="3695220"/>
              <a:ext cx="943764" cy="324848"/>
            </a:xfrm>
            <a:prstGeom prst="rect">
              <a:avLst/>
            </a:prstGeom>
            <a:noFill/>
          </p:spPr>
          <p:txBody>
            <a:bodyPr wrap="square" rtlCol="0">
              <a:spAutoFit/>
            </a:bodyPr>
            <a:lstStyle/>
            <a:p>
              <a:r>
                <a:rPr lang="en-US" sz="1050" b="1" dirty="0" smtClean="0">
                  <a:latin typeface="RN House Sans Regular" panose="020B0504020203020204" pitchFamily="34" charset="0"/>
                  <a:cs typeface="Cambria"/>
                </a:rPr>
                <a:t>BA, DEV </a:t>
              </a:r>
              <a:endParaRPr lang="en-US" sz="1050" b="1" dirty="0">
                <a:latin typeface="RN House Sans Regular" panose="020B0504020203020204" pitchFamily="34" charset="0"/>
                <a:cs typeface="Cambria"/>
              </a:endParaRPr>
            </a:p>
          </p:txBody>
        </p:sp>
        <p:pic>
          <p:nvPicPr>
            <p:cNvPr id="30" name="Picture 10" descr="https://www.reallyeasyhr.com/images/rehr_user_icon.png"/>
            <p:cNvPicPr>
              <a:picLocks noChangeAspect="1" noChangeArrowheads="1"/>
            </p:cNvPicPr>
            <p:nvPr/>
          </p:nvPicPr>
          <p:blipFill>
            <a:blip r:embed="rId2" cstate="print"/>
            <a:srcRect/>
            <a:stretch>
              <a:fillRect/>
            </a:stretch>
          </p:blipFill>
          <p:spPr bwMode="auto">
            <a:xfrm>
              <a:off x="4156579" y="6269549"/>
              <a:ext cx="661496" cy="566997"/>
            </a:xfrm>
            <a:prstGeom prst="rect">
              <a:avLst/>
            </a:prstGeom>
            <a:noFill/>
          </p:spPr>
        </p:pic>
        <p:sp>
          <p:nvSpPr>
            <p:cNvPr id="31" name="TextBox 30"/>
            <p:cNvSpPr txBox="1"/>
            <p:nvPr/>
          </p:nvSpPr>
          <p:spPr>
            <a:xfrm>
              <a:off x="4932917" y="2243659"/>
              <a:ext cx="1933527" cy="334691"/>
            </a:xfrm>
            <a:prstGeom prst="rect">
              <a:avLst/>
            </a:prstGeom>
            <a:noFill/>
          </p:spPr>
          <p:txBody>
            <a:bodyPr wrap="square" rtlCol="0">
              <a:spAutoFit/>
            </a:bodyPr>
            <a:lstStyle/>
            <a:p>
              <a:r>
                <a:rPr lang="en-US" sz="1100" b="1" dirty="0" smtClean="0">
                  <a:solidFill>
                    <a:srgbClr val="7030A0"/>
                  </a:solidFill>
                  <a:latin typeface="RN House Sans Regular" panose="020B0504020203020204" pitchFamily="34" charset="0"/>
                  <a:cs typeface="Cambria"/>
                </a:rPr>
                <a:t>DEV / ENV TEAM</a:t>
              </a:r>
              <a:endParaRPr lang="en-US" sz="1100" b="1" dirty="0">
                <a:solidFill>
                  <a:srgbClr val="7030A0"/>
                </a:solidFill>
                <a:latin typeface="RN House Sans Regular" panose="020B0504020203020204" pitchFamily="34" charset="0"/>
                <a:cs typeface="Cambria"/>
              </a:endParaRPr>
            </a:p>
          </p:txBody>
        </p:sp>
        <p:sp>
          <p:nvSpPr>
            <p:cNvPr id="32" name="TextBox 31"/>
            <p:cNvSpPr txBox="1"/>
            <p:nvPr/>
          </p:nvSpPr>
          <p:spPr>
            <a:xfrm>
              <a:off x="4909599" y="6393757"/>
              <a:ext cx="4650171" cy="334691"/>
            </a:xfrm>
            <a:prstGeom prst="rect">
              <a:avLst/>
            </a:prstGeom>
            <a:noFill/>
          </p:spPr>
          <p:txBody>
            <a:bodyPr wrap="square" rtlCol="0">
              <a:spAutoFit/>
            </a:bodyPr>
            <a:lstStyle/>
            <a:p>
              <a:r>
                <a:rPr lang="en-US" sz="1100" b="1" dirty="0" smtClean="0">
                  <a:solidFill>
                    <a:srgbClr val="7030A0"/>
                  </a:solidFill>
                  <a:latin typeface="RN House Sans Regular" panose="020B0504020203020204" pitchFamily="34" charset="0"/>
                  <a:cs typeface="Cambria"/>
                </a:rPr>
                <a:t>TEST TEAM ( Functional, NFT &amp; 3</a:t>
              </a:r>
              <a:r>
                <a:rPr lang="en-US" sz="1100" b="1" baseline="30000" dirty="0" smtClean="0">
                  <a:solidFill>
                    <a:srgbClr val="7030A0"/>
                  </a:solidFill>
                  <a:latin typeface="RN House Sans Regular" panose="020B0504020203020204" pitchFamily="34" charset="0"/>
                  <a:cs typeface="Cambria"/>
                </a:rPr>
                <a:t>rd</a:t>
              </a:r>
              <a:r>
                <a:rPr lang="en-US" sz="1100" b="1" dirty="0" smtClean="0">
                  <a:solidFill>
                    <a:srgbClr val="7030A0"/>
                  </a:solidFill>
                  <a:latin typeface="RN House Sans Regular" panose="020B0504020203020204" pitchFamily="34" charset="0"/>
                  <a:cs typeface="Cambria"/>
                </a:rPr>
                <a:t> Parties)</a:t>
              </a:r>
              <a:endParaRPr lang="en-US" sz="1100" b="1" dirty="0">
                <a:solidFill>
                  <a:srgbClr val="7030A0"/>
                </a:solidFill>
                <a:latin typeface="RN House Sans Regular" panose="020B0504020203020204" pitchFamily="34" charset="0"/>
                <a:cs typeface="Cambria"/>
              </a:endParaRPr>
            </a:p>
          </p:txBody>
        </p:sp>
        <p:sp>
          <p:nvSpPr>
            <p:cNvPr id="33" name="Double Brace 32"/>
            <p:cNvSpPr/>
            <p:nvPr/>
          </p:nvSpPr>
          <p:spPr bwMode="auto">
            <a:xfrm>
              <a:off x="3204984" y="2742521"/>
              <a:ext cx="1301818" cy="1388994"/>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34" name="Double Bracket 33"/>
            <p:cNvSpPr/>
            <p:nvPr/>
          </p:nvSpPr>
          <p:spPr bwMode="auto">
            <a:xfrm>
              <a:off x="3440765" y="2767864"/>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35" name="Rectangle 34"/>
            <p:cNvSpPr/>
            <p:nvPr/>
          </p:nvSpPr>
          <p:spPr bwMode="auto">
            <a:xfrm>
              <a:off x="3539549" y="338871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36" name="Rectangle 35"/>
            <p:cNvSpPr/>
            <p:nvPr/>
          </p:nvSpPr>
          <p:spPr bwMode="auto">
            <a:xfrm>
              <a:off x="3536717" y="321658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37" name="Rectangle 36"/>
            <p:cNvSpPr/>
            <p:nvPr/>
          </p:nvSpPr>
          <p:spPr bwMode="auto">
            <a:xfrm>
              <a:off x="3533885" y="304445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38" name="Rectangle 37"/>
            <p:cNvSpPr/>
            <p:nvPr/>
          </p:nvSpPr>
          <p:spPr bwMode="auto">
            <a:xfrm>
              <a:off x="3539549" y="2878559"/>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39" name="TextBox 38"/>
            <p:cNvSpPr txBox="1"/>
            <p:nvPr/>
          </p:nvSpPr>
          <p:spPr>
            <a:xfrm>
              <a:off x="3343070" y="3641175"/>
              <a:ext cx="971439" cy="531568"/>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Develop in DEV</a:t>
              </a:r>
              <a:endParaRPr lang="en-US" sz="1050" b="1" dirty="0" smtClean="0">
                <a:latin typeface="RN House Sans Regular" panose="020B0504020203020204" pitchFamily="34" charset="0"/>
                <a:cs typeface="Cambria"/>
              </a:endParaRPr>
            </a:p>
          </p:txBody>
        </p:sp>
        <p:sp>
          <p:nvSpPr>
            <p:cNvPr id="40" name="Double Brace 39"/>
            <p:cNvSpPr/>
            <p:nvPr/>
          </p:nvSpPr>
          <p:spPr bwMode="auto">
            <a:xfrm>
              <a:off x="3179880" y="4384100"/>
              <a:ext cx="1397986" cy="1599335"/>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41" name="TextBox 40"/>
            <p:cNvSpPr txBox="1"/>
            <p:nvPr/>
          </p:nvSpPr>
          <p:spPr>
            <a:xfrm>
              <a:off x="3267601" y="4852446"/>
              <a:ext cx="1213007" cy="738290"/>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Automation Preparation</a:t>
              </a:r>
            </a:p>
            <a:p>
              <a:r>
                <a:rPr lang="en-GB" sz="1050" b="1" dirty="0" smtClean="0">
                  <a:latin typeface="RN House Sans Regular" panose="020B0504020203020204" pitchFamily="34" charset="0"/>
                  <a:cs typeface="Cambria"/>
                </a:rPr>
                <a:t>+ Test Data</a:t>
              </a:r>
              <a:endParaRPr lang="en-US" sz="1050" b="1" dirty="0" smtClean="0">
                <a:latin typeface="RN House Sans Regular" panose="020B0504020203020204" pitchFamily="34" charset="0"/>
                <a:cs typeface="Cambria"/>
              </a:endParaRPr>
            </a:p>
          </p:txBody>
        </p:sp>
        <p:sp>
          <p:nvSpPr>
            <p:cNvPr id="42" name="Double Brace 41"/>
            <p:cNvSpPr/>
            <p:nvPr/>
          </p:nvSpPr>
          <p:spPr bwMode="auto">
            <a:xfrm>
              <a:off x="4614538" y="4388111"/>
              <a:ext cx="1301818" cy="1595325"/>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43" name="Double Bracket 42"/>
            <p:cNvSpPr/>
            <p:nvPr/>
          </p:nvSpPr>
          <p:spPr bwMode="auto">
            <a:xfrm>
              <a:off x="4864431" y="4427564"/>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44" name="Rectangle 43"/>
            <p:cNvSpPr/>
            <p:nvPr/>
          </p:nvSpPr>
          <p:spPr bwMode="auto">
            <a:xfrm>
              <a:off x="4963215" y="504841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45" name="Rectangle 44"/>
            <p:cNvSpPr/>
            <p:nvPr/>
          </p:nvSpPr>
          <p:spPr bwMode="auto">
            <a:xfrm>
              <a:off x="4960383" y="487628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46" name="Rectangle 45"/>
            <p:cNvSpPr/>
            <p:nvPr/>
          </p:nvSpPr>
          <p:spPr bwMode="auto">
            <a:xfrm>
              <a:off x="4957551" y="470415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47" name="Rectangle 46"/>
            <p:cNvSpPr/>
            <p:nvPr/>
          </p:nvSpPr>
          <p:spPr bwMode="auto">
            <a:xfrm>
              <a:off x="4963215" y="4538259"/>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48" name="TextBox 47"/>
            <p:cNvSpPr txBox="1"/>
            <p:nvPr/>
          </p:nvSpPr>
          <p:spPr>
            <a:xfrm>
              <a:off x="4506802" y="5298261"/>
              <a:ext cx="1566438" cy="590632"/>
            </a:xfrm>
            <a:prstGeom prst="rect">
              <a:avLst/>
            </a:prstGeom>
            <a:noFill/>
          </p:spPr>
          <p:txBody>
            <a:bodyPr wrap="square" rtlCol="0">
              <a:spAutoFit/>
            </a:bodyPr>
            <a:lstStyle/>
            <a:p>
              <a:r>
                <a:rPr lang="en-US" sz="800" b="1" dirty="0" smtClean="0">
                  <a:latin typeface="RN House Sans Regular" panose="020B0504020203020204" pitchFamily="34" charset="0"/>
                  <a:cs typeface="Cambria"/>
                </a:rPr>
                <a:t>Automation Testing + Defects identification</a:t>
              </a:r>
            </a:p>
          </p:txBody>
        </p:sp>
        <p:sp>
          <p:nvSpPr>
            <p:cNvPr id="49" name="Double Brace 48"/>
            <p:cNvSpPr/>
            <p:nvPr/>
          </p:nvSpPr>
          <p:spPr bwMode="auto">
            <a:xfrm>
              <a:off x="5951054" y="4380061"/>
              <a:ext cx="1301818" cy="1603374"/>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50" name="Double Bracket 49"/>
            <p:cNvSpPr/>
            <p:nvPr/>
          </p:nvSpPr>
          <p:spPr bwMode="auto">
            <a:xfrm>
              <a:off x="6172723" y="4419514"/>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51" name="Rectangle 50"/>
            <p:cNvSpPr/>
            <p:nvPr/>
          </p:nvSpPr>
          <p:spPr bwMode="auto">
            <a:xfrm>
              <a:off x="6271507" y="5040360"/>
              <a:ext cx="594937" cy="129267"/>
            </a:xfrm>
            <a:prstGeom prst="rect">
              <a:avLst/>
            </a:prstGeom>
            <a:solidFill>
              <a:srgbClr val="84BE4F"/>
            </a:solidFill>
            <a:ln>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52" name="Rectangle 51"/>
            <p:cNvSpPr/>
            <p:nvPr/>
          </p:nvSpPr>
          <p:spPr bwMode="auto">
            <a:xfrm>
              <a:off x="6268675" y="4868230"/>
              <a:ext cx="594937" cy="129267"/>
            </a:xfrm>
            <a:prstGeom prst="rect">
              <a:avLst/>
            </a:prstGeom>
            <a:solidFill>
              <a:srgbClr val="84BE4F"/>
            </a:solidFill>
            <a:ln>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53" name="Rectangle 52"/>
            <p:cNvSpPr/>
            <p:nvPr/>
          </p:nvSpPr>
          <p:spPr bwMode="auto">
            <a:xfrm>
              <a:off x="6265843" y="4696100"/>
              <a:ext cx="594937" cy="129267"/>
            </a:xfrm>
            <a:prstGeom prst="rect">
              <a:avLst/>
            </a:prstGeom>
            <a:solidFill>
              <a:srgbClr val="84BE4F"/>
            </a:solidFill>
            <a:ln>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54" name="Rectangle 53"/>
            <p:cNvSpPr/>
            <p:nvPr/>
          </p:nvSpPr>
          <p:spPr bwMode="auto">
            <a:xfrm>
              <a:off x="6271507" y="4530209"/>
              <a:ext cx="594937" cy="129267"/>
            </a:xfrm>
            <a:prstGeom prst="rect">
              <a:avLst/>
            </a:prstGeom>
            <a:solidFill>
              <a:srgbClr val="84BE4F"/>
            </a:solidFill>
            <a:ln>
              <a:solidFill>
                <a:schemeClr val="tx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55" name="TextBox 54"/>
            <p:cNvSpPr txBox="1"/>
            <p:nvPr/>
          </p:nvSpPr>
          <p:spPr>
            <a:xfrm>
              <a:off x="5772760" y="5237275"/>
              <a:ext cx="1566438" cy="590632"/>
            </a:xfrm>
            <a:prstGeom prst="rect">
              <a:avLst/>
            </a:prstGeom>
            <a:noFill/>
          </p:spPr>
          <p:txBody>
            <a:bodyPr wrap="square" rtlCol="0">
              <a:spAutoFit/>
            </a:bodyPr>
            <a:lstStyle/>
            <a:p>
              <a:r>
                <a:rPr lang="en-GB" sz="800" b="1" dirty="0" smtClean="0">
                  <a:latin typeface="RN House Sans Regular" panose="020B0504020203020204" pitchFamily="34" charset="0"/>
                  <a:cs typeface="Cambria"/>
                </a:rPr>
                <a:t>Retest &amp; </a:t>
              </a:r>
            </a:p>
            <a:p>
              <a:r>
                <a:rPr lang="en-GB" sz="800" b="1" dirty="0" smtClean="0">
                  <a:latin typeface="RN House Sans Regular" panose="020B0504020203020204" pitchFamily="34" charset="0"/>
                  <a:cs typeface="Cambria"/>
                </a:rPr>
                <a:t>Regression </a:t>
              </a:r>
            </a:p>
            <a:p>
              <a:r>
                <a:rPr lang="en-GB" sz="800" b="1" dirty="0" smtClean="0">
                  <a:latin typeface="RN House Sans Regular" panose="020B0504020203020204" pitchFamily="34" charset="0"/>
                  <a:cs typeface="Cambria"/>
                </a:rPr>
                <a:t>( Automation )</a:t>
              </a:r>
              <a:endParaRPr lang="en-US" sz="800" b="1" dirty="0" smtClean="0">
                <a:latin typeface="RN House Sans Regular" panose="020B0504020203020204" pitchFamily="34" charset="0"/>
                <a:cs typeface="Cambria"/>
              </a:endParaRPr>
            </a:p>
          </p:txBody>
        </p:sp>
        <p:sp>
          <p:nvSpPr>
            <p:cNvPr id="56" name="Double Brace 55"/>
            <p:cNvSpPr/>
            <p:nvPr/>
          </p:nvSpPr>
          <p:spPr bwMode="auto">
            <a:xfrm>
              <a:off x="8620796" y="4382104"/>
              <a:ext cx="1489328" cy="1601331"/>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57" name="Double Bracket 56"/>
            <p:cNvSpPr/>
            <p:nvPr/>
          </p:nvSpPr>
          <p:spPr bwMode="auto">
            <a:xfrm>
              <a:off x="8842465" y="4421557"/>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58" name="Rectangle 57"/>
            <p:cNvSpPr/>
            <p:nvPr/>
          </p:nvSpPr>
          <p:spPr bwMode="auto">
            <a:xfrm>
              <a:off x="8941249" y="5042403"/>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59" name="Rectangle 58"/>
            <p:cNvSpPr/>
            <p:nvPr/>
          </p:nvSpPr>
          <p:spPr bwMode="auto">
            <a:xfrm>
              <a:off x="8938417" y="4870273"/>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0" name="Rectangle 59"/>
            <p:cNvSpPr/>
            <p:nvPr/>
          </p:nvSpPr>
          <p:spPr bwMode="auto">
            <a:xfrm>
              <a:off x="8935585" y="4698143"/>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1" name="Rectangle 60"/>
            <p:cNvSpPr/>
            <p:nvPr/>
          </p:nvSpPr>
          <p:spPr bwMode="auto">
            <a:xfrm>
              <a:off x="8941249" y="4532252"/>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2" name="TextBox 61"/>
            <p:cNvSpPr txBox="1"/>
            <p:nvPr/>
          </p:nvSpPr>
          <p:spPr>
            <a:xfrm>
              <a:off x="8582241" y="5330299"/>
              <a:ext cx="1566438" cy="826885"/>
            </a:xfrm>
            <a:prstGeom prst="rect">
              <a:avLst/>
            </a:prstGeom>
            <a:noFill/>
          </p:spPr>
          <p:txBody>
            <a:bodyPr wrap="square" rtlCol="0">
              <a:spAutoFit/>
            </a:bodyPr>
            <a:lstStyle/>
            <a:p>
              <a:r>
                <a:rPr lang="en-GB" sz="900" b="1" dirty="0" smtClean="0">
                  <a:latin typeface="RN House Sans Regular" panose="020B0504020203020204" pitchFamily="34" charset="0"/>
                  <a:cs typeface="Cambria"/>
                </a:rPr>
                <a:t>NFT Testing </a:t>
              </a:r>
            </a:p>
            <a:p>
              <a:r>
                <a:rPr lang="en-GB" sz="900" b="1" dirty="0" smtClean="0">
                  <a:latin typeface="RN House Sans Regular" panose="020B0504020203020204" pitchFamily="34" charset="0"/>
                  <a:cs typeface="Cambria"/>
                </a:rPr>
                <a:t>( Performance, OAT, Accessibility &amp; Security)</a:t>
              </a:r>
              <a:endParaRPr lang="en-US" sz="900" b="1" dirty="0" smtClean="0">
                <a:latin typeface="RN House Sans Regular" panose="020B0504020203020204" pitchFamily="34" charset="0"/>
                <a:cs typeface="Cambria"/>
              </a:endParaRPr>
            </a:p>
          </p:txBody>
        </p:sp>
        <p:sp>
          <p:nvSpPr>
            <p:cNvPr id="63" name="Double Brace 62"/>
            <p:cNvSpPr/>
            <p:nvPr/>
          </p:nvSpPr>
          <p:spPr bwMode="auto">
            <a:xfrm>
              <a:off x="4577866" y="2762547"/>
              <a:ext cx="1301818" cy="1388994"/>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64" name="Double Bracket 63"/>
            <p:cNvSpPr/>
            <p:nvPr/>
          </p:nvSpPr>
          <p:spPr bwMode="auto">
            <a:xfrm>
              <a:off x="4813647" y="2787890"/>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65" name="Rectangle 64"/>
            <p:cNvSpPr/>
            <p:nvPr/>
          </p:nvSpPr>
          <p:spPr bwMode="auto">
            <a:xfrm>
              <a:off x="4912431" y="3408736"/>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6" name="Rectangle 65"/>
            <p:cNvSpPr/>
            <p:nvPr/>
          </p:nvSpPr>
          <p:spPr bwMode="auto">
            <a:xfrm>
              <a:off x="4909599" y="3236606"/>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7" name="Rectangle 66"/>
            <p:cNvSpPr/>
            <p:nvPr/>
          </p:nvSpPr>
          <p:spPr bwMode="auto">
            <a:xfrm>
              <a:off x="4906767" y="3064476"/>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8" name="Rectangle 67"/>
            <p:cNvSpPr/>
            <p:nvPr/>
          </p:nvSpPr>
          <p:spPr bwMode="auto">
            <a:xfrm>
              <a:off x="4912431" y="2898585"/>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69" name="TextBox 68"/>
            <p:cNvSpPr txBox="1"/>
            <p:nvPr/>
          </p:nvSpPr>
          <p:spPr>
            <a:xfrm>
              <a:off x="4715952" y="3661201"/>
              <a:ext cx="971439" cy="531568"/>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Deploy into SIT</a:t>
              </a:r>
              <a:endParaRPr lang="en-US" sz="1050" b="1" dirty="0" smtClean="0">
                <a:latin typeface="RN House Sans Regular" panose="020B0504020203020204" pitchFamily="34" charset="0"/>
                <a:cs typeface="Cambria"/>
              </a:endParaRPr>
            </a:p>
          </p:txBody>
        </p:sp>
        <p:pic>
          <p:nvPicPr>
            <p:cNvPr id="70" name="Picture 10" descr="https://www.reallyeasyhr.com/images/rehr_user_icon.png"/>
            <p:cNvPicPr>
              <a:picLocks noChangeAspect="1" noChangeArrowheads="1"/>
            </p:cNvPicPr>
            <p:nvPr/>
          </p:nvPicPr>
          <p:blipFill>
            <a:blip r:embed="rId2" cstate="print"/>
            <a:srcRect/>
            <a:stretch>
              <a:fillRect/>
            </a:stretch>
          </p:blipFill>
          <p:spPr bwMode="auto">
            <a:xfrm>
              <a:off x="8009572" y="240522"/>
              <a:ext cx="718332" cy="615713"/>
            </a:xfrm>
            <a:prstGeom prst="rect">
              <a:avLst/>
            </a:prstGeom>
            <a:noFill/>
          </p:spPr>
        </p:pic>
        <p:sp>
          <p:nvSpPr>
            <p:cNvPr id="71" name="TextBox 70"/>
            <p:cNvSpPr txBox="1"/>
            <p:nvPr/>
          </p:nvSpPr>
          <p:spPr>
            <a:xfrm>
              <a:off x="5951053" y="371187"/>
              <a:ext cx="2141182" cy="354379"/>
            </a:xfrm>
            <a:prstGeom prst="rect">
              <a:avLst/>
            </a:prstGeom>
            <a:noFill/>
          </p:spPr>
          <p:txBody>
            <a:bodyPr wrap="square" rtlCol="0">
              <a:spAutoFit/>
            </a:bodyPr>
            <a:lstStyle/>
            <a:p>
              <a:r>
                <a:rPr lang="en-US" sz="1200" b="1" dirty="0" smtClean="0">
                  <a:solidFill>
                    <a:srgbClr val="7030A0"/>
                  </a:solidFill>
                  <a:latin typeface="RN House Sans Regular" panose="020B0504020203020204" pitchFamily="34" charset="0"/>
                  <a:cs typeface="Cambria"/>
                </a:rPr>
                <a:t>Product Owner</a:t>
              </a:r>
              <a:endParaRPr lang="en-US" sz="1200" b="1" dirty="0">
                <a:solidFill>
                  <a:srgbClr val="7030A0"/>
                </a:solidFill>
                <a:latin typeface="RN House Sans Regular" panose="020B0504020203020204" pitchFamily="34" charset="0"/>
                <a:cs typeface="Cambria"/>
              </a:endParaRPr>
            </a:p>
          </p:txBody>
        </p:sp>
        <p:pic>
          <p:nvPicPr>
            <p:cNvPr id="72" name="Picture 10" descr="https://www.reallyeasyhr.com/images/rehr_user_icon.png"/>
            <p:cNvPicPr>
              <a:picLocks noChangeAspect="1" noChangeArrowheads="1"/>
            </p:cNvPicPr>
            <p:nvPr/>
          </p:nvPicPr>
          <p:blipFill>
            <a:blip r:embed="rId2" cstate="print"/>
            <a:srcRect/>
            <a:stretch>
              <a:fillRect/>
            </a:stretch>
          </p:blipFill>
          <p:spPr bwMode="auto">
            <a:xfrm>
              <a:off x="1004403" y="4599491"/>
              <a:ext cx="767220" cy="657618"/>
            </a:xfrm>
            <a:prstGeom prst="rect">
              <a:avLst/>
            </a:prstGeom>
            <a:noFill/>
          </p:spPr>
        </p:pic>
        <p:sp>
          <p:nvSpPr>
            <p:cNvPr id="73" name="TextBox 72"/>
            <p:cNvSpPr txBox="1"/>
            <p:nvPr/>
          </p:nvSpPr>
          <p:spPr>
            <a:xfrm>
              <a:off x="952502" y="5303337"/>
              <a:ext cx="943764" cy="531568"/>
            </a:xfrm>
            <a:prstGeom prst="rect">
              <a:avLst/>
            </a:prstGeom>
            <a:noFill/>
          </p:spPr>
          <p:txBody>
            <a:bodyPr wrap="square" rtlCol="0">
              <a:spAutoFit/>
            </a:bodyPr>
            <a:lstStyle/>
            <a:p>
              <a:r>
                <a:rPr lang="en-US" sz="1050" b="1" dirty="0" smtClean="0">
                  <a:latin typeface="RN House Sans Regular" panose="020B0504020203020204" pitchFamily="34" charset="0"/>
                  <a:cs typeface="Cambria"/>
                </a:rPr>
                <a:t>BA, TEST</a:t>
              </a:r>
              <a:endParaRPr lang="en-US" sz="1050" b="1" dirty="0">
                <a:latin typeface="RN House Sans Regular" panose="020B0504020203020204" pitchFamily="34" charset="0"/>
                <a:cs typeface="Cambria"/>
              </a:endParaRPr>
            </a:p>
          </p:txBody>
        </p:sp>
        <p:cxnSp>
          <p:nvCxnSpPr>
            <p:cNvPr id="74" name="Straight Connector 73"/>
            <p:cNvCxnSpPr/>
            <p:nvPr/>
          </p:nvCxnSpPr>
          <p:spPr bwMode="auto">
            <a:xfrm flipH="1">
              <a:off x="979458" y="4251067"/>
              <a:ext cx="8866810" cy="0"/>
            </a:xfrm>
            <a:prstGeom prst="line">
              <a:avLst/>
            </a:prstGeom>
            <a:ln>
              <a:solidFill>
                <a:srgbClr val="7030A0"/>
              </a:solidFill>
              <a:prstDash val="sysDash"/>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
          <p:nvSpPr>
            <p:cNvPr id="75" name="Double Brace 74"/>
            <p:cNvSpPr/>
            <p:nvPr/>
          </p:nvSpPr>
          <p:spPr bwMode="auto">
            <a:xfrm>
              <a:off x="1759076" y="4365599"/>
              <a:ext cx="1341187" cy="1346007"/>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sz="1050">
                <a:latin typeface="RN House Sans Regular" panose="020B0504020203020204" pitchFamily="34" charset="0"/>
              </a:endParaRPr>
            </a:p>
          </p:txBody>
        </p:sp>
        <p:sp>
          <p:nvSpPr>
            <p:cNvPr id="76" name="Double Bracket 75"/>
            <p:cNvSpPr/>
            <p:nvPr/>
          </p:nvSpPr>
          <p:spPr bwMode="auto">
            <a:xfrm>
              <a:off x="2039764" y="4390943"/>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sz="1050">
                <a:latin typeface="RN House Sans Regular" panose="020B0504020203020204" pitchFamily="34" charset="0"/>
              </a:endParaRPr>
            </a:p>
          </p:txBody>
        </p:sp>
        <p:sp>
          <p:nvSpPr>
            <p:cNvPr id="77" name="Rectangle 76"/>
            <p:cNvSpPr/>
            <p:nvPr/>
          </p:nvSpPr>
          <p:spPr bwMode="auto">
            <a:xfrm>
              <a:off x="2138548" y="5011789"/>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78" name="Rectangle 77"/>
            <p:cNvSpPr/>
            <p:nvPr/>
          </p:nvSpPr>
          <p:spPr bwMode="auto">
            <a:xfrm>
              <a:off x="2135716" y="4839659"/>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79" name="Rectangle 78"/>
            <p:cNvSpPr/>
            <p:nvPr/>
          </p:nvSpPr>
          <p:spPr bwMode="auto">
            <a:xfrm>
              <a:off x="2132884" y="4667529"/>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80" name="Rectangle 79"/>
            <p:cNvSpPr/>
            <p:nvPr/>
          </p:nvSpPr>
          <p:spPr bwMode="auto">
            <a:xfrm>
              <a:off x="2138548" y="4501638"/>
              <a:ext cx="594937" cy="129267"/>
            </a:xfrm>
            <a:prstGeom prst="rect">
              <a:avLst/>
            </a:prstGeom>
            <a:solidFill>
              <a:schemeClr val="bg1">
                <a:lumMod val="50000"/>
              </a:schemeClr>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sz="1050">
                <a:latin typeface="RN House Sans Regular" panose="020B0504020203020204" pitchFamily="34" charset="0"/>
              </a:endParaRPr>
            </a:p>
          </p:txBody>
        </p:sp>
        <p:sp>
          <p:nvSpPr>
            <p:cNvPr id="81" name="TextBox 80"/>
            <p:cNvSpPr txBox="1"/>
            <p:nvPr/>
          </p:nvSpPr>
          <p:spPr>
            <a:xfrm>
              <a:off x="1635513" y="5308380"/>
              <a:ext cx="1566437" cy="531568"/>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Estimations</a:t>
              </a:r>
            </a:p>
            <a:p>
              <a:r>
                <a:rPr lang="en-GB" sz="1050" b="1" dirty="0" smtClean="0">
                  <a:latin typeface="RN House Sans Regular" panose="020B0504020203020204" pitchFamily="34" charset="0"/>
                  <a:cs typeface="Cambria"/>
                </a:rPr>
                <a:t>+ BDD AC </a:t>
              </a:r>
              <a:endParaRPr lang="en-US" sz="1050" b="1" dirty="0" smtClean="0">
                <a:latin typeface="RN House Sans Regular" panose="020B0504020203020204" pitchFamily="34" charset="0"/>
                <a:cs typeface="Cambria"/>
              </a:endParaRPr>
            </a:p>
          </p:txBody>
        </p:sp>
        <p:sp>
          <p:nvSpPr>
            <p:cNvPr id="82" name="Double Brace 81"/>
            <p:cNvSpPr/>
            <p:nvPr/>
          </p:nvSpPr>
          <p:spPr bwMode="auto">
            <a:xfrm>
              <a:off x="5899277" y="2784561"/>
              <a:ext cx="1301818" cy="1388994"/>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83" name="Double Bracket 82"/>
            <p:cNvSpPr/>
            <p:nvPr/>
          </p:nvSpPr>
          <p:spPr bwMode="auto">
            <a:xfrm>
              <a:off x="6135058" y="2739354"/>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84" name="Rectangle 83"/>
            <p:cNvSpPr/>
            <p:nvPr/>
          </p:nvSpPr>
          <p:spPr bwMode="auto">
            <a:xfrm>
              <a:off x="6233842" y="333198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85" name="Rectangle 84"/>
            <p:cNvSpPr/>
            <p:nvPr/>
          </p:nvSpPr>
          <p:spPr bwMode="auto">
            <a:xfrm>
              <a:off x="6231010" y="315985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86" name="Rectangle 85"/>
            <p:cNvSpPr/>
            <p:nvPr/>
          </p:nvSpPr>
          <p:spPr bwMode="auto">
            <a:xfrm>
              <a:off x="6228178" y="2987720"/>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87" name="Rectangle 86"/>
            <p:cNvSpPr/>
            <p:nvPr/>
          </p:nvSpPr>
          <p:spPr bwMode="auto">
            <a:xfrm>
              <a:off x="6233842" y="2821829"/>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88" name="TextBox 87"/>
            <p:cNvSpPr txBox="1"/>
            <p:nvPr/>
          </p:nvSpPr>
          <p:spPr>
            <a:xfrm>
              <a:off x="6037364" y="3598555"/>
              <a:ext cx="971439" cy="748133"/>
            </a:xfrm>
            <a:prstGeom prst="rect">
              <a:avLst/>
            </a:prstGeom>
            <a:noFill/>
          </p:spPr>
          <p:txBody>
            <a:bodyPr wrap="square" rtlCol="0">
              <a:spAutoFit/>
            </a:bodyPr>
            <a:lstStyle/>
            <a:p>
              <a:r>
                <a:rPr lang="en-GB" sz="800" b="1" smtClean="0">
                  <a:latin typeface="RN House Sans Regular" panose="020B0504020203020204" pitchFamily="34" charset="0"/>
                  <a:cs typeface="Cambria"/>
                </a:rPr>
                <a:t>Defect Fixes </a:t>
              </a:r>
              <a:r>
                <a:rPr lang="en-GB" sz="800" b="1" dirty="0" smtClean="0">
                  <a:latin typeface="RN House Sans Regular" panose="020B0504020203020204" pitchFamily="34" charset="0"/>
                  <a:cs typeface="Cambria"/>
                </a:rPr>
                <a:t>+ Redeploy to SIT</a:t>
              </a:r>
              <a:endParaRPr lang="en-US" sz="800" b="1" dirty="0" smtClean="0">
                <a:latin typeface="RN House Sans Regular" panose="020B0504020203020204" pitchFamily="34" charset="0"/>
                <a:cs typeface="Cambria"/>
              </a:endParaRPr>
            </a:p>
          </p:txBody>
        </p:sp>
        <p:sp>
          <p:nvSpPr>
            <p:cNvPr id="89" name="Double Brace 88"/>
            <p:cNvSpPr/>
            <p:nvPr/>
          </p:nvSpPr>
          <p:spPr bwMode="auto">
            <a:xfrm>
              <a:off x="7303269" y="4379685"/>
              <a:ext cx="1301818" cy="1603751"/>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90" name="Double Bracket 89"/>
            <p:cNvSpPr/>
            <p:nvPr/>
          </p:nvSpPr>
          <p:spPr bwMode="auto">
            <a:xfrm>
              <a:off x="7524938" y="4419138"/>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91" name="Rectangle 90"/>
            <p:cNvSpPr/>
            <p:nvPr/>
          </p:nvSpPr>
          <p:spPr bwMode="auto">
            <a:xfrm>
              <a:off x="7623722" y="5039984"/>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92" name="Rectangle 91"/>
            <p:cNvSpPr/>
            <p:nvPr/>
          </p:nvSpPr>
          <p:spPr bwMode="auto">
            <a:xfrm>
              <a:off x="7620890" y="4867854"/>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93" name="Rectangle 92"/>
            <p:cNvSpPr/>
            <p:nvPr/>
          </p:nvSpPr>
          <p:spPr bwMode="auto">
            <a:xfrm>
              <a:off x="7618058" y="4695724"/>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94" name="Rectangle 93"/>
            <p:cNvSpPr/>
            <p:nvPr/>
          </p:nvSpPr>
          <p:spPr bwMode="auto">
            <a:xfrm>
              <a:off x="7623722" y="4529833"/>
              <a:ext cx="594937" cy="129267"/>
            </a:xfrm>
            <a:prstGeom prst="rect">
              <a:avLst/>
            </a:prstGeom>
            <a:solidFill>
              <a:srgbClr val="00800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95" name="TextBox 94"/>
            <p:cNvSpPr txBox="1"/>
            <p:nvPr/>
          </p:nvSpPr>
          <p:spPr>
            <a:xfrm>
              <a:off x="7226353" y="5396612"/>
              <a:ext cx="1566438" cy="433130"/>
            </a:xfrm>
            <a:prstGeom prst="rect">
              <a:avLst/>
            </a:prstGeom>
            <a:noFill/>
          </p:spPr>
          <p:txBody>
            <a:bodyPr wrap="square" rtlCol="0">
              <a:spAutoFit/>
            </a:bodyPr>
            <a:lstStyle/>
            <a:p>
              <a:r>
                <a:rPr lang="en-GB" sz="800" b="1" dirty="0" smtClean="0">
                  <a:latin typeface="RN House Sans Regular" panose="020B0504020203020204" pitchFamily="34" charset="0"/>
                  <a:cs typeface="Cambria"/>
                </a:rPr>
                <a:t>E2E Regression</a:t>
              </a:r>
            </a:p>
            <a:p>
              <a:r>
                <a:rPr lang="en-GB" sz="800" b="1" dirty="0" smtClean="0">
                  <a:latin typeface="RN House Sans Regular" panose="020B0504020203020204" pitchFamily="34" charset="0"/>
                  <a:cs typeface="Cambria"/>
                </a:rPr>
                <a:t>Automation</a:t>
              </a:r>
            </a:p>
          </p:txBody>
        </p:sp>
        <p:sp>
          <p:nvSpPr>
            <p:cNvPr id="96" name="Double Brace 95"/>
            <p:cNvSpPr/>
            <p:nvPr/>
          </p:nvSpPr>
          <p:spPr bwMode="auto">
            <a:xfrm>
              <a:off x="8630268" y="2767549"/>
              <a:ext cx="1359657" cy="1388994"/>
            </a:xfrm>
            <a:prstGeom prst="bracePair">
              <a:avLst/>
            </a:prstGeom>
            <a:solidFill>
              <a:schemeClr val="bg1"/>
            </a:solidFill>
            <a:ln w="9525" cap="flat" cmpd="sng" algn="ctr">
              <a:solidFill>
                <a:schemeClr val="tx1"/>
              </a:solidFill>
              <a:prstDash val="solid"/>
              <a:round/>
              <a:headEnd type="none" w="med" len="med"/>
              <a:tailEnd type="none" w="med" len="med"/>
            </a:ln>
            <a:effectLst/>
            <a:extLst/>
          </p:spPr>
          <p:txBody>
            <a:bodyPr/>
            <a:lstStyle/>
            <a:p>
              <a:endParaRPr lang="en-US">
                <a:latin typeface="RN House Sans Regular" panose="020B0504020203020204" pitchFamily="34" charset="0"/>
              </a:endParaRPr>
            </a:p>
          </p:txBody>
        </p:sp>
        <p:sp>
          <p:nvSpPr>
            <p:cNvPr id="97" name="Double Bracket 96"/>
            <p:cNvSpPr/>
            <p:nvPr/>
          </p:nvSpPr>
          <p:spPr bwMode="auto">
            <a:xfrm>
              <a:off x="8866049" y="2722342"/>
              <a:ext cx="822960" cy="822960"/>
            </a:xfrm>
            <a:prstGeom prst="bracketPair">
              <a:avLst/>
            </a:prstGeom>
            <a:solidFill>
              <a:srgbClr val="3BFF8C"/>
            </a:solidFill>
            <a:ln>
              <a:headEnd type="none" w="med" len="med"/>
              <a:tailEnd type="none" w="med" len="med"/>
            </a:ln>
            <a:extLst/>
          </p:spPr>
          <p:style>
            <a:lnRef idx="3">
              <a:schemeClr val="accent4"/>
            </a:lnRef>
            <a:fillRef idx="0">
              <a:schemeClr val="accent4"/>
            </a:fillRef>
            <a:effectRef idx="2">
              <a:schemeClr val="accent4"/>
            </a:effectRef>
            <a:fontRef idx="minor">
              <a:schemeClr val="tx1"/>
            </a:fontRef>
          </p:style>
          <p:txBody>
            <a:bodyPr/>
            <a:lstStyle/>
            <a:p>
              <a:endParaRPr lang="en-US">
                <a:latin typeface="RN House Sans Regular" panose="020B0504020203020204" pitchFamily="34" charset="0"/>
              </a:endParaRPr>
            </a:p>
          </p:txBody>
        </p:sp>
        <p:sp>
          <p:nvSpPr>
            <p:cNvPr id="98" name="Rectangle 97"/>
            <p:cNvSpPr/>
            <p:nvPr/>
          </p:nvSpPr>
          <p:spPr bwMode="auto">
            <a:xfrm>
              <a:off x="8964833" y="3314968"/>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99" name="Rectangle 98"/>
            <p:cNvSpPr/>
            <p:nvPr/>
          </p:nvSpPr>
          <p:spPr bwMode="auto">
            <a:xfrm>
              <a:off x="8962001" y="3142838"/>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00" name="Rectangle 99"/>
            <p:cNvSpPr/>
            <p:nvPr/>
          </p:nvSpPr>
          <p:spPr bwMode="auto">
            <a:xfrm>
              <a:off x="8959169" y="2970708"/>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01" name="Rectangle 100"/>
            <p:cNvSpPr/>
            <p:nvPr/>
          </p:nvSpPr>
          <p:spPr bwMode="auto">
            <a:xfrm>
              <a:off x="8964833" y="2804817"/>
              <a:ext cx="594937" cy="129267"/>
            </a:xfrm>
            <a:prstGeom prst="rect">
              <a:avLst/>
            </a:prstGeom>
            <a:solidFill>
              <a:srgbClr val="FD8008"/>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02" name="TextBox 101"/>
            <p:cNvSpPr txBox="1"/>
            <p:nvPr/>
          </p:nvSpPr>
          <p:spPr>
            <a:xfrm>
              <a:off x="8768353" y="3581543"/>
              <a:ext cx="971439" cy="738290"/>
            </a:xfrm>
            <a:prstGeom prst="rect">
              <a:avLst/>
            </a:prstGeom>
            <a:noFill/>
          </p:spPr>
          <p:txBody>
            <a:bodyPr wrap="square" rtlCol="0">
              <a:spAutoFit/>
            </a:bodyPr>
            <a:lstStyle/>
            <a:p>
              <a:r>
                <a:rPr lang="en-GB" sz="1050" b="1" dirty="0" smtClean="0">
                  <a:latin typeface="RN House Sans Regular" panose="020B0504020203020204" pitchFamily="34" charset="0"/>
                  <a:cs typeface="Cambria"/>
                </a:rPr>
                <a:t>Deploy into UAT / NFT</a:t>
              </a:r>
              <a:endParaRPr lang="en-US" sz="1050" b="1" dirty="0" smtClean="0">
                <a:latin typeface="RN House Sans Regular" panose="020B0504020203020204" pitchFamily="34" charset="0"/>
                <a:cs typeface="Cambria"/>
              </a:endParaRPr>
            </a:p>
          </p:txBody>
        </p:sp>
        <p:sp>
          <p:nvSpPr>
            <p:cNvPr id="103" name="Curved Down Arrow 102"/>
            <p:cNvSpPr/>
            <p:nvPr/>
          </p:nvSpPr>
          <p:spPr bwMode="auto">
            <a:xfrm rot="17474114">
              <a:off x="5381993" y="3904198"/>
              <a:ext cx="881837" cy="421924"/>
            </a:xfrm>
            <a:prstGeom prst="curvedDownArrow">
              <a:avLst/>
            </a:prstGeom>
            <a:solidFill>
              <a:srgbClr val="7030A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104" name="Curved Down Arrow 103"/>
            <p:cNvSpPr/>
            <p:nvPr/>
          </p:nvSpPr>
          <p:spPr bwMode="auto">
            <a:xfrm rot="2441181">
              <a:off x="6969804" y="3852825"/>
              <a:ext cx="998303" cy="437550"/>
            </a:xfrm>
            <a:prstGeom prst="curvedDownArrow">
              <a:avLst/>
            </a:prstGeom>
            <a:solidFill>
              <a:srgbClr val="7030A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grpSp>
      <p:sp>
        <p:nvSpPr>
          <p:cNvPr id="105" name="Up Arrow 104"/>
          <p:cNvSpPr/>
          <p:nvPr/>
        </p:nvSpPr>
        <p:spPr bwMode="auto">
          <a:xfrm>
            <a:off x="8556555" y="2257641"/>
            <a:ext cx="460932" cy="3662976"/>
          </a:xfrm>
          <a:prstGeom prst="upArrow">
            <a:avLst/>
          </a:prstGeom>
          <a:solidFill>
            <a:srgbClr val="7030A0"/>
          </a:soli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a:lstStyle/>
          <a:p>
            <a:r>
              <a:rPr lang="en-US" sz="900" b="1" dirty="0" smtClean="0">
                <a:latin typeface="RN House Sans Regular" panose="020B0504020203020204" pitchFamily="34" charset="0"/>
                <a:cs typeface="Cambria"/>
              </a:rPr>
              <a:t>R</a:t>
            </a:r>
          </a:p>
          <a:p>
            <a:r>
              <a:rPr lang="en-US" sz="900" b="1" dirty="0" smtClean="0">
                <a:latin typeface="RN House Sans Regular" panose="020B0504020203020204" pitchFamily="34" charset="0"/>
                <a:cs typeface="Cambria"/>
              </a:rPr>
              <a:t>E</a:t>
            </a:r>
          </a:p>
          <a:p>
            <a:r>
              <a:rPr lang="en-US" sz="900" b="1" dirty="0" smtClean="0">
                <a:latin typeface="RN House Sans Regular" panose="020B0504020203020204" pitchFamily="34" charset="0"/>
                <a:cs typeface="Cambria"/>
              </a:rPr>
              <a:t>L</a:t>
            </a:r>
          </a:p>
          <a:p>
            <a:r>
              <a:rPr lang="en-US" sz="900" b="1" dirty="0" smtClean="0">
                <a:latin typeface="RN House Sans Regular" panose="020B0504020203020204" pitchFamily="34" charset="0"/>
                <a:cs typeface="Cambria"/>
              </a:rPr>
              <a:t>E</a:t>
            </a:r>
          </a:p>
          <a:p>
            <a:r>
              <a:rPr lang="en-US" sz="900" b="1" dirty="0" smtClean="0">
                <a:latin typeface="RN House Sans Regular" panose="020B0504020203020204" pitchFamily="34" charset="0"/>
                <a:cs typeface="Cambria"/>
              </a:rPr>
              <a:t>A</a:t>
            </a:r>
          </a:p>
          <a:p>
            <a:r>
              <a:rPr lang="en-US" sz="900" b="1" dirty="0" smtClean="0">
                <a:latin typeface="RN House Sans Regular" panose="020B0504020203020204" pitchFamily="34" charset="0"/>
                <a:cs typeface="Cambria"/>
              </a:rPr>
              <a:t>S</a:t>
            </a:r>
          </a:p>
          <a:p>
            <a:r>
              <a:rPr lang="en-US" sz="900" b="1" dirty="0" smtClean="0">
                <a:latin typeface="RN House Sans Regular" panose="020B0504020203020204" pitchFamily="34" charset="0"/>
                <a:cs typeface="Cambria"/>
              </a:rPr>
              <a:t>E</a:t>
            </a:r>
          </a:p>
          <a:p>
            <a:endParaRPr lang="en-US" sz="900" b="1" dirty="0" smtClean="0">
              <a:latin typeface="RN House Sans Regular" panose="020B0504020203020204" pitchFamily="34" charset="0"/>
              <a:cs typeface="Cambria"/>
            </a:endParaRPr>
          </a:p>
          <a:p>
            <a:r>
              <a:rPr lang="en-US" sz="900" b="1" dirty="0" smtClean="0">
                <a:latin typeface="RN House Sans Regular" panose="020B0504020203020204" pitchFamily="34" charset="0"/>
                <a:cs typeface="Cambria"/>
              </a:rPr>
              <a:t>P</a:t>
            </a:r>
          </a:p>
          <a:p>
            <a:r>
              <a:rPr lang="en-US" sz="900" b="1" dirty="0" smtClean="0">
                <a:latin typeface="RN House Sans Regular" panose="020B0504020203020204" pitchFamily="34" charset="0"/>
                <a:cs typeface="Cambria"/>
              </a:rPr>
              <a:t>R</a:t>
            </a:r>
          </a:p>
          <a:p>
            <a:r>
              <a:rPr lang="en-US" sz="900" b="1" dirty="0" smtClean="0">
                <a:latin typeface="RN House Sans Regular" panose="020B0504020203020204" pitchFamily="34" charset="0"/>
                <a:cs typeface="Cambria"/>
              </a:rPr>
              <a:t>O</a:t>
            </a:r>
          </a:p>
          <a:p>
            <a:r>
              <a:rPr lang="en-US" sz="900" b="1" dirty="0">
                <a:latin typeface="RN House Sans Regular" panose="020B0504020203020204" pitchFamily="34" charset="0"/>
                <a:cs typeface="Cambria"/>
              </a:rPr>
              <a:t>D</a:t>
            </a:r>
          </a:p>
        </p:txBody>
      </p:sp>
      <p:sp>
        <p:nvSpPr>
          <p:cNvPr id="106" name="Up Arrow 105"/>
          <p:cNvSpPr/>
          <p:nvPr/>
        </p:nvSpPr>
        <p:spPr bwMode="auto">
          <a:xfrm>
            <a:off x="6970369" y="1151975"/>
            <a:ext cx="363432" cy="1663877"/>
          </a:xfrm>
          <a:prstGeom prst="upArrow">
            <a:avLst/>
          </a:prstGeom>
          <a:solidFill>
            <a:srgbClr val="7030A0"/>
          </a:soli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a:lstStyle/>
          <a:p>
            <a:r>
              <a:rPr lang="en-US" sz="900" b="1" dirty="0" smtClean="0">
                <a:latin typeface="RN House Sans Regular" panose="020B0504020203020204" pitchFamily="34" charset="0"/>
                <a:cs typeface="Cambria"/>
              </a:rPr>
              <a:t>UAT TESTING</a:t>
            </a:r>
            <a:endParaRPr lang="en-US" sz="900" b="1" dirty="0">
              <a:latin typeface="RN House Sans Regular" panose="020B0504020203020204" pitchFamily="34" charset="0"/>
              <a:cs typeface="Cambria"/>
            </a:endParaRPr>
          </a:p>
        </p:txBody>
      </p:sp>
      <p:sp>
        <p:nvSpPr>
          <p:cNvPr id="108" name="Curved Down Arrow 107"/>
          <p:cNvSpPr/>
          <p:nvPr/>
        </p:nvSpPr>
        <p:spPr bwMode="auto">
          <a:xfrm rot="2441181">
            <a:off x="419815" y="2992000"/>
            <a:ext cx="784138" cy="342009"/>
          </a:xfrm>
          <a:prstGeom prst="curvedDownArrow">
            <a:avLst/>
          </a:prstGeom>
          <a:solidFill>
            <a:srgbClr val="7030A0"/>
          </a:solidFill>
          <a:ln>
            <a:solidFill>
              <a:schemeClr val="bg1"/>
            </a:solid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endParaRPr lang="en-US">
              <a:latin typeface="RN House Sans Regular" panose="020B0504020203020204" pitchFamily="34" charset="0"/>
            </a:endParaRPr>
          </a:p>
        </p:txBody>
      </p:sp>
      <p:sp>
        <p:nvSpPr>
          <p:cNvPr id="3" name="Oval 2"/>
          <p:cNvSpPr/>
          <p:nvPr/>
        </p:nvSpPr>
        <p:spPr bwMode="auto">
          <a:xfrm>
            <a:off x="1965009" y="535045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1</a:t>
            </a:r>
          </a:p>
        </p:txBody>
      </p:sp>
      <p:sp>
        <p:nvSpPr>
          <p:cNvPr id="109" name="Oval 108"/>
          <p:cNvSpPr/>
          <p:nvPr/>
        </p:nvSpPr>
        <p:spPr bwMode="auto">
          <a:xfrm>
            <a:off x="3080400" y="535045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2</a:t>
            </a:r>
          </a:p>
        </p:txBody>
      </p:sp>
      <p:sp>
        <p:nvSpPr>
          <p:cNvPr id="110" name="Oval 109"/>
          <p:cNvSpPr/>
          <p:nvPr/>
        </p:nvSpPr>
        <p:spPr bwMode="auto">
          <a:xfrm>
            <a:off x="4165069" y="535045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3</a:t>
            </a:r>
          </a:p>
        </p:txBody>
      </p:sp>
      <p:sp>
        <p:nvSpPr>
          <p:cNvPr id="111" name="Oval 110"/>
          <p:cNvSpPr/>
          <p:nvPr/>
        </p:nvSpPr>
        <p:spPr bwMode="auto">
          <a:xfrm>
            <a:off x="5286094" y="535045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4</a:t>
            </a:r>
          </a:p>
        </p:txBody>
      </p:sp>
      <p:sp>
        <p:nvSpPr>
          <p:cNvPr id="112" name="Oval 111"/>
          <p:cNvSpPr/>
          <p:nvPr/>
        </p:nvSpPr>
        <p:spPr bwMode="auto">
          <a:xfrm>
            <a:off x="6342264" y="535045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5</a:t>
            </a:r>
          </a:p>
        </p:txBody>
      </p:sp>
      <p:sp>
        <p:nvSpPr>
          <p:cNvPr id="113" name="Oval 112"/>
          <p:cNvSpPr/>
          <p:nvPr/>
        </p:nvSpPr>
        <p:spPr bwMode="auto">
          <a:xfrm>
            <a:off x="7978609" y="5359978"/>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6</a:t>
            </a:r>
          </a:p>
        </p:txBody>
      </p:sp>
    </p:spTree>
    <p:extLst>
      <p:ext uri="{BB962C8B-B14F-4D97-AF65-F5344CB8AC3E}">
        <p14:creationId xmlns:p14="http://schemas.microsoft.com/office/powerpoint/2010/main" val="37332624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7" y="131763"/>
            <a:ext cx="7673973" cy="417512"/>
          </a:xfrm>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Functional Test Automation Approach</a:t>
            </a:r>
          </a:p>
        </p:txBody>
      </p:sp>
      <p:sp>
        <p:nvSpPr>
          <p:cNvPr id="109" name="Oval 108"/>
          <p:cNvSpPr/>
          <p:nvPr/>
        </p:nvSpPr>
        <p:spPr bwMode="auto">
          <a:xfrm>
            <a:off x="583884" y="1111828"/>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1</a:t>
            </a:r>
          </a:p>
        </p:txBody>
      </p:sp>
      <p:sp>
        <p:nvSpPr>
          <p:cNvPr id="107" name="TextBox 106"/>
          <p:cNvSpPr txBox="1"/>
          <p:nvPr/>
        </p:nvSpPr>
        <p:spPr>
          <a:xfrm>
            <a:off x="1266825" y="1129721"/>
            <a:ext cx="6743700" cy="461665"/>
          </a:xfrm>
          <a:prstGeom prst="rect">
            <a:avLst/>
          </a:prstGeom>
          <a:noFill/>
        </p:spPr>
        <p:txBody>
          <a:bodyPr wrap="square" rtlCol="0">
            <a:spAutoFit/>
          </a:bodyPr>
          <a:lstStyle/>
          <a:p>
            <a:pPr algn="l"/>
            <a:r>
              <a:rPr lang="en-GB" sz="1200" dirty="0" smtClean="0">
                <a:latin typeface="Segoe UI" panose="020B0502040204020203" pitchFamily="34" charset="0"/>
                <a:ea typeface="Segoe UI" panose="020B0502040204020203" pitchFamily="34" charset="0"/>
                <a:cs typeface="Segoe UI" panose="020B0502040204020203" pitchFamily="34" charset="0"/>
              </a:rPr>
              <a:t>Ulster Tester will create the BDD from User Stories and other functional documents and review with BA and Automation Tester</a:t>
            </a:r>
          </a:p>
        </p:txBody>
      </p:sp>
      <p:sp>
        <p:nvSpPr>
          <p:cNvPr id="110" name="Oval 109"/>
          <p:cNvSpPr/>
          <p:nvPr/>
        </p:nvSpPr>
        <p:spPr bwMode="auto">
          <a:xfrm>
            <a:off x="583884" y="1750003"/>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2</a:t>
            </a:r>
          </a:p>
        </p:txBody>
      </p:sp>
      <p:sp>
        <p:nvSpPr>
          <p:cNvPr id="111" name="TextBox 110"/>
          <p:cNvSpPr txBox="1"/>
          <p:nvPr/>
        </p:nvSpPr>
        <p:spPr>
          <a:xfrm>
            <a:off x="1266825" y="1750003"/>
            <a:ext cx="7372350" cy="461665"/>
          </a:xfrm>
          <a:prstGeom prst="rect">
            <a:avLst/>
          </a:prstGeom>
          <a:noFill/>
        </p:spPr>
        <p:txBody>
          <a:bodyPr wrap="square" rtlCol="0">
            <a:spAutoFit/>
          </a:bodyPr>
          <a:lstStyle/>
          <a:p>
            <a:pPr algn="l"/>
            <a:r>
              <a:rPr lang="en-GB" sz="1200" dirty="0" smtClean="0">
                <a:latin typeface="Segoe UI" panose="020B0502040204020203" pitchFamily="34" charset="0"/>
                <a:ea typeface="Segoe UI" panose="020B0502040204020203" pitchFamily="34" charset="0"/>
                <a:cs typeface="Segoe UI" panose="020B0502040204020203" pitchFamily="34" charset="0"/>
              </a:rPr>
              <a:t>Ulster Automation Tester will start to prepare the Test Automation in collaboration with UI Developers locally . The Data team to setup the data in the Ulster Environments.</a:t>
            </a:r>
          </a:p>
        </p:txBody>
      </p:sp>
      <p:sp>
        <p:nvSpPr>
          <p:cNvPr id="112" name="Oval 111"/>
          <p:cNvSpPr/>
          <p:nvPr/>
        </p:nvSpPr>
        <p:spPr bwMode="auto">
          <a:xfrm>
            <a:off x="583884" y="2459228"/>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3</a:t>
            </a:r>
          </a:p>
        </p:txBody>
      </p:sp>
      <p:sp>
        <p:nvSpPr>
          <p:cNvPr id="113" name="TextBox 112"/>
          <p:cNvSpPr txBox="1"/>
          <p:nvPr/>
        </p:nvSpPr>
        <p:spPr>
          <a:xfrm>
            <a:off x="1266825" y="2459228"/>
            <a:ext cx="7372350" cy="646331"/>
          </a:xfrm>
          <a:prstGeom prst="rect">
            <a:avLst/>
          </a:prstGeom>
          <a:noFill/>
        </p:spPr>
        <p:txBody>
          <a:bodyPr wrap="square" rtlCol="0">
            <a:spAutoFit/>
          </a:bodyPr>
          <a:lstStyle/>
          <a:p>
            <a:pPr algn="l"/>
            <a:r>
              <a:rPr lang="en-GB" sz="1200" dirty="0" smtClean="0">
                <a:latin typeface="Segoe UI" panose="020B0502040204020203" pitchFamily="34" charset="0"/>
                <a:ea typeface="Segoe UI" panose="020B0502040204020203" pitchFamily="34" charset="0"/>
                <a:cs typeface="Segoe UI" panose="020B0502040204020203" pitchFamily="34" charset="0"/>
              </a:rPr>
              <a:t>Ulster Tester </a:t>
            </a:r>
            <a:r>
              <a:rPr lang="en-GB" sz="1200" smtClean="0">
                <a:latin typeface="Segoe UI" panose="020B0502040204020203" pitchFamily="34" charset="0"/>
                <a:ea typeface="Segoe UI" panose="020B0502040204020203" pitchFamily="34" charset="0"/>
                <a:cs typeface="Segoe UI" panose="020B0502040204020203" pitchFamily="34" charset="0"/>
              </a:rPr>
              <a:t>will execute </a:t>
            </a:r>
            <a:r>
              <a:rPr lang="en-GB" sz="1200" dirty="0" smtClean="0">
                <a:latin typeface="Segoe UI" panose="020B0502040204020203" pitchFamily="34" charset="0"/>
                <a:ea typeface="Segoe UI" panose="020B0502040204020203" pitchFamily="34" charset="0"/>
                <a:cs typeface="Segoe UI" panose="020B0502040204020203" pitchFamily="34" charset="0"/>
              </a:rPr>
              <a:t>the Test Automation in QA Environment. Raise Defects. Will be aided by SME for script review </a:t>
            </a:r>
            <a:r>
              <a:rPr lang="en-GB" sz="1200" smtClean="0">
                <a:latin typeface="Segoe UI" panose="020B0502040204020203" pitchFamily="34" charset="0"/>
                <a:ea typeface="Segoe UI" panose="020B0502040204020203" pitchFamily="34" charset="0"/>
                <a:cs typeface="Segoe UI" panose="020B0502040204020203" pitchFamily="34" charset="0"/>
              </a:rPr>
              <a:t>and exploratory </a:t>
            </a:r>
            <a:r>
              <a:rPr lang="en-GB" sz="1200" dirty="0" smtClean="0">
                <a:latin typeface="Segoe UI" panose="020B0502040204020203" pitchFamily="34" charset="0"/>
                <a:ea typeface="Segoe UI" panose="020B0502040204020203" pitchFamily="34" charset="0"/>
                <a:cs typeface="Segoe UI" panose="020B0502040204020203" pitchFamily="34" charset="0"/>
              </a:rPr>
              <a:t>testing In Sprint. VDI firewall request to access SPA URL has been requested so SME Functional testers can help with code review and </a:t>
            </a:r>
            <a:r>
              <a:rPr lang="en-GB" sz="1200" smtClean="0">
                <a:latin typeface="Segoe UI" panose="020B0502040204020203" pitchFamily="34" charset="0"/>
                <a:ea typeface="Segoe UI" panose="020B0502040204020203" pitchFamily="34" charset="0"/>
                <a:cs typeface="Segoe UI" panose="020B0502040204020203" pitchFamily="34" charset="0"/>
              </a:rPr>
              <a:t>automated execution</a:t>
            </a:r>
            <a:endParaRPr lang="en-GB" sz="1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p:cNvSpPr/>
          <p:nvPr/>
        </p:nvSpPr>
        <p:spPr bwMode="auto">
          <a:xfrm>
            <a:off x="583884" y="3225025"/>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4</a:t>
            </a:r>
          </a:p>
        </p:txBody>
      </p:sp>
      <p:sp>
        <p:nvSpPr>
          <p:cNvPr id="115" name="TextBox 114"/>
          <p:cNvSpPr txBox="1"/>
          <p:nvPr/>
        </p:nvSpPr>
        <p:spPr>
          <a:xfrm>
            <a:off x="1266825" y="3225025"/>
            <a:ext cx="7372350" cy="461665"/>
          </a:xfrm>
          <a:prstGeom prst="rect">
            <a:avLst/>
          </a:prstGeom>
          <a:noFill/>
        </p:spPr>
        <p:txBody>
          <a:bodyPr wrap="square" rtlCol="0">
            <a:spAutoFit/>
          </a:bodyPr>
          <a:lstStyle/>
          <a:p>
            <a:pPr algn="l"/>
            <a:r>
              <a:rPr lang="en-GB" sz="1200" dirty="0" smtClean="0">
                <a:latin typeface="Segoe UI" panose="020B0502040204020203" pitchFamily="34" charset="0"/>
                <a:ea typeface="Segoe UI" panose="020B0502040204020203" pitchFamily="34" charset="0"/>
                <a:cs typeface="Segoe UI" panose="020B0502040204020203" pitchFamily="34" charset="0"/>
              </a:rPr>
              <a:t>Ulster Tester </a:t>
            </a:r>
            <a:r>
              <a:rPr lang="en-GB" sz="1200" smtClean="0">
                <a:latin typeface="Segoe UI" panose="020B0502040204020203" pitchFamily="34" charset="0"/>
                <a:ea typeface="Segoe UI" panose="020B0502040204020203" pitchFamily="34" charset="0"/>
                <a:cs typeface="Segoe UI" panose="020B0502040204020203" pitchFamily="34" charset="0"/>
              </a:rPr>
              <a:t>will execute </a:t>
            </a:r>
            <a:r>
              <a:rPr lang="en-GB" sz="1200" dirty="0" smtClean="0">
                <a:latin typeface="Segoe UI" panose="020B0502040204020203" pitchFamily="34" charset="0"/>
                <a:ea typeface="Segoe UI" panose="020B0502040204020203" pitchFamily="34" charset="0"/>
                <a:cs typeface="Segoe UI" panose="020B0502040204020203" pitchFamily="34" charset="0"/>
              </a:rPr>
              <a:t>the Test Automation in QA Environment of all E2E Acceptance criteria. Raise Defects. </a:t>
            </a:r>
          </a:p>
        </p:txBody>
      </p:sp>
      <p:sp>
        <p:nvSpPr>
          <p:cNvPr id="116" name="Oval 115"/>
          <p:cNvSpPr/>
          <p:nvPr/>
        </p:nvSpPr>
        <p:spPr bwMode="auto">
          <a:xfrm>
            <a:off x="583884" y="3967975"/>
            <a:ext cx="301315" cy="294892"/>
          </a:xfrm>
          <a:prstGeom prst="ellipse">
            <a:avLst/>
          </a:prstGeom>
          <a:ln>
            <a:headEnd type="none" w="med" len="med"/>
            <a:tailEnd type="none" w="med" len="med"/>
          </a:ln>
          <a:extLst/>
        </p:spPr>
        <p:style>
          <a:lnRef idx="1">
            <a:schemeClr val="accent4"/>
          </a:lnRef>
          <a:fillRef idx="3">
            <a:schemeClr val="accent4"/>
          </a:fillRef>
          <a:effectRef idx="2">
            <a:schemeClr val="accent4"/>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Segoe UI" panose="020B0502040204020203" pitchFamily="34" charset="0"/>
                <a:ea typeface="Segoe UI" panose="020B0502040204020203" pitchFamily="34" charset="0"/>
                <a:cs typeface="Segoe UI" panose="020B0502040204020203" pitchFamily="34" charset="0"/>
              </a:rPr>
              <a:t>5</a:t>
            </a:r>
          </a:p>
        </p:txBody>
      </p:sp>
      <p:sp>
        <p:nvSpPr>
          <p:cNvPr id="117" name="TextBox 116"/>
          <p:cNvSpPr txBox="1"/>
          <p:nvPr/>
        </p:nvSpPr>
        <p:spPr>
          <a:xfrm>
            <a:off x="1266825" y="3967975"/>
            <a:ext cx="7372350" cy="276999"/>
          </a:xfrm>
          <a:prstGeom prst="rect">
            <a:avLst/>
          </a:prstGeom>
          <a:noFill/>
        </p:spPr>
        <p:txBody>
          <a:bodyPr wrap="square" rtlCol="0">
            <a:spAutoFit/>
          </a:bodyPr>
          <a:lstStyle/>
          <a:p>
            <a:pPr algn="l"/>
            <a:r>
              <a:rPr lang="en-GB" sz="1200" dirty="0" smtClean="0">
                <a:latin typeface="Segoe UI" panose="020B0502040204020203" pitchFamily="34" charset="0"/>
                <a:ea typeface="Segoe UI" panose="020B0502040204020203" pitchFamily="34" charset="0"/>
                <a:cs typeface="Segoe UI" panose="020B0502040204020203" pitchFamily="34" charset="0"/>
              </a:rPr>
              <a:t>Ulster performance NFT Tester </a:t>
            </a:r>
            <a:r>
              <a:rPr lang="en-GB" sz="1200" smtClean="0">
                <a:latin typeface="Segoe UI" panose="020B0502040204020203" pitchFamily="34" charset="0"/>
                <a:ea typeface="Segoe UI" panose="020B0502040204020203" pitchFamily="34" charset="0"/>
                <a:cs typeface="Segoe UI" panose="020B0502040204020203" pitchFamily="34" charset="0"/>
              </a:rPr>
              <a:t>will execute </a:t>
            </a:r>
            <a:r>
              <a:rPr lang="en-GB" sz="1200" dirty="0" smtClean="0">
                <a:latin typeface="Segoe UI" panose="020B0502040204020203" pitchFamily="34" charset="0"/>
                <a:ea typeface="Segoe UI" panose="020B0502040204020203" pitchFamily="34" charset="0"/>
                <a:cs typeface="Segoe UI" panose="020B0502040204020203" pitchFamily="34" charset="0"/>
              </a:rPr>
              <a:t>the NFT Testing in NFT Environment. Raise Defects. </a:t>
            </a:r>
          </a:p>
        </p:txBody>
      </p:sp>
      <p:pic>
        <p:nvPicPr>
          <p:cNvPr id="13" name="Picture 2" descr="https://confluence.dts.fm.rbsgrp.net/download/attachments/416559431/Pic6.PNG?version=1&amp;modificationDate=1553531118000&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9533" y="5165766"/>
            <a:ext cx="1207276" cy="136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328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Introduction</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4</a:t>
            </a:fld>
            <a:endParaRPr lang="en-GB"/>
          </a:p>
        </p:txBody>
      </p:sp>
      <p:sp>
        <p:nvSpPr>
          <p:cNvPr id="6" name="Rectangle 5"/>
          <p:cNvSpPr/>
          <p:nvPr/>
        </p:nvSpPr>
        <p:spPr>
          <a:xfrm>
            <a:off x="257452" y="738702"/>
            <a:ext cx="8628295" cy="3506256"/>
          </a:xfrm>
          <a:prstGeom prst="rect">
            <a:avLst/>
          </a:prstGeom>
        </p:spPr>
        <p:txBody>
          <a:bodyPr wrap="square" lIns="104306" tIns="52153" rIns="104306" bIns="52153">
            <a:spAutoFit/>
          </a:bodyPr>
          <a:lstStyle/>
          <a:p>
            <a:pPr lvl="0" algn="l">
              <a:buClr>
                <a:srgbClr val="42145F"/>
              </a:buClr>
              <a:buSzPct val="130000"/>
            </a:pPr>
            <a:r>
              <a:rPr lang="en-GB" sz="1300" b="1" dirty="0">
                <a:solidFill>
                  <a:srgbClr val="42145F"/>
                </a:solidFill>
                <a:latin typeface="Segoe UI" panose="020B0502040204020203" pitchFamily="34" charset="0"/>
                <a:ea typeface="Segoe UI" panose="020B0502040204020203" pitchFamily="34" charset="0"/>
                <a:cs typeface="Segoe UI" panose="020B0502040204020203" pitchFamily="34" charset="0"/>
              </a:rPr>
              <a:t>Introduction</a:t>
            </a:r>
          </a:p>
          <a:p>
            <a:pPr lvl="0" algn="l">
              <a:buClr>
                <a:srgbClr val="42145F"/>
              </a:buClr>
              <a:buSzPct val="130000"/>
            </a:pPr>
            <a:endPar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lvl="0" algn="l">
              <a:buClr>
                <a:srgbClr val="42145F"/>
              </a:buClr>
              <a:buSzPct val="130000"/>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following Test Strategy summarises how testing will be performed across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releases for the Ulster Project delivery.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The Test Strategy is subordinate to the RBS Test Policy and provides a simple framework from which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Ulster project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will deliver testing against. </a:t>
            </a:r>
            <a:endPar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lvl="0" algn="l">
              <a:buClr>
                <a:srgbClr val="42145F"/>
              </a:buClr>
              <a:buSzPct val="130000"/>
            </a:pPr>
            <a:endPar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lvl="0" algn="l">
              <a:buClr>
                <a:srgbClr val="42145F"/>
              </a:buClr>
              <a:buSzPct val="130000"/>
            </a:pPr>
            <a:endPar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lvl="0" algn="l">
              <a:buClr>
                <a:srgbClr val="42145F"/>
              </a:buClr>
              <a:buSzPct val="130000"/>
            </a:pPr>
            <a:r>
              <a:rPr lang="en-GB" sz="1300" b="1" dirty="0">
                <a:solidFill>
                  <a:srgbClr val="42145F"/>
                </a:solidFill>
                <a:latin typeface="Segoe UI" panose="020B0502040204020203" pitchFamily="34" charset="0"/>
                <a:ea typeface="Segoe UI" panose="020B0502040204020203" pitchFamily="34" charset="0"/>
                <a:cs typeface="Segoe UI" panose="020B0502040204020203" pitchFamily="34" charset="0"/>
              </a:rPr>
              <a:t>The Test Strategy </a:t>
            </a:r>
            <a:r>
              <a:rPr lang="en-GB" sz="1300" b="1"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will:</a:t>
            </a:r>
          </a:p>
          <a:p>
            <a:pPr lvl="0" algn="l">
              <a:buClr>
                <a:srgbClr val="42145F"/>
              </a:buClr>
              <a:buSzPct val="130000"/>
            </a:pPr>
            <a:endParaRPr lang="en-GB" sz="1300" b="1"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how Operational Risk will be understood to drive the delivery of value-adding  testing with associated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products</a:t>
            </a: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the governance and compliance approach including the practical application of the RBS Test Policy Principles </a:t>
            </a:r>
            <a:endPar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how testing will be organised across the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platform</a:t>
            </a:r>
            <a:endPar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the key testing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expectations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for key roles across the platforms </a:t>
            </a: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the end to end testing life cycle for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each release</a:t>
            </a:r>
            <a:endPar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285750" lvl="0" indent="-285750" algn="l">
              <a:buClr>
                <a:srgbClr val="42145F"/>
              </a:buClr>
              <a:buSzPct val="130000"/>
              <a:buFont typeface="Arial" panose="020B0604020202020204" pitchFamily="34" charset="0"/>
              <a:buChar char="•"/>
            </a:pP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Outline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environment and associated components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needed </a:t>
            </a:r>
            <a:r>
              <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rPr>
              <a:t>to deliver </a:t>
            </a:r>
            <a:r>
              <a:rPr lang="en-GB" sz="13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testing</a:t>
            </a:r>
            <a:endParaRPr lang="en-GB" sz="13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063" y="4244958"/>
            <a:ext cx="1366837" cy="180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Scrum Test Approach - Detail</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40</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1178058850"/>
              </p:ext>
            </p:extLst>
          </p:nvPr>
        </p:nvGraphicFramePr>
        <p:xfrm>
          <a:off x="638036" y="918940"/>
          <a:ext cx="8392419" cy="4723637"/>
        </p:xfrm>
        <a:graphic>
          <a:graphicData uri="http://schemas.openxmlformats.org/drawingml/2006/table">
            <a:tbl>
              <a:tblPr firstRow="1" bandRow="1">
                <a:tableStyleId>{5C22544A-7EE6-4342-B048-85BDC9FD1C3A}</a:tableStyleId>
              </a:tblPr>
              <a:tblGrid>
                <a:gridCol w="2797473"/>
                <a:gridCol w="2797473"/>
                <a:gridCol w="2797473"/>
              </a:tblGrid>
              <a:tr h="395914">
                <a:tc>
                  <a:txBody>
                    <a:bodyPr/>
                    <a:lstStyle/>
                    <a:p>
                      <a:endParaRPr lang="en-GB" sz="800" dirty="0">
                        <a:solidFill>
                          <a:srgbClr val="7030A0"/>
                        </a:solidFill>
                        <a:latin typeface="RN House Sans Light" panose="020B0404020203020204" pitchFamily="34" charset="0"/>
                      </a:endParaRPr>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800" dirty="0">
                        <a:solidFill>
                          <a:srgbClr val="7030A0"/>
                        </a:solidFill>
                        <a:latin typeface="RN House Sans Light" panose="020B0404020203020204" pitchFamily="34" charset="0"/>
                      </a:endParaRPr>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800" dirty="0">
                        <a:solidFill>
                          <a:srgbClr val="7030A0"/>
                        </a:solidFill>
                        <a:latin typeface="RN House Sans Light" panose="020B0404020203020204" pitchFamily="34" charset="0"/>
                      </a:endParaRPr>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r>
              <a:tr h="1596715">
                <a:tc>
                  <a:txBody>
                    <a:bodyPr/>
                    <a:lstStyle/>
                    <a:p>
                      <a:pPr marL="171450" indent="-171450">
                        <a:buFont typeface="Arial" panose="020B0604020202020204" pitchFamily="34" charset="0"/>
                        <a:buChar char="•"/>
                      </a:pPr>
                      <a:r>
                        <a:rPr lang="en-GB" sz="800" b="0" baseline="0" dirty="0" smtClean="0">
                          <a:solidFill>
                            <a:srgbClr val="7030A0"/>
                          </a:solidFill>
                          <a:latin typeface="RN House Sans Light" panose="020B0404020203020204" pitchFamily="34" charset="0"/>
                        </a:rPr>
                        <a:t>Story refinement completed according to Definition of Ready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dirty="0" smtClean="0">
                          <a:solidFill>
                            <a:srgbClr val="7030A0"/>
                          </a:solidFill>
                          <a:latin typeface="RN House Sans Light" panose="020B0404020203020204" pitchFamily="34" charset="0"/>
                        </a:rPr>
                        <a:t>BDD Acceptance criteria</a:t>
                      </a:r>
                      <a:r>
                        <a:rPr lang="en-GB" sz="800" b="0" baseline="0" dirty="0" smtClean="0">
                          <a:solidFill>
                            <a:srgbClr val="7030A0"/>
                          </a:solidFill>
                          <a:latin typeface="RN House Sans Light" panose="020B0404020203020204" pitchFamily="34" charset="0"/>
                        </a:rPr>
                        <a:t> written in collaboration with Manual Tester/Automation Tester/BA</a:t>
                      </a:r>
                    </a:p>
                    <a:p>
                      <a:pPr marL="171450" indent="-171450">
                        <a:buFont typeface="Arial" panose="020B0604020202020204" pitchFamily="34" charset="0"/>
                        <a:buChar char="•"/>
                      </a:pPr>
                      <a:r>
                        <a:rPr lang="en-GB" sz="800" b="0" baseline="0" dirty="0" smtClean="0">
                          <a:solidFill>
                            <a:srgbClr val="7030A0"/>
                          </a:solidFill>
                          <a:latin typeface="RN House Sans Light" panose="020B0404020203020204" pitchFamily="34" charset="0"/>
                        </a:rPr>
                        <a:t>Automation coding initiated as per US in a sprint</a:t>
                      </a:r>
                    </a:p>
                    <a:p>
                      <a:pPr marL="171450" indent="-171450">
                        <a:buFont typeface="Arial" panose="020B0604020202020204" pitchFamily="34" charset="0"/>
                        <a:buChar char="•"/>
                      </a:pPr>
                      <a:r>
                        <a:rPr lang="en-GB" sz="800" b="0" baseline="0" dirty="0" smtClean="0">
                          <a:solidFill>
                            <a:srgbClr val="7030A0"/>
                          </a:solidFill>
                          <a:latin typeface="RN House Sans Light" panose="020B0404020203020204" pitchFamily="34" charset="0"/>
                        </a:rPr>
                        <a:t>Downstream / Upstream change impacts identified</a:t>
                      </a:r>
                    </a:p>
                    <a:p>
                      <a:pPr marL="171450" indent="-171450">
                        <a:buFont typeface="Arial" panose="020B0604020202020204" pitchFamily="34" charset="0"/>
                        <a:buChar char="•"/>
                      </a:pPr>
                      <a:r>
                        <a:rPr lang="en-GB" sz="800" b="0" baseline="0" dirty="0" smtClean="0">
                          <a:solidFill>
                            <a:srgbClr val="7030A0"/>
                          </a:solidFill>
                          <a:latin typeface="RN House Sans Light" panose="020B0404020203020204" pitchFamily="34" charset="0"/>
                        </a:rPr>
                        <a:t>Downstream / Upstream testing impacts identified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Review and understand the planned scenarios for sprint 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00" b="0" kern="1200" dirty="0" smtClean="0">
                        <a:solidFill>
                          <a:srgbClr val="7030A0"/>
                        </a:solidFill>
                        <a:latin typeface="RN House Sans Light" panose="020B0404020203020204"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00" b="0" kern="1200" baseline="0" dirty="0" smtClean="0">
                        <a:solidFill>
                          <a:srgbClr val="7030A0"/>
                        </a:solidFill>
                        <a:latin typeface="RN House Sans Light" panose="020B0404020203020204" pitchFamily="34" charset="0"/>
                        <a:ea typeface="+mn-ea"/>
                        <a:cs typeface="+mn-cs"/>
                      </a:endParaRPr>
                    </a:p>
                    <a:p>
                      <a:pPr marL="171450" indent="-171450">
                        <a:buFont typeface="Arial" panose="020B0604020202020204" pitchFamily="34" charset="0"/>
                        <a:buChar char="•"/>
                      </a:pPr>
                      <a:endParaRPr lang="en-GB" sz="800" b="0" baseline="0" dirty="0" smtClean="0">
                        <a:solidFill>
                          <a:srgbClr val="7030A0"/>
                        </a:solidFill>
                        <a:latin typeface="RN House Sans Light" panose="020B040402020302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Manual/Automation </a:t>
                      </a:r>
                      <a:r>
                        <a:rPr lang="en-GB" sz="800" b="0" kern="1200" baseline="0" smtClean="0">
                          <a:solidFill>
                            <a:srgbClr val="7030A0"/>
                          </a:solidFill>
                          <a:latin typeface="RN House Sans Light" panose="020B0404020203020204" pitchFamily="34" charset="0"/>
                          <a:ea typeface="+mn-ea"/>
                          <a:cs typeface="+mn-cs"/>
                        </a:rPr>
                        <a:t>script execution</a:t>
                      </a:r>
                      <a:endParaRPr lang="en-GB" sz="800" b="0" kern="1200" baseline="0" dirty="0" smtClean="0">
                        <a:solidFill>
                          <a:srgbClr val="7030A0"/>
                        </a:solidFill>
                        <a:latin typeface="RN House Sans Light" panose="020B0404020203020204"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Agile team to triage bugs during sprint and PO prioritise accordingly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Agile team to follow release &amp; story standards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Agile teams to follow individual teams DOR &amp; DOD</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Include Unit</a:t>
                      </a:r>
                      <a:r>
                        <a:rPr lang="en-GB" sz="800" b="0" kern="1200" baseline="0" dirty="0" smtClean="0">
                          <a:solidFill>
                            <a:srgbClr val="7030A0"/>
                          </a:solidFill>
                          <a:latin typeface="RN House Sans Light" panose="020B0404020203020204" pitchFamily="34" charset="0"/>
                          <a:ea typeface="+mn-ea"/>
                          <a:cs typeface="+mn-cs"/>
                        </a:rPr>
                        <a:t> and API tests as part of the development work</a:t>
                      </a:r>
                      <a:endParaRPr lang="en-GB" sz="800" b="0" kern="1200" dirty="0" smtClean="0">
                        <a:solidFill>
                          <a:srgbClr val="7030A0"/>
                        </a:solidFill>
                        <a:latin typeface="RN House Sans Light" panose="020B0404020203020204" pitchFamily="34" charset="0"/>
                        <a:ea typeface="+mn-ea"/>
                        <a:cs typeface="+mn-cs"/>
                      </a:endParaRPr>
                    </a:p>
                    <a:p>
                      <a:pPr marL="171450" indent="-171450">
                        <a:buFont typeface="Arial" panose="020B0604020202020204" pitchFamily="34" charset="0"/>
                        <a:buChar char="•"/>
                      </a:pPr>
                      <a:r>
                        <a:rPr lang="en-GB" sz="800" b="0" kern="1200" smtClean="0">
                          <a:solidFill>
                            <a:srgbClr val="7030A0"/>
                          </a:solidFill>
                          <a:latin typeface="RN House Sans Light" panose="020B0404020203020204" pitchFamily="34" charset="0"/>
                          <a:ea typeface="+mn-ea"/>
                          <a:cs typeface="+mn-cs"/>
                        </a:rPr>
                        <a:t>Execute </a:t>
                      </a:r>
                      <a:r>
                        <a:rPr lang="en-GB" sz="800" b="0" kern="1200" dirty="0" smtClean="0">
                          <a:solidFill>
                            <a:srgbClr val="7030A0"/>
                          </a:solidFill>
                          <a:latin typeface="RN House Sans Light" panose="020B0404020203020204" pitchFamily="34" charset="0"/>
                          <a:ea typeface="+mn-ea"/>
                          <a:cs typeface="+mn-cs"/>
                        </a:rPr>
                        <a:t>functional acceptance tests including targeted regression around</a:t>
                      </a:r>
                      <a:r>
                        <a:rPr lang="en-GB" sz="800" b="0" kern="1200" baseline="0" dirty="0" smtClean="0">
                          <a:solidFill>
                            <a:srgbClr val="7030A0"/>
                          </a:solidFill>
                          <a:latin typeface="RN House Sans Light" panose="020B0404020203020204" pitchFamily="34" charset="0"/>
                          <a:ea typeface="+mn-ea"/>
                          <a:cs typeface="+mn-cs"/>
                        </a:rPr>
                        <a:t> functional change</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Re-test bugs</a:t>
                      </a:r>
                      <a:r>
                        <a:rPr lang="en-GB" sz="800" b="0" kern="1200" baseline="0" dirty="0" smtClean="0">
                          <a:solidFill>
                            <a:srgbClr val="7030A0"/>
                          </a:solidFill>
                          <a:latin typeface="RN House Sans Light" panose="020B0404020203020204" pitchFamily="34" charset="0"/>
                          <a:ea typeface="+mn-ea"/>
                          <a:cs typeface="+mn-cs"/>
                        </a:rPr>
                        <a:t> including targeted regression</a:t>
                      </a:r>
                      <a:endParaRPr lang="en-GB" sz="800" b="0" kern="1200" dirty="0" smtClean="0">
                        <a:solidFill>
                          <a:srgbClr val="7030A0"/>
                        </a:solidFill>
                        <a:latin typeface="RN House Sans Light" panose="020B0404020203020204" pitchFamily="34" charset="0"/>
                        <a:ea typeface="+mn-ea"/>
                        <a:cs typeface="+mn-cs"/>
                      </a:endParaRP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Automate</a:t>
                      </a:r>
                      <a:r>
                        <a:rPr lang="en-GB" sz="800" b="0" kern="1200" baseline="0" dirty="0" smtClean="0">
                          <a:solidFill>
                            <a:srgbClr val="7030A0"/>
                          </a:solidFill>
                          <a:latin typeface="RN House Sans Light" panose="020B0404020203020204" pitchFamily="34" charset="0"/>
                          <a:ea typeface="+mn-ea"/>
                          <a:cs typeface="+mn-cs"/>
                        </a:rPr>
                        <a:t> all functional acceptance test scenarios</a:t>
                      </a:r>
                      <a:endParaRPr lang="en-GB" sz="800" b="0" kern="1200" dirty="0" smtClean="0">
                        <a:solidFill>
                          <a:srgbClr val="7030A0"/>
                        </a:solidFill>
                        <a:latin typeface="RN House Sans Light" panose="020B0404020203020204" pitchFamily="34" charset="0"/>
                        <a:ea typeface="+mn-ea"/>
                        <a:cs typeface="+mn-cs"/>
                      </a:endParaRPr>
                    </a:p>
                    <a:p>
                      <a:pPr marL="171450" indent="-171450">
                        <a:buFont typeface="Arial" panose="020B0604020202020204" pitchFamily="34" charset="0"/>
                        <a:buChar char="•"/>
                      </a:pPr>
                      <a:r>
                        <a:rPr lang="en-GB" sz="800" b="0" kern="1200" smtClean="0">
                          <a:solidFill>
                            <a:srgbClr val="7030A0"/>
                          </a:solidFill>
                          <a:latin typeface="RN House Sans Light" panose="020B0404020203020204" pitchFamily="34" charset="0"/>
                          <a:ea typeface="+mn-ea"/>
                          <a:cs typeface="+mn-cs"/>
                        </a:rPr>
                        <a:t>Execute exploratory </a:t>
                      </a:r>
                      <a:r>
                        <a:rPr lang="en-GB" sz="800" b="0" kern="1200" dirty="0" smtClean="0">
                          <a:solidFill>
                            <a:srgbClr val="7030A0"/>
                          </a:solidFill>
                          <a:latin typeface="RN House Sans Light" panose="020B0404020203020204" pitchFamily="34" charset="0"/>
                          <a:ea typeface="+mn-ea"/>
                          <a:cs typeface="+mn-cs"/>
                        </a:rPr>
                        <a:t>testing </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Raise</a:t>
                      </a:r>
                      <a:r>
                        <a:rPr lang="en-GB" sz="800" b="0" kern="1200" baseline="0" dirty="0" smtClean="0">
                          <a:solidFill>
                            <a:srgbClr val="7030A0"/>
                          </a:solidFill>
                          <a:latin typeface="RN House Sans Light" panose="020B0404020203020204" pitchFamily="34" charset="0"/>
                          <a:ea typeface="+mn-ea"/>
                          <a:cs typeface="+mn-cs"/>
                        </a:rPr>
                        <a:t> bugs (Non in sprint story related issues)</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Run nightly automation regression pack, maintain, r</a:t>
                      </a:r>
                      <a:r>
                        <a:rPr lang="en-GB" sz="800" b="0" kern="1200" baseline="0" dirty="0" smtClean="0">
                          <a:solidFill>
                            <a:srgbClr val="7030A0"/>
                          </a:solidFill>
                          <a:latin typeface="RN House Sans Light" panose="020B0404020203020204" pitchFamily="34" charset="0"/>
                          <a:ea typeface="+mn-ea"/>
                          <a:cs typeface="+mn-cs"/>
                        </a:rPr>
                        <a:t>eview &amp; triage accordingly </a:t>
                      </a:r>
                    </a:p>
                    <a:p>
                      <a:pPr marL="171450" marR="0"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Agile team identify new regression test cases for handover to regression team and seek sign off by</a:t>
                      </a:r>
                      <a:r>
                        <a:rPr lang="en-GB" sz="800" b="0" kern="1200" baseline="0" dirty="0" smtClean="0">
                          <a:solidFill>
                            <a:srgbClr val="7030A0"/>
                          </a:solidFill>
                          <a:latin typeface="RN House Sans Light" panose="020B0404020203020204" pitchFamily="34" charset="0"/>
                          <a:ea typeface="+mn-ea"/>
                          <a:cs typeface="+mn-cs"/>
                        </a:rPr>
                        <a:t> BA/POs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All testers</a:t>
                      </a:r>
                      <a:r>
                        <a:rPr lang="en-GB" sz="800" b="0" kern="1200" baseline="0" dirty="0" smtClean="0">
                          <a:solidFill>
                            <a:srgbClr val="7030A0"/>
                          </a:solidFill>
                          <a:latin typeface="RN House Sans Light" panose="020B0404020203020204" pitchFamily="34" charset="0"/>
                          <a:ea typeface="+mn-ea"/>
                          <a:cs typeface="+mn-cs"/>
                        </a:rPr>
                        <a:t> attend required ceremonies</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Ensure that administration</a:t>
                      </a:r>
                      <a:r>
                        <a:rPr lang="en-GB" sz="800" b="0" kern="1200" baseline="0" dirty="0" smtClean="0">
                          <a:solidFill>
                            <a:srgbClr val="7030A0"/>
                          </a:solidFill>
                          <a:latin typeface="RN House Sans Light" panose="020B0404020203020204" pitchFamily="34" charset="0"/>
                          <a:ea typeface="+mn-ea"/>
                          <a:cs typeface="+mn-cs"/>
                        </a:rPr>
                        <a:t> from DoD is completed</a:t>
                      </a:r>
                    </a:p>
                    <a:p>
                      <a:pPr marL="171450" indent="-171450">
                        <a:buFont typeface="Arial" panose="020B0604020202020204" pitchFamily="34" charset="0"/>
                        <a:buChar char="•"/>
                      </a:pPr>
                      <a:r>
                        <a:rPr lang="en-GB" sz="800" b="0" kern="1200" baseline="0" dirty="0" smtClean="0">
                          <a:solidFill>
                            <a:srgbClr val="7030A0"/>
                          </a:solidFill>
                          <a:latin typeface="RN House Sans Light" panose="020B0404020203020204" pitchFamily="34" charset="0"/>
                          <a:ea typeface="+mn-ea"/>
                          <a:cs typeface="+mn-cs"/>
                        </a:rPr>
                        <a:t>Agile team to continuously test early Accessibility </a:t>
                      </a:r>
                      <a:endParaRPr lang="en-GB" sz="800" b="0" kern="1200" dirty="0" smtClean="0">
                        <a:solidFill>
                          <a:srgbClr val="7030A0"/>
                        </a:solidFill>
                        <a:latin typeface="RN House Sans Light" panose="020B0404020203020204"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00" b="0" kern="1200" baseline="0" dirty="0" smtClean="0">
                        <a:solidFill>
                          <a:srgbClr val="7030A0"/>
                        </a:solidFill>
                        <a:latin typeface="RN House Sans Light" panose="020B0404020203020204" pitchFamily="34" charset="0"/>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BA/Business review the testing for requirements coverage and Acceptance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E2E Regression for all components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Regression team to have regular review sessions of regression pack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Regression team </a:t>
                      </a:r>
                      <a:r>
                        <a:rPr lang="en-GB" sz="800" b="0" kern="1200" smtClean="0">
                          <a:solidFill>
                            <a:srgbClr val="7030A0"/>
                          </a:solidFill>
                          <a:latin typeface="RN House Sans Light" panose="020B0404020203020204" pitchFamily="34" charset="0"/>
                          <a:ea typeface="+mn-ea"/>
                          <a:cs typeface="+mn-cs"/>
                        </a:rPr>
                        <a:t>to execute </a:t>
                      </a:r>
                      <a:r>
                        <a:rPr lang="en-GB" sz="800" b="0" kern="1200" dirty="0" smtClean="0">
                          <a:solidFill>
                            <a:srgbClr val="7030A0"/>
                          </a:solidFill>
                          <a:latin typeface="RN House Sans Light" panose="020B0404020203020204" pitchFamily="34" charset="0"/>
                          <a:ea typeface="+mn-ea"/>
                          <a:cs typeface="+mn-cs"/>
                        </a:rPr>
                        <a:t>targeted regression pack along side sprint work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Regression team </a:t>
                      </a:r>
                      <a:r>
                        <a:rPr lang="en-GB" sz="800" b="0" kern="1200" smtClean="0">
                          <a:solidFill>
                            <a:srgbClr val="7030A0"/>
                          </a:solidFill>
                          <a:latin typeface="RN House Sans Light" panose="020B0404020203020204" pitchFamily="34" charset="0"/>
                          <a:ea typeface="+mn-ea"/>
                          <a:cs typeface="+mn-cs"/>
                        </a:rPr>
                        <a:t>to execute </a:t>
                      </a:r>
                      <a:r>
                        <a:rPr lang="en-GB" sz="800" b="0" kern="1200" dirty="0" smtClean="0">
                          <a:solidFill>
                            <a:srgbClr val="7030A0"/>
                          </a:solidFill>
                          <a:latin typeface="RN House Sans Light" panose="020B0404020203020204" pitchFamily="34" charset="0"/>
                          <a:ea typeface="+mn-ea"/>
                          <a:cs typeface="+mn-cs"/>
                        </a:rPr>
                        <a:t>full regression pack before go live</a:t>
                      </a:r>
                    </a:p>
                    <a:p>
                      <a:pPr marL="171450" indent="-171450">
                        <a:buFont typeface="Arial" panose="020B0604020202020204" pitchFamily="34" charset="0"/>
                        <a:buChar char="•"/>
                      </a:pPr>
                      <a:r>
                        <a:rPr lang="en-GB" sz="800" b="0" kern="1200" dirty="0" smtClean="0">
                          <a:solidFill>
                            <a:srgbClr val="7030A0"/>
                          </a:solidFill>
                          <a:latin typeface="RN House Sans Light" panose="020B0404020203020204" pitchFamily="34" charset="0"/>
                          <a:ea typeface="+mn-ea"/>
                          <a:cs typeface="+mn-cs"/>
                        </a:rPr>
                        <a:t>Run nightly automation regression pack, maintain, r</a:t>
                      </a:r>
                      <a:r>
                        <a:rPr lang="en-GB" sz="800" b="0" kern="1200" baseline="0" dirty="0" smtClean="0">
                          <a:solidFill>
                            <a:srgbClr val="7030A0"/>
                          </a:solidFill>
                          <a:latin typeface="RN House Sans Light" panose="020B0404020203020204" pitchFamily="34" charset="0"/>
                          <a:ea typeface="+mn-ea"/>
                          <a:cs typeface="+mn-cs"/>
                        </a:rPr>
                        <a:t>eview &amp; triage accordingly </a:t>
                      </a:r>
                    </a:p>
                    <a:p>
                      <a:pPr marL="171450" marR="0"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Agile </a:t>
                      </a:r>
                      <a:r>
                        <a:rPr lang="en-GB" sz="800" b="0" kern="1200" baseline="0" smtClean="0">
                          <a:solidFill>
                            <a:srgbClr val="7030A0"/>
                          </a:solidFill>
                          <a:latin typeface="RN House Sans Light" panose="020B0404020203020204" pitchFamily="34" charset="0"/>
                          <a:ea typeface="+mn-ea"/>
                          <a:cs typeface="+mn-cs"/>
                        </a:rPr>
                        <a:t>team execute  exploratory </a:t>
                      </a:r>
                      <a:r>
                        <a:rPr lang="en-GB" sz="800" b="0" kern="1200" baseline="0" dirty="0" smtClean="0">
                          <a:solidFill>
                            <a:srgbClr val="7030A0"/>
                          </a:solidFill>
                          <a:latin typeface="RN House Sans Light" panose="020B0404020203020204" pitchFamily="34" charset="0"/>
                          <a:ea typeface="+mn-ea"/>
                          <a:cs typeface="+mn-cs"/>
                        </a:rPr>
                        <a:t>testing (Minimum 2 hours)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00" b="0" kern="1200" baseline="0" dirty="0" smtClean="0">
                        <a:solidFill>
                          <a:srgbClr val="7030A0"/>
                        </a:solidFill>
                        <a:latin typeface="RN House Sans Light" panose="020B0404020203020204" pitchFamily="34" charset="0"/>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r>
              <a:tr h="1554043">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Security – Impact assessment completed for sprint n stories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NFR to be refined with PO/BA</a:t>
                      </a:r>
                    </a:p>
                    <a:p>
                      <a:pPr marL="171450" indent="-171450">
                        <a:buFont typeface="Arial" panose="020B0604020202020204" pitchFamily="34" charset="0"/>
                        <a:buChar char="•"/>
                      </a:pPr>
                      <a:r>
                        <a:rPr lang="en-GB" sz="800" b="0" kern="1200" baseline="0" dirty="0" smtClean="0">
                          <a:solidFill>
                            <a:srgbClr val="7030A0"/>
                          </a:solidFill>
                          <a:latin typeface="RN House Sans Light" panose="020B0404020203020204" pitchFamily="34" charset="0"/>
                          <a:ea typeface="+mn-ea"/>
                          <a:cs typeface="+mn-cs"/>
                        </a:rPr>
                        <a:t>SVP – Impact assessment completed for sprint n stories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NFR</a:t>
                      </a:r>
                      <a:r>
                        <a:rPr lang="en-GB" sz="800" b="0" kern="1200" baseline="0" dirty="0" smtClean="0">
                          <a:solidFill>
                            <a:srgbClr val="7030A0"/>
                          </a:solidFill>
                          <a:latin typeface="RN House Sans Light" panose="020B0404020203020204" pitchFamily="34" charset="0"/>
                          <a:ea typeface="+mn-ea"/>
                          <a:cs typeface="+mn-cs"/>
                        </a:rPr>
                        <a:t> testing dictated by TRA and BA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NFR to be refined with PO/BA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00" b="0" kern="1200" dirty="0" smtClean="0">
                        <a:solidFill>
                          <a:srgbClr val="7030A0"/>
                        </a:solidFill>
                        <a:latin typeface="RN House Sans Light" panose="020B0404020203020204" pitchFamily="34" charset="0"/>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Security – Analyse</a:t>
                      </a:r>
                      <a:r>
                        <a:rPr lang="en-GB" sz="800" b="0" kern="1200" baseline="0" dirty="0" smtClean="0">
                          <a:solidFill>
                            <a:srgbClr val="7030A0"/>
                          </a:solidFill>
                          <a:latin typeface="RN House Sans Light" panose="020B0404020203020204" pitchFamily="34" charset="0"/>
                          <a:ea typeface="+mn-ea"/>
                          <a:cs typeface="+mn-cs"/>
                        </a:rPr>
                        <a:t> static &amp; dynamic reports from sprint n-1 &amp; raise bugs in backlog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dirty="0" smtClean="0">
                          <a:solidFill>
                            <a:srgbClr val="7030A0"/>
                          </a:solidFill>
                          <a:latin typeface="RN House Sans Light" panose="020B0404020203020204" pitchFamily="34" charset="0"/>
                          <a:ea typeface="+mn-ea"/>
                          <a:cs typeface="+mn-cs"/>
                        </a:rPr>
                        <a:t>Accessibility – Analyse</a:t>
                      </a:r>
                      <a:r>
                        <a:rPr lang="en-GB" sz="800" b="0" kern="1200" baseline="0" dirty="0" smtClean="0">
                          <a:solidFill>
                            <a:srgbClr val="7030A0"/>
                          </a:solidFill>
                          <a:latin typeface="RN House Sans Light" panose="020B0404020203020204" pitchFamily="34" charset="0"/>
                          <a:ea typeface="+mn-ea"/>
                          <a:cs typeface="+mn-cs"/>
                        </a:rPr>
                        <a:t> static report from sprint n-1 &amp; raise bugs in backlog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SVP – Continuously script </a:t>
                      </a:r>
                      <a:r>
                        <a:rPr lang="en-GB" sz="800" b="0" kern="1200" baseline="0" smtClean="0">
                          <a:solidFill>
                            <a:srgbClr val="7030A0"/>
                          </a:solidFill>
                          <a:latin typeface="RN House Sans Light" panose="020B0404020203020204" pitchFamily="34" charset="0"/>
                          <a:ea typeface="+mn-ea"/>
                          <a:cs typeface="+mn-cs"/>
                        </a:rPr>
                        <a:t>and execute </a:t>
                      </a:r>
                      <a:r>
                        <a:rPr lang="en-GB" sz="800" b="0" kern="1200" baseline="0" dirty="0" smtClean="0">
                          <a:solidFill>
                            <a:srgbClr val="7030A0"/>
                          </a:solidFill>
                          <a:latin typeface="RN House Sans Light" panose="020B0404020203020204" pitchFamily="34" charset="0"/>
                          <a:ea typeface="+mn-ea"/>
                          <a:cs typeface="+mn-cs"/>
                        </a:rPr>
                        <a:t>SVP test &amp; raise bugs in backlog</a:t>
                      </a:r>
                    </a:p>
                    <a:p>
                      <a:pPr marL="171450" indent="-171450">
                        <a:buFont typeface="Arial" panose="020B0604020202020204" pitchFamily="34" charset="0"/>
                        <a:buChar char="•"/>
                      </a:pPr>
                      <a:endParaRPr lang="en-GB" sz="800" b="0" kern="1200" dirty="0" smtClean="0">
                        <a:solidFill>
                          <a:srgbClr val="7030A0"/>
                        </a:solidFill>
                        <a:latin typeface="RN House Sans Light" panose="020B0404020203020204" pitchFamily="34" charset="0"/>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b="0" kern="1200" baseline="0" dirty="0" smtClean="0">
                          <a:solidFill>
                            <a:srgbClr val="7030A0"/>
                          </a:solidFill>
                          <a:latin typeface="RN House Sans Light" panose="020B0404020203020204" pitchFamily="34" charset="0"/>
                          <a:ea typeface="+mn-ea"/>
                          <a:cs typeface="+mn-cs"/>
                        </a:rPr>
                        <a:t>Mobile and browser testing as defined in NFR </a:t>
                      </a:r>
                      <a:r>
                        <a:rPr lang="en-GB" sz="800" b="0" kern="1200" baseline="0" smtClean="0">
                          <a:solidFill>
                            <a:srgbClr val="7030A0"/>
                          </a:solidFill>
                          <a:latin typeface="RN House Sans Light" panose="020B0404020203020204" pitchFamily="34" charset="0"/>
                          <a:ea typeface="+mn-ea"/>
                          <a:cs typeface="+mn-cs"/>
                        </a:rPr>
                        <a:t>Dcoument</a:t>
                      </a:r>
                      <a:endParaRPr lang="en-GB" sz="800" b="0" kern="1200" baseline="0" dirty="0" smtClean="0">
                        <a:solidFill>
                          <a:srgbClr val="7030A0"/>
                        </a:solidFill>
                        <a:latin typeface="RN House Sans Light" panose="020B0404020203020204" pitchFamily="34" charset="0"/>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Rounded Rectangle 6"/>
          <p:cNvSpPr/>
          <p:nvPr/>
        </p:nvSpPr>
        <p:spPr bwMode="auto">
          <a:xfrm>
            <a:off x="980501" y="969268"/>
            <a:ext cx="2229424" cy="266706"/>
          </a:xfrm>
          <a:prstGeom prst="roundRect">
            <a:avLst>
              <a:gd name="adj" fmla="val 8292"/>
            </a:avLst>
          </a:prstGeom>
          <a:solidFill>
            <a:srgbClr val="7030A0"/>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r>
              <a:rPr lang="en-GB" sz="1000" b="1" dirty="0" smtClean="0">
                <a:solidFill>
                  <a:schemeClr val="bg1"/>
                </a:solidFill>
                <a:latin typeface="RN House Sans Light" panose="020B0404020203020204" pitchFamily="34" charset="0"/>
              </a:rPr>
              <a:t>In Sprint</a:t>
            </a:r>
            <a:endParaRPr lang="en-GB" sz="1000" b="1" dirty="0">
              <a:solidFill>
                <a:schemeClr val="bg1"/>
              </a:solidFill>
              <a:latin typeface="RN House Sans Light" panose="020B0404020203020204" pitchFamily="34" charset="0"/>
            </a:endParaRPr>
          </a:p>
        </p:txBody>
      </p:sp>
      <p:sp>
        <p:nvSpPr>
          <p:cNvPr id="8" name="Rounded Rectangle 7"/>
          <p:cNvSpPr/>
          <p:nvPr/>
        </p:nvSpPr>
        <p:spPr bwMode="auto">
          <a:xfrm>
            <a:off x="862774" y="969268"/>
            <a:ext cx="45719" cy="266706"/>
          </a:xfrm>
          <a:prstGeom prst="roundRect">
            <a:avLst/>
          </a:prstGeom>
          <a:solidFill>
            <a:schemeClr val="accent4">
              <a:lumMod val="50000"/>
              <a:alpha val="6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endParaRPr lang="en-GB" sz="1000" b="1" dirty="0">
              <a:solidFill>
                <a:schemeClr val="bg1"/>
              </a:solidFill>
              <a:latin typeface="RN House Sans Light" panose="020B0404020203020204" pitchFamily="34" charset="0"/>
            </a:endParaRPr>
          </a:p>
        </p:txBody>
      </p:sp>
      <p:sp>
        <p:nvSpPr>
          <p:cNvPr id="9" name="Rounded Rectangle 8"/>
          <p:cNvSpPr/>
          <p:nvPr/>
        </p:nvSpPr>
        <p:spPr bwMode="auto">
          <a:xfrm>
            <a:off x="782353" y="969268"/>
            <a:ext cx="45719" cy="266706"/>
          </a:xfrm>
          <a:prstGeom prst="roundRect">
            <a:avLst/>
          </a:prstGeom>
          <a:solidFill>
            <a:schemeClr val="accent4">
              <a:lumMod val="50000"/>
              <a:alpha val="4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10" name="Rounded Rectangle 9"/>
          <p:cNvSpPr/>
          <p:nvPr/>
        </p:nvSpPr>
        <p:spPr bwMode="auto">
          <a:xfrm>
            <a:off x="695122" y="969268"/>
            <a:ext cx="45719" cy="266706"/>
          </a:xfrm>
          <a:prstGeom prst="roundRect">
            <a:avLst/>
          </a:prstGeom>
          <a:solidFill>
            <a:schemeClr val="accent4">
              <a:lumMod val="50000"/>
              <a:alpha val="2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11" name="Rounded Rectangle 10"/>
          <p:cNvSpPr/>
          <p:nvPr/>
        </p:nvSpPr>
        <p:spPr bwMode="auto">
          <a:xfrm>
            <a:off x="3761801" y="969268"/>
            <a:ext cx="2229424" cy="266706"/>
          </a:xfrm>
          <a:prstGeom prst="roundRect">
            <a:avLst>
              <a:gd name="adj" fmla="val 8292"/>
            </a:avLst>
          </a:prstGeom>
          <a:solidFill>
            <a:srgbClr val="7030A0"/>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r>
              <a:rPr lang="en-GB" sz="1000" b="1" dirty="0" smtClean="0">
                <a:solidFill>
                  <a:schemeClr val="bg1"/>
                </a:solidFill>
                <a:latin typeface="RN House Sans Light" panose="020B0404020203020204" pitchFamily="34" charset="0"/>
              </a:rPr>
              <a:t>Sprint</a:t>
            </a:r>
            <a:endParaRPr lang="en-GB" sz="1000" b="1" dirty="0">
              <a:solidFill>
                <a:schemeClr val="bg1"/>
              </a:solidFill>
              <a:latin typeface="RN House Sans Light" panose="020B0404020203020204" pitchFamily="34" charset="0"/>
            </a:endParaRPr>
          </a:p>
        </p:txBody>
      </p:sp>
      <p:sp>
        <p:nvSpPr>
          <p:cNvPr id="12" name="Rounded Rectangle 11"/>
          <p:cNvSpPr/>
          <p:nvPr/>
        </p:nvSpPr>
        <p:spPr bwMode="auto">
          <a:xfrm>
            <a:off x="3644074" y="969268"/>
            <a:ext cx="45719" cy="266706"/>
          </a:xfrm>
          <a:prstGeom prst="roundRect">
            <a:avLst/>
          </a:prstGeom>
          <a:solidFill>
            <a:schemeClr val="accent4">
              <a:lumMod val="50000"/>
              <a:alpha val="6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endParaRPr lang="en-GB" sz="1000" b="1" dirty="0">
              <a:solidFill>
                <a:schemeClr val="bg1"/>
              </a:solidFill>
              <a:latin typeface="RN House Sans Light" panose="020B0404020203020204" pitchFamily="34" charset="0"/>
            </a:endParaRPr>
          </a:p>
        </p:txBody>
      </p:sp>
      <p:sp>
        <p:nvSpPr>
          <p:cNvPr id="13" name="Rounded Rectangle 12"/>
          <p:cNvSpPr/>
          <p:nvPr/>
        </p:nvSpPr>
        <p:spPr bwMode="auto">
          <a:xfrm>
            <a:off x="3563653" y="969268"/>
            <a:ext cx="45719" cy="266706"/>
          </a:xfrm>
          <a:prstGeom prst="roundRect">
            <a:avLst/>
          </a:prstGeom>
          <a:solidFill>
            <a:schemeClr val="accent4">
              <a:lumMod val="50000"/>
              <a:alpha val="4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14" name="Rounded Rectangle 13"/>
          <p:cNvSpPr/>
          <p:nvPr/>
        </p:nvSpPr>
        <p:spPr bwMode="auto">
          <a:xfrm>
            <a:off x="3476422" y="969268"/>
            <a:ext cx="45719" cy="266706"/>
          </a:xfrm>
          <a:prstGeom prst="roundRect">
            <a:avLst/>
          </a:prstGeom>
          <a:solidFill>
            <a:schemeClr val="accent4">
              <a:lumMod val="50000"/>
              <a:alpha val="2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15" name="Rounded Rectangle 14"/>
          <p:cNvSpPr/>
          <p:nvPr/>
        </p:nvSpPr>
        <p:spPr bwMode="auto">
          <a:xfrm>
            <a:off x="6533576" y="988315"/>
            <a:ext cx="2229424" cy="266706"/>
          </a:xfrm>
          <a:prstGeom prst="roundRect">
            <a:avLst>
              <a:gd name="adj" fmla="val 8292"/>
            </a:avLst>
          </a:prstGeom>
          <a:solidFill>
            <a:srgbClr val="7030A0"/>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r>
              <a:rPr lang="en-GB" sz="1000" b="1" dirty="0" smtClean="0">
                <a:solidFill>
                  <a:schemeClr val="bg1"/>
                </a:solidFill>
                <a:latin typeface="RN House Sans Light" panose="020B0404020203020204" pitchFamily="34" charset="0"/>
              </a:rPr>
              <a:t>Post Sprint</a:t>
            </a:r>
            <a:endParaRPr lang="en-GB" sz="1000" b="1" dirty="0">
              <a:solidFill>
                <a:schemeClr val="bg1"/>
              </a:solidFill>
              <a:latin typeface="RN House Sans Light" panose="020B0404020203020204" pitchFamily="34" charset="0"/>
            </a:endParaRPr>
          </a:p>
        </p:txBody>
      </p:sp>
      <p:sp>
        <p:nvSpPr>
          <p:cNvPr id="16" name="Rounded Rectangle 15"/>
          <p:cNvSpPr/>
          <p:nvPr/>
        </p:nvSpPr>
        <p:spPr bwMode="auto">
          <a:xfrm>
            <a:off x="6415849" y="988315"/>
            <a:ext cx="45719" cy="266706"/>
          </a:xfrm>
          <a:prstGeom prst="roundRect">
            <a:avLst/>
          </a:prstGeom>
          <a:solidFill>
            <a:schemeClr val="accent4">
              <a:lumMod val="50000"/>
              <a:alpha val="6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defTabSz="995690" eaLnBrk="1" hangingPunct="1">
              <a:spcBef>
                <a:spcPct val="0"/>
              </a:spcBef>
              <a:buClrTx/>
              <a:buSzTx/>
            </a:pPr>
            <a:endParaRPr lang="en-GB" sz="1000" b="1" dirty="0">
              <a:solidFill>
                <a:schemeClr val="bg1"/>
              </a:solidFill>
              <a:latin typeface="RN House Sans Light" panose="020B0404020203020204" pitchFamily="34" charset="0"/>
            </a:endParaRPr>
          </a:p>
        </p:txBody>
      </p:sp>
      <p:sp>
        <p:nvSpPr>
          <p:cNvPr id="17" name="Rounded Rectangle 16"/>
          <p:cNvSpPr/>
          <p:nvPr/>
        </p:nvSpPr>
        <p:spPr bwMode="auto">
          <a:xfrm>
            <a:off x="6335428" y="988315"/>
            <a:ext cx="45719" cy="266706"/>
          </a:xfrm>
          <a:prstGeom prst="roundRect">
            <a:avLst/>
          </a:prstGeom>
          <a:solidFill>
            <a:schemeClr val="accent4">
              <a:lumMod val="50000"/>
              <a:alpha val="4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18" name="Rounded Rectangle 17"/>
          <p:cNvSpPr/>
          <p:nvPr/>
        </p:nvSpPr>
        <p:spPr bwMode="auto">
          <a:xfrm>
            <a:off x="6248197" y="988315"/>
            <a:ext cx="45719" cy="266706"/>
          </a:xfrm>
          <a:prstGeom prst="roundRect">
            <a:avLst/>
          </a:prstGeom>
          <a:solidFill>
            <a:schemeClr val="accent4">
              <a:lumMod val="50000"/>
              <a:alpha val="20000"/>
            </a:schemeClr>
          </a:solidFill>
          <a:ln w="12700" cap="flat" cmpd="sng" algn="ctr">
            <a:noFill/>
            <a:prstDash val="solid"/>
            <a:round/>
            <a:headEnd type="none" w="med" len="med"/>
            <a:tailEnd type="none" w="med" len="med"/>
          </a:ln>
          <a:effectLst/>
          <a:extLst/>
        </p:spPr>
        <p:txBody>
          <a:bodyPr vert="horz" wrap="none" lIns="98001" tIns="50961" rIns="98001" bIns="50961" numCol="1" rtlCol="0" anchor="ctr" anchorCtr="0" compatLnSpc="1">
            <a:prstTxWarp prst="textNoShape">
              <a:avLst/>
            </a:prstTxWarp>
          </a:bodyPr>
          <a:lstStyle/>
          <a:p>
            <a:pPr algn="ctr" defTabSz="995690" eaLnBrk="1" hangingPunct="1">
              <a:spcBef>
                <a:spcPct val="0"/>
              </a:spcBef>
              <a:buClrTx/>
              <a:buSzTx/>
            </a:pPr>
            <a:endParaRPr lang="en-GB" sz="1000" b="1" dirty="0">
              <a:solidFill>
                <a:srgbClr val="42145F"/>
              </a:solidFill>
              <a:latin typeface="RN House Sans Light" panose="020B0404020203020204" pitchFamily="34" charset="0"/>
            </a:endParaRPr>
          </a:p>
        </p:txBody>
      </p:sp>
      <p:sp>
        <p:nvSpPr>
          <p:cNvPr id="3" name="TextBox 2"/>
          <p:cNvSpPr txBox="1"/>
          <p:nvPr/>
        </p:nvSpPr>
        <p:spPr>
          <a:xfrm>
            <a:off x="182880" y="1448410"/>
            <a:ext cx="461665" cy="2031325"/>
          </a:xfrm>
          <a:prstGeom prst="rect">
            <a:avLst/>
          </a:prstGeom>
          <a:noFill/>
          <a:scene3d>
            <a:camera prst="orthographicFront">
              <a:rot lat="300000" lon="20699994" rev="0"/>
            </a:camera>
            <a:lightRig rig="threePt" dir="t"/>
          </a:scene3d>
        </p:spPr>
        <p:txBody>
          <a:bodyPr vert="vert270" wrap="square" rtlCol="0" anchor="ctr" anchorCtr="0">
            <a:noAutofit/>
          </a:bodyPr>
          <a:lstStyle/>
          <a:p>
            <a:pPr algn="l"/>
            <a:r>
              <a:rPr lang="en-GB" dirty="0" smtClean="0"/>
              <a:t>Functional</a:t>
            </a:r>
          </a:p>
        </p:txBody>
      </p:sp>
      <p:sp>
        <p:nvSpPr>
          <p:cNvPr id="19" name="TextBox 18"/>
          <p:cNvSpPr txBox="1"/>
          <p:nvPr/>
        </p:nvSpPr>
        <p:spPr>
          <a:xfrm>
            <a:off x="182878" y="4139508"/>
            <a:ext cx="461665" cy="1522212"/>
          </a:xfrm>
          <a:prstGeom prst="rect">
            <a:avLst/>
          </a:prstGeom>
          <a:noFill/>
        </p:spPr>
        <p:txBody>
          <a:bodyPr vert="vert270" wrap="none" rtlCol="0">
            <a:spAutoFit/>
          </a:bodyPr>
          <a:lstStyle/>
          <a:p>
            <a:pPr algn="l"/>
            <a:r>
              <a:rPr lang="en-GB" dirty="0" smtClean="0"/>
              <a:t>Non Functional</a:t>
            </a:r>
          </a:p>
        </p:txBody>
      </p:sp>
      <p:pic>
        <p:nvPicPr>
          <p:cNvPr id="20" name="Picture 2" descr="https://confluence.dts.fm.rbsgrp.net/download/attachments/416559431/Pic6.PNG?version=1&amp;modificationDate=1553531118000&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9533" y="5747657"/>
            <a:ext cx="879275" cy="78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Test Environments – Deployments Process</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32884"/>
            <a:ext cx="6019800" cy="580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505450" y="3174233"/>
            <a:ext cx="3105150" cy="461665"/>
          </a:xfrm>
          <a:prstGeom prst="rect">
            <a:avLst/>
          </a:prstGeom>
          <a:noFill/>
        </p:spPr>
        <p:txBody>
          <a:bodyPr wrap="square" rtlCol="0">
            <a:spAutoFit/>
          </a:bodyPr>
          <a:lstStyle/>
          <a:p>
            <a:pPr algn="l"/>
            <a:r>
              <a:rPr lang="en-GB" sz="12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 Same Process should be followed for NFT Code deployments</a:t>
            </a:r>
            <a:r>
              <a:rPr lang="en-GB" sz="12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a:t>
            </a:r>
          </a:p>
        </p:txBody>
      </p:sp>
      <p:pic>
        <p:nvPicPr>
          <p:cNvPr id="5" name="Picture 2" descr="https://confluence.dts.fm.rbsgrp.net/download/attachments/416559431/Pic6.PNG?version=1&amp;modificationDate=1553531118000&amp;api=v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9533" y="5165766"/>
            <a:ext cx="1207276" cy="136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22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UAT Testing</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42</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590085"/>
            <a:ext cx="6877049" cy="499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4"/>
          <p:cNvSpPr txBox="1">
            <a:spLocks/>
          </p:cNvSpPr>
          <p:nvPr/>
        </p:nvSpPr>
        <p:spPr>
          <a:xfrm>
            <a:off x="248990" y="761221"/>
            <a:ext cx="8542585" cy="1334280"/>
          </a:xfrm>
          <a:prstGeom prst="rect">
            <a:avLst/>
          </a:prstGeom>
        </p:spPr>
        <p:txBody>
          <a:bodyPr>
            <a:noAutofit/>
          </a:bodyPr>
          <a:lstStyle>
            <a:lvl1pPr marL="342900" indent="-342900" algn="l" rtl="0" eaLnBrk="0" fontAlgn="base" hangingPunct="0">
              <a:spcBef>
                <a:spcPct val="20000"/>
              </a:spcBef>
              <a:spcAft>
                <a:spcPct val="0"/>
              </a:spcAft>
              <a:buClr>
                <a:srgbClr val="8599A8"/>
              </a:buClr>
              <a:buChar char="•"/>
              <a:defRPr sz="1200">
                <a:solidFill>
                  <a:srgbClr val="002469"/>
                </a:solidFill>
                <a:latin typeface="+mn-lt"/>
                <a:ea typeface="+mn-ea"/>
                <a:cs typeface="+mn-cs"/>
              </a:defRPr>
            </a:lvl1pPr>
            <a:lvl2pPr marL="742950" indent="-285750" algn="l" rtl="0" eaLnBrk="0" fontAlgn="base" hangingPunct="0">
              <a:spcBef>
                <a:spcPct val="20000"/>
              </a:spcBef>
              <a:spcAft>
                <a:spcPct val="0"/>
              </a:spcAft>
              <a:buClr>
                <a:srgbClr val="8599A8"/>
              </a:buClr>
              <a:buSzPct val="80000"/>
              <a:buChar char="•"/>
              <a:defRPr sz="1200">
                <a:solidFill>
                  <a:srgbClr val="002469"/>
                </a:solidFill>
                <a:latin typeface="+mn-lt"/>
              </a:defRPr>
            </a:lvl2pPr>
            <a:lvl3pPr marL="1143000" indent="-228600" algn="l" rtl="0" eaLnBrk="0" fontAlgn="base" hangingPunct="0">
              <a:spcBef>
                <a:spcPct val="20000"/>
              </a:spcBef>
              <a:spcAft>
                <a:spcPct val="0"/>
              </a:spcAft>
              <a:buClr>
                <a:srgbClr val="8599A8"/>
              </a:buClr>
              <a:buSzPct val="70000"/>
              <a:buChar char="•"/>
              <a:defRPr sz="1200">
                <a:solidFill>
                  <a:srgbClr val="002469"/>
                </a:solidFill>
                <a:latin typeface="+mn-lt"/>
              </a:defRPr>
            </a:lvl3pPr>
            <a:lvl4pPr marL="1600200" indent="-228600" algn="l" rtl="0" eaLnBrk="0" fontAlgn="base" hangingPunct="0">
              <a:spcBef>
                <a:spcPct val="20000"/>
              </a:spcBef>
              <a:spcAft>
                <a:spcPct val="0"/>
              </a:spcAft>
              <a:buClr>
                <a:srgbClr val="8599A8"/>
              </a:buClr>
              <a:buSzPct val="65000"/>
              <a:buChar char="•"/>
              <a:defRPr sz="1200">
                <a:solidFill>
                  <a:srgbClr val="002469"/>
                </a:solidFill>
                <a:latin typeface="+mn-lt"/>
              </a:defRPr>
            </a:lvl4pPr>
            <a:lvl5pPr marL="2057400" indent="-228600" algn="l" rtl="0" eaLnBrk="0" fontAlgn="base" hangingPunct="0">
              <a:spcBef>
                <a:spcPct val="20000"/>
              </a:spcBef>
              <a:spcAft>
                <a:spcPct val="0"/>
              </a:spcAft>
              <a:buClr>
                <a:srgbClr val="8599A8"/>
              </a:buClr>
              <a:buSzPct val="60000"/>
              <a:buChar char="•"/>
              <a:defRPr sz="1200">
                <a:solidFill>
                  <a:srgbClr val="002469"/>
                </a:solidFill>
                <a:latin typeface="+mn-lt"/>
              </a:defRPr>
            </a:lvl5pPr>
            <a:lvl6pPr marL="2514600" indent="-228600" algn="l" rtl="0" fontAlgn="base">
              <a:spcBef>
                <a:spcPct val="20000"/>
              </a:spcBef>
              <a:spcAft>
                <a:spcPct val="0"/>
              </a:spcAft>
              <a:buClr>
                <a:srgbClr val="8599A8"/>
              </a:buClr>
              <a:buSzPct val="60000"/>
              <a:buChar char="•"/>
              <a:defRPr sz="1200">
                <a:solidFill>
                  <a:srgbClr val="002469"/>
                </a:solidFill>
                <a:latin typeface="+mn-lt"/>
              </a:defRPr>
            </a:lvl6pPr>
            <a:lvl7pPr marL="2971800" indent="-228600" algn="l" rtl="0" fontAlgn="base">
              <a:spcBef>
                <a:spcPct val="20000"/>
              </a:spcBef>
              <a:spcAft>
                <a:spcPct val="0"/>
              </a:spcAft>
              <a:buClr>
                <a:srgbClr val="8599A8"/>
              </a:buClr>
              <a:buSzPct val="60000"/>
              <a:buChar char="•"/>
              <a:defRPr sz="1200">
                <a:solidFill>
                  <a:srgbClr val="002469"/>
                </a:solidFill>
                <a:latin typeface="+mn-lt"/>
              </a:defRPr>
            </a:lvl7pPr>
            <a:lvl8pPr marL="3429000" indent="-228600" algn="l" rtl="0" fontAlgn="base">
              <a:spcBef>
                <a:spcPct val="20000"/>
              </a:spcBef>
              <a:spcAft>
                <a:spcPct val="0"/>
              </a:spcAft>
              <a:buClr>
                <a:srgbClr val="8599A8"/>
              </a:buClr>
              <a:buSzPct val="60000"/>
              <a:buChar char="•"/>
              <a:defRPr sz="1200">
                <a:solidFill>
                  <a:srgbClr val="002469"/>
                </a:solidFill>
                <a:latin typeface="+mn-lt"/>
              </a:defRPr>
            </a:lvl8pPr>
            <a:lvl9pPr marL="3886200" indent="-228600" algn="l" rtl="0" fontAlgn="base">
              <a:spcBef>
                <a:spcPct val="20000"/>
              </a:spcBef>
              <a:spcAft>
                <a:spcPct val="0"/>
              </a:spcAft>
              <a:buClr>
                <a:srgbClr val="8599A8"/>
              </a:buClr>
              <a:buSzPct val="60000"/>
              <a:buChar char="•"/>
              <a:defRPr sz="1200">
                <a:solidFill>
                  <a:srgbClr val="002469"/>
                </a:solidFill>
                <a:latin typeface="+mn-lt"/>
              </a:defRPr>
            </a:lvl9pPr>
          </a:lstStyle>
          <a:p>
            <a:pPr marL="847483" lvl="2" indent="-391146"/>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Product Team has agreed to perform the UAT Testing</a:t>
            </a:r>
          </a:p>
          <a:p>
            <a:pPr marL="847483" lvl="2" indent="-391146"/>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Functional Test Team will be providing all the support to the Product Team for the UAT Test Executions</a:t>
            </a:r>
          </a:p>
          <a:p>
            <a:pPr marL="847483" lvl="2" indent="-391146"/>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Functional Test Team who will be running the Defect Triaging </a:t>
            </a:r>
          </a:p>
          <a:p>
            <a:pPr marL="847483" lvl="2" indent="-391146"/>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Upon success of the UAT Testing, the Product Team will be providing the Test Report &amp; Sign Off. </a:t>
            </a:r>
          </a:p>
        </p:txBody>
      </p:sp>
    </p:spTree>
    <p:extLst>
      <p:ext uri="{BB962C8B-B14F-4D97-AF65-F5344CB8AC3E}">
        <p14:creationId xmlns:p14="http://schemas.microsoft.com/office/powerpoint/2010/main" val="6794343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43</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450" y="870935"/>
            <a:ext cx="2181225" cy="5329840"/>
          </a:xfrm>
          <a:prstGeom prst="rect">
            <a:avLst/>
          </a:prstGeom>
          <a:solidFill>
            <a:schemeClr val="tx2">
              <a:lumMod val="20000"/>
              <a:lumOff val="80000"/>
            </a:schemeClr>
          </a:solidFill>
          <a:ln>
            <a:noFill/>
          </a:ln>
        </p:spPr>
      </p:pic>
      <p:sp>
        <p:nvSpPr>
          <p:cNvPr id="7" name="Title 5"/>
          <p:cNvSpPr txBox="1">
            <a:spLocks/>
          </p:cNvSpPr>
          <p:nvPr/>
        </p:nvSpPr>
        <p:spPr bwMode="auto">
          <a:xfrm>
            <a:off x="196340" y="692672"/>
            <a:ext cx="7728460" cy="243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endParaRPr lang="en-GB" sz="40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endParaRPr lang="en-GB" sz="40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endParaRPr lang="en-GB" sz="40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r>
              <a:rPr lang="en-GB" sz="40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4.0 Non Functional Testing</a:t>
            </a:r>
          </a:p>
          <a:p>
            <a:pPr marL="342900" indent="-342900">
              <a:spcBef>
                <a:spcPct val="20000"/>
              </a:spcBef>
              <a:buClr>
                <a:srgbClr val="8599A8"/>
              </a:buClr>
              <a:buSzPct val="100000"/>
              <a:buFont typeface="Wingdings" panose="05000000000000000000" pitchFamily="2" charset="2"/>
              <a:buChar char="Ø"/>
            </a:pPr>
            <a:endParaRPr lang="en-GB" sz="1600" b="1" kern="0"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marL="800100" lvl="1" indent="-342900">
              <a:spcBef>
                <a:spcPct val="20000"/>
              </a:spcBef>
              <a:buClr>
                <a:srgbClr val="8599A8"/>
              </a:buClr>
              <a:buSzPct val="10000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Summary</a:t>
            </a:r>
          </a:p>
          <a:p>
            <a:pPr marL="800100" lvl="1" indent="-342900">
              <a:spcBef>
                <a:spcPct val="20000"/>
              </a:spcBef>
              <a:buClr>
                <a:srgbClr val="8599A8"/>
              </a:buClr>
              <a:buSzPct val="10000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Performance Testing </a:t>
            </a:r>
          </a:p>
          <a:p>
            <a:pPr marL="800100" lvl="1" indent="-342900">
              <a:spcBef>
                <a:spcPct val="20000"/>
              </a:spcBef>
              <a:buClr>
                <a:srgbClr val="8599A8"/>
              </a:buClr>
              <a:buSzPct val="10000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OAT Testing </a:t>
            </a:r>
          </a:p>
          <a:p>
            <a:pPr marL="800100" lvl="1" indent="-342900">
              <a:spcBef>
                <a:spcPct val="20000"/>
              </a:spcBef>
              <a:buClr>
                <a:srgbClr val="8599A8"/>
              </a:buClr>
              <a:buSzPct val="10000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Security &amp; Pen Testing </a:t>
            </a:r>
          </a:p>
          <a:p>
            <a:pPr marL="800100" lvl="1" indent="-342900">
              <a:spcBef>
                <a:spcPct val="20000"/>
              </a:spcBef>
              <a:buClr>
                <a:srgbClr val="8599A8"/>
              </a:buClr>
              <a:buSzPct val="100000"/>
              <a:buFont typeface="Wingdings" panose="05000000000000000000" pitchFamily="2" charset="2"/>
              <a:buChar char="Ø"/>
            </a:pPr>
            <a:r>
              <a:rPr lang="en-GB" sz="16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Accessibility Testing</a:t>
            </a:r>
          </a:p>
          <a:p>
            <a:pPr marL="342900" indent="-342900">
              <a:spcBef>
                <a:spcPct val="20000"/>
              </a:spcBef>
              <a:buClr>
                <a:srgbClr val="8599A8"/>
              </a:buClr>
              <a:buSzPct val="100000"/>
              <a:buFont typeface="Arial" panose="020B0604020202020204" pitchFamily="34" charset="0"/>
              <a:buChar char="•"/>
            </a:pPr>
            <a:endParaRPr lang="en-GB" sz="16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a:p>
            <a:endParaRPr lang="en-GB" sz="1600" b="1" kern="0"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4654626"/>
            <a:ext cx="1371600" cy="147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76555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0825" y="921296"/>
            <a:ext cx="8640960" cy="1406268"/>
          </a:xfrm>
        </p:spPr>
        <p:txBody>
          <a:bodyPr>
            <a:normAutofit/>
          </a:bodyPr>
          <a:lstStyle/>
          <a:p>
            <a:pPr algn="l"/>
            <a:r>
              <a:rPr lang="en-GB" sz="1100" kern="1200" dirty="0">
                <a:solidFill>
                  <a:srgbClr val="42145F"/>
                </a:solidFill>
                <a:latin typeface="Segoe UI" panose="020B0502040204020203" pitchFamily="34" charset="0"/>
                <a:ea typeface="Segoe UI" panose="020B0502040204020203" pitchFamily="34" charset="0"/>
                <a:cs typeface="Segoe UI" panose="020B0502040204020203" pitchFamily="34" charset="0"/>
              </a:rPr>
              <a:t>Non Functional Test Phases in Scope for Digital Releases are as below : </a:t>
            </a:r>
          </a:p>
          <a:p>
            <a:pPr algn="l"/>
            <a:endParaRPr lang="en-GB" sz="110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285750" indent="-285750" algn="l">
              <a:buFont typeface="Wingdings" panose="05000000000000000000" pitchFamily="2" charset="2"/>
              <a:buChar char="Ø"/>
            </a:pPr>
            <a:r>
              <a:rPr lang="en-GB" b="1" kern="1200" dirty="0">
                <a:solidFill>
                  <a:srgbClr val="42145F"/>
                </a:solidFill>
                <a:latin typeface="Segoe UI" panose="020B0502040204020203" pitchFamily="34" charset="0"/>
                <a:ea typeface="Segoe UI" panose="020B0502040204020203" pitchFamily="34" charset="0"/>
                <a:cs typeface="Segoe UI" panose="020B0502040204020203" pitchFamily="34" charset="0"/>
              </a:rPr>
              <a:t>Performance Testing</a:t>
            </a:r>
          </a:p>
          <a:p>
            <a:pPr marL="285750" indent="-285750" algn="l">
              <a:buFont typeface="Wingdings" panose="05000000000000000000" pitchFamily="2" charset="2"/>
              <a:buChar char="Ø"/>
            </a:pPr>
            <a:r>
              <a:rPr lang="en-GB" b="1" kern="1200" dirty="0">
                <a:solidFill>
                  <a:srgbClr val="42145F"/>
                </a:solidFill>
                <a:latin typeface="Segoe UI" panose="020B0502040204020203" pitchFamily="34" charset="0"/>
                <a:ea typeface="Segoe UI" panose="020B0502040204020203" pitchFamily="34" charset="0"/>
                <a:cs typeface="Segoe UI" panose="020B0502040204020203" pitchFamily="34" charset="0"/>
              </a:rPr>
              <a:t>Operational Acceptance Testing (OAT)</a:t>
            </a:r>
          </a:p>
          <a:p>
            <a:pPr marL="285750" indent="-285750" algn="l">
              <a:buFont typeface="Wingdings" panose="05000000000000000000" pitchFamily="2" charset="2"/>
              <a:buChar char="Ø"/>
            </a:pPr>
            <a:r>
              <a:rPr lang="en-GB" b="1" kern="1200" dirty="0">
                <a:solidFill>
                  <a:srgbClr val="42145F"/>
                </a:solidFill>
                <a:latin typeface="Segoe UI" panose="020B0502040204020203" pitchFamily="34" charset="0"/>
                <a:ea typeface="Segoe UI" panose="020B0502040204020203" pitchFamily="34" charset="0"/>
                <a:cs typeface="Segoe UI" panose="020B0502040204020203" pitchFamily="34" charset="0"/>
              </a:rPr>
              <a:t>Security &amp; Penetration Testing</a:t>
            </a:r>
          </a:p>
          <a:p>
            <a:pPr marL="285750" indent="-285750" algn="l">
              <a:buFont typeface="Wingdings" panose="05000000000000000000" pitchFamily="2" charset="2"/>
              <a:buChar char="Ø"/>
            </a:pPr>
            <a:r>
              <a:rPr lang="en-GB" b="1" kern="1200" dirty="0">
                <a:solidFill>
                  <a:srgbClr val="42145F"/>
                </a:solidFill>
                <a:latin typeface="Segoe UI" panose="020B0502040204020203" pitchFamily="34" charset="0"/>
                <a:ea typeface="Segoe UI" panose="020B0502040204020203" pitchFamily="34" charset="0"/>
                <a:cs typeface="Segoe UI" panose="020B0502040204020203" pitchFamily="34" charset="0"/>
              </a:rPr>
              <a:t>Accessibility Testing</a:t>
            </a:r>
          </a:p>
          <a:p>
            <a:pPr algn="l"/>
            <a:endParaRPr lang="en-GB" sz="1000" dirty="0" smtClean="0">
              <a:solidFill>
                <a:srgbClr val="7030A0"/>
              </a:solidFill>
              <a:latin typeface="RN House Sans Light" panose="020B0404020203020204" pitchFamily="34" charset="0"/>
            </a:endParaRPr>
          </a:p>
          <a:p>
            <a:pPr algn="l"/>
            <a:endParaRPr lang="en-GB" sz="1000" dirty="0" smtClean="0">
              <a:solidFill>
                <a:srgbClr val="7030A0"/>
              </a:solidFill>
              <a:latin typeface="RN House Sans Light" panose="020B0404020203020204" pitchFamily="34" charset="0"/>
            </a:endParaRPr>
          </a:p>
        </p:txBody>
      </p:sp>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Non Functional Testing - Summary</a:t>
            </a:r>
          </a:p>
        </p:txBody>
      </p:sp>
      <p:graphicFrame>
        <p:nvGraphicFramePr>
          <p:cNvPr id="5" name="Table 4"/>
          <p:cNvGraphicFramePr>
            <a:graphicFrameLocks noGrp="1"/>
          </p:cNvGraphicFramePr>
          <p:nvPr>
            <p:extLst>
              <p:ext uri="{D42A27DB-BD31-4B8C-83A1-F6EECF244321}">
                <p14:modId xmlns:p14="http://schemas.microsoft.com/office/powerpoint/2010/main" val="4164483827"/>
              </p:ext>
            </p:extLst>
          </p:nvPr>
        </p:nvGraphicFramePr>
        <p:xfrm>
          <a:off x="250825" y="2354573"/>
          <a:ext cx="8389917" cy="2986579"/>
        </p:xfrm>
        <a:graphic>
          <a:graphicData uri="http://schemas.openxmlformats.org/drawingml/2006/table">
            <a:tbl>
              <a:tblPr firstRow="1" bandRow="1">
                <a:tableStyleId>{68D230F3-CF80-4859-8CE7-A43EE81993B5}</a:tableStyleId>
              </a:tblPr>
              <a:tblGrid>
                <a:gridCol w="1378343"/>
                <a:gridCol w="4974023"/>
                <a:gridCol w="2037551"/>
              </a:tblGrid>
              <a:tr h="284934">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NFT Test Types</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Description</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Accountable</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641103">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Performance Testing</a:t>
                      </a:r>
                    </a:p>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(SVP)</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indent="-171450">
                        <a:buFont typeface="Arial" panose="020B0604020202020204" pitchFamily="34" charset="0"/>
                        <a:buChar cha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Software Performance testing is type of testing perform to determine the system performance to measure, validate or verify quality attributes of the system like Responsiveness, Speed, Scalability, Stability under variety of load conditions. </a:t>
                      </a:r>
                    </a:p>
                  </a:txBody>
                  <a:tcPr anchor="ctr"/>
                </a:tc>
                <a:tc>
                  <a:txBody>
                    <a:bodyPr/>
                    <a:lstStyle/>
                    <a:p>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 Team via Shared Lending Performance Test team </a:t>
                      </a:r>
                      <a:endParaRPr lang="en-GB" sz="1000" b="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641103">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Operational Acceptance Testing </a:t>
                      </a:r>
                    </a:p>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OAT ) </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Agile team confirms the testing priority of the defect</a:t>
                      </a:r>
                    </a:p>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Agile team to understand the root cause</a:t>
                      </a:r>
                    </a:p>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Formulate fix and fix time required</a:t>
                      </a:r>
                    </a:p>
                  </a:txBody>
                  <a:tcPr anchor="ctr"/>
                </a:tc>
                <a:tc>
                  <a:txBody>
                    <a:bodyPr/>
                    <a:lstStyle/>
                    <a:p>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 Team via Infra team &amp; 3</a:t>
                      </a:r>
                      <a:r>
                        <a:rPr lang="en-GB" sz="1000" b="0" kern="1200" baseline="30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rd</a:t>
                      </a: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Party Company</a:t>
                      </a:r>
                      <a:endParaRPr lang="en-GB" sz="1000" b="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819188">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Security &amp; Pen Testing</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lvl="2" indent="-171450" algn="l" defTabSz="1043056" rtl="0" eaLnBrk="1" latinLnBrk="0" hangingPunct="1">
                        <a:buFont typeface="Arial" panose="020B0604020202020204" pitchFamily="34" charset="0"/>
                        <a:buChar cha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The product owner confirms the business severity of the defect</a:t>
                      </a:r>
                    </a:p>
                    <a:p>
                      <a:pPr marL="171450" lvl="2" indent="-171450" algn="l" defTabSz="1043056" rtl="0" eaLnBrk="1" latinLnBrk="0" hangingPunct="1">
                        <a:buFont typeface="Arial" panose="020B0604020202020204" pitchFamily="34" charset="0"/>
                        <a:buChar cha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The defects with highest priority &amp; severity is assigned to relevant scrum team for fixing</a:t>
                      </a:r>
                    </a:p>
                    <a:p>
                      <a:pPr marL="171450" lvl="2" indent="-171450" algn="l" defTabSz="1043056" rtl="0" eaLnBrk="1" latinLnBrk="0" hangingPunct="1">
                        <a:buFont typeface="Arial" panose="020B0604020202020204" pitchFamily="34" charset="0"/>
                        <a:buChar cha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The defects which don’t demand an urgent fix are added to product backlog to be picked up in future sprints and aligned to a release</a:t>
                      </a:r>
                    </a:p>
                  </a:txBody>
                  <a:tcPr anchor="ctr"/>
                </a:tc>
                <a:tc>
                  <a:txBody>
                    <a:bodyPr/>
                    <a:lstStyle/>
                    <a:p>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 Team via 3</a:t>
                      </a:r>
                      <a:r>
                        <a:rPr lang="en-GB" sz="1000" b="0" kern="1200" baseline="30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rd</a:t>
                      </a: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Party Company</a:t>
                      </a:r>
                      <a:endParaRPr lang="en-GB" sz="1000" b="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r h="565999">
                <a:tc>
                  <a:txBody>
                    <a:bodyPr/>
                    <a:lstStyle/>
                    <a:p>
                      <a:pPr algn="ctr"/>
                      <a:r>
                        <a:rPr lang="en-GB" sz="1000" b="1"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Accessibility Testing</a:t>
                      </a:r>
                      <a:endParaRPr lang="en-GB" sz="1000" b="1"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171450" marR="0" lvl="2" indent="-171450"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This testing phase covers testing to comply with the Equality Act 2010 and ensure that those with disabilities and other access needs can use the system to complete the tasks it was designed for</a:t>
                      </a:r>
                    </a:p>
                  </a:txBody>
                  <a:tcPr anchor="ctr"/>
                </a:tc>
                <a:tc>
                  <a:txBody>
                    <a:bodyPr/>
                    <a:lstStyle/>
                    <a:p>
                      <a:r>
                        <a:rPr lang="en-GB" sz="1000" b="0" kern="12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Test Team via</a:t>
                      </a:r>
                      <a:r>
                        <a:rPr lang="en-GB" sz="1000" b="0" kern="1200" baseline="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3</a:t>
                      </a:r>
                      <a:r>
                        <a:rPr lang="en-GB" sz="1000" b="0" kern="1200" baseline="30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rd</a:t>
                      </a:r>
                      <a:r>
                        <a:rPr lang="en-GB" sz="1000" b="0" kern="1200" baseline="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Party Company</a:t>
                      </a:r>
                      <a:endParaRPr lang="en-GB" sz="1000" b="0" kern="12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txBody>
                  <a:tcPr anchor="ctr"/>
                </a:tc>
              </a:tr>
            </a:tbl>
          </a:graphicData>
        </a:graphic>
      </p:graphicFrame>
      <p:pic>
        <p:nvPicPr>
          <p:cNvPr id="30722" name="Picture 2" descr="https://confluence.dts.fm.rbsgrp.net/download/attachments/416559431/Pic71.PNG?version=1&amp;modificationDate=155377357300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21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Non Functional Testing – Performance </a:t>
            </a:r>
          </a:p>
        </p:txBody>
      </p:sp>
      <p:graphicFrame>
        <p:nvGraphicFramePr>
          <p:cNvPr id="5" name="Diagram 4"/>
          <p:cNvGraphicFramePr/>
          <p:nvPr>
            <p:extLst>
              <p:ext uri="{D42A27DB-BD31-4B8C-83A1-F6EECF244321}">
                <p14:modId xmlns:p14="http://schemas.microsoft.com/office/powerpoint/2010/main" val="2349192508"/>
              </p:ext>
            </p:extLst>
          </p:nvPr>
        </p:nvGraphicFramePr>
        <p:xfrm>
          <a:off x="250826" y="866898"/>
          <a:ext cx="6842124" cy="4940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https://confluence.dts.fm.rbsgrp.net/download/attachments/416559431/Pic71.PNG?version=1&amp;modificationDate=1553773573000&amp;api=v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565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Non Functional Testing - OAT</a:t>
            </a:r>
          </a:p>
        </p:txBody>
      </p:sp>
      <p:graphicFrame>
        <p:nvGraphicFramePr>
          <p:cNvPr id="5" name="Diagram 4"/>
          <p:cNvGraphicFramePr/>
          <p:nvPr>
            <p:extLst>
              <p:ext uri="{D42A27DB-BD31-4B8C-83A1-F6EECF244321}">
                <p14:modId xmlns:p14="http://schemas.microsoft.com/office/powerpoint/2010/main" val="2321697813"/>
              </p:ext>
            </p:extLst>
          </p:nvPr>
        </p:nvGraphicFramePr>
        <p:xfrm>
          <a:off x="771895" y="943590"/>
          <a:ext cx="7309744" cy="4067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https://confluence.dts.fm.rbsgrp.net/download/attachments/416559431/Pic71.PNG?version=1&amp;modificationDate=1553773573000&amp;api=v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96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Non Functional Testing – Security &amp; Pen</a:t>
            </a:r>
          </a:p>
        </p:txBody>
      </p:sp>
      <p:graphicFrame>
        <p:nvGraphicFramePr>
          <p:cNvPr id="5" name="Diagram 4"/>
          <p:cNvGraphicFramePr/>
          <p:nvPr>
            <p:extLst>
              <p:ext uri="{D42A27DB-BD31-4B8C-83A1-F6EECF244321}">
                <p14:modId xmlns:p14="http://schemas.microsoft.com/office/powerpoint/2010/main" val="401763469"/>
              </p:ext>
            </p:extLst>
          </p:nvPr>
        </p:nvGraphicFramePr>
        <p:xfrm>
          <a:off x="4886279" y="2192246"/>
          <a:ext cx="3694062" cy="1959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14"/>
          <p:cNvSpPr txBox="1"/>
          <p:nvPr/>
        </p:nvSpPr>
        <p:spPr>
          <a:xfrm>
            <a:off x="4886279" y="2105353"/>
            <a:ext cx="3672408" cy="419471"/>
          </a:xfrm>
          <a:prstGeom prst="rect">
            <a:avLst/>
          </a:prstGeom>
          <a:noFill/>
        </p:spPr>
        <p:txBody>
          <a:bodyPr wrap="square" lIns="80133" tIns="40067" rIns="80133" bIns="40067"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a:r>
              <a:rPr lang="en-GB" sz="1100" b="1"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Primary Objectives</a:t>
            </a:r>
          </a:p>
          <a:p>
            <a:pPr algn="ctr"/>
            <a:r>
              <a:rPr lang="en-GB" sz="11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Application </a:t>
            </a:r>
            <a:r>
              <a:rPr lang="en-GB" sz="1100" dirty="0">
                <a:solidFill>
                  <a:srgbClr val="42145F"/>
                </a:solidFill>
                <a:latin typeface="Segoe UI" panose="020B0502040204020203" pitchFamily="34" charset="0"/>
                <a:ea typeface="Segoe UI" panose="020B0502040204020203" pitchFamily="34" charset="0"/>
                <a:cs typeface="Segoe UI" panose="020B0502040204020203" pitchFamily="34" charset="0"/>
              </a:rPr>
              <a:t>Security Testing</a:t>
            </a:r>
          </a:p>
        </p:txBody>
      </p:sp>
      <p:graphicFrame>
        <p:nvGraphicFramePr>
          <p:cNvPr id="10" name="Diagram 9"/>
          <p:cNvGraphicFramePr/>
          <p:nvPr>
            <p:extLst>
              <p:ext uri="{D42A27DB-BD31-4B8C-83A1-F6EECF244321}">
                <p14:modId xmlns:p14="http://schemas.microsoft.com/office/powerpoint/2010/main" val="2007714669"/>
              </p:ext>
            </p:extLst>
          </p:nvPr>
        </p:nvGraphicFramePr>
        <p:xfrm>
          <a:off x="380010" y="1232087"/>
          <a:ext cx="4144489" cy="42615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2" descr="https://confluence.dts.fm.rbsgrp.net/download/attachments/416559431/Pic71.PNG?version=1&amp;modificationDate=1553773573000&amp;api=v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95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Non Functional Testing – Accessibility </a:t>
            </a:r>
          </a:p>
        </p:txBody>
      </p:sp>
      <p:sp>
        <p:nvSpPr>
          <p:cNvPr id="5" name="Content Placeholder 51"/>
          <p:cNvSpPr txBox="1">
            <a:spLocks/>
          </p:cNvSpPr>
          <p:nvPr/>
        </p:nvSpPr>
        <p:spPr bwMode="auto">
          <a:xfrm>
            <a:off x="250825" y="967818"/>
            <a:ext cx="4285549" cy="572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spcBef>
                <a:spcPts val="0"/>
              </a:spcBef>
            </a:pP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Timings:</a:t>
            </a:r>
          </a:p>
          <a:p>
            <a:pPr marL="171420" indent="-171420">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This will be run </a:t>
            </a: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every quarter months by 3</a:t>
            </a:r>
            <a:r>
              <a:rPr lang="en-GB" sz="1000" kern="0" baseline="300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rd</a:t>
            </a: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 Party suppliers. </a:t>
            </a:r>
            <a:endPar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endPar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r>
              <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Scope</a:t>
            </a: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The assessment constitutes a </a:t>
            </a: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WCAG2.1 </a:t>
            </a: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Accessibility Audit based on the guidelines published by the World Wide Web Consortium.</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The assessment also takes into account the Group Accessibility Standards found on P3M</a:t>
            </a:r>
          </a:p>
          <a:p>
            <a:pPr>
              <a:spcBef>
                <a:spcPts val="0"/>
              </a:spcBef>
            </a:pPr>
            <a:endPar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r>
              <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Method</a:t>
            </a: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a:t>
            </a:r>
          </a:p>
          <a:p>
            <a:pPr marL="171450" indent="-171450">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The following test techniques and tools will be used during the evaluation: </a:t>
            </a:r>
            <a:endPar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692978" lvl="1" indent="-171450">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a:t>
            </a: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Use of AXE to conduct lower level environment Testing</a:t>
            </a:r>
          </a:p>
          <a:p>
            <a:pPr marL="717067" lvl="1" indent="-195539">
              <a:spcBef>
                <a:spcPts val="0"/>
              </a:spcBef>
              <a:buFont typeface="Arial" panose="020B0604020202020204" pitchFamily="34" charset="0"/>
              <a:buChar char="•"/>
            </a:pP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Use </a:t>
            </a: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of JAWS (screen reader) version 17.0 to complete typical tasks </a:t>
            </a:r>
          </a:p>
          <a:p>
            <a:pPr>
              <a:spcBef>
                <a:spcPts val="0"/>
              </a:spcBef>
            </a:pPr>
            <a:endPar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r>
              <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Expert </a:t>
            </a: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reviews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Review to test a set of Heuristics about accessible usage; for example: </a:t>
            </a:r>
          </a:p>
          <a:p>
            <a:pPr marL="412641" lvl="1"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Navigating without a mouse, just using the keyboard </a:t>
            </a:r>
          </a:p>
          <a:p>
            <a:pPr marL="412641" lvl="1"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Altering the text size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Switching off cascading style sheet(s), images, JavaScript and other scripting. Personalising the ‘Accessibility Options’ (available within Browser / PC Settings)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Cognitive walk-through to establish whether typical tasks can be completed </a:t>
            </a:r>
          </a:p>
          <a:p>
            <a:pPr>
              <a:spcBef>
                <a:spcPts val="0"/>
              </a:spcBef>
            </a:pPr>
            <a:endPar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r>
              <a:rPr lang="en-GB" sz="1000" b="1"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Conformance </a:t>
            </a: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Inspection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Systematic review of each criterion, with reference to the underlying HTML code.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Automated tests to assess technical accessibility compliance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Use of Developer Toolbars and various Chrome toolbars and extensions</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HTML validation tests</a:t>
            </a:r>
          </a:p>
          <a:p>
            <a:pPr marL="195573" indent="-195573">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Use of colour analyser tool to check colour contrast </a:t>
            </a:r>
          </a:p>
          <a:p>
            <a:endPar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Content Placeholder 51"/>
          <p:cNvSpPr txBox="1">
            <a:spLocks/>
          </p:cNvSpPr>
          <p:nvPr/>
        </p:nvSpPr>
        <p:spPr bwMode="auto">
          <a:xfrm>
            <a:off x="4960746" y="1036431"/>
            <a:ext cx="4064502" cy="46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spcBef>
                <a:spcPts val="0"/>
              </a:spcBef>
            </a:pP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Prerequisites &amp; Requirements </a:t>
            </a:r>
          </a:p>
          <a:p>
            <a:pPr>
              <a:spcBef>
                <a:spcPts val="0"/>
              </a:spcBef>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In order to carry out this work, we would need the following to be made available to </a:t>
            </a:r>
            <a:r>
              <a:rPr lang="en-GB" sz="1000" kern="0" dirty="0" err="1">
                <a:solidFill>
                  <a:srgbClr val="42145F"/>
                </a:solidFill>
                <a:latin typeface="Segoe UI" panose="020B0502040204020203" pitchFamily="34" charset="0"/>
                <a:ea typeface="Segoe UI" panose="020B0502040204020203" pitchFamily="34" charset="0"/>
                <a:cs typeface="Segoe UI" panose="020B0502040204020203" pitchFamily="34" charset="0"/>
              </a:rPr>
              <a:t>Blazie</a:t>
            </a: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 Engineering: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 detailed (screen-by-screen and click-by-click) scope of the testing to be done.</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All relevant account numbers, sort codes, work codes, supplier codes etc. required to complete the process.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 resource to be provide assistance if there are difficulties with the environment or with the described process.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A single point of contact to discuss any of the above.</a:t>
            </a:r>
          </a:p>
          <a:p>
            <a:pPr marL="195539" indent="-195539">
              <a:spcBef>
                <a:spcPts val="0"/>
              </a:spcBef>
              <a:buFont typeface="Arial" panose="020B0604020202020204" pitchFamily="34" charset="0"/>
              <a:buChar char="•"/>
            </a:pPr>
            <a:endPar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a:spcBef>
                <a:spcPts val="0"/>
              </a:spcBef>
            </a:pPr>
            <a:r>
              <a:rPr lang="en-GB" sz="1000" b="1" kern="0" dirty="0">
                <a:solidFill>
                  <a:srgbClr val="42145F"/>
                </a:solidFill>
                <a:latin typeface="Segoe UI" panose="020B0502040204020203" pitchFamily="34" charset="0"/>
                <a:ea typeface="Segoe UI" panose="020B0502040204020203" pitchFamily="34" charset="0"/>
                <a:cs typeface="Segoe UI" panose="020B0502040204020203" pitchFamily="34" charset="0"/>
              </a:rPr>
              <a:t>Deliverables</a:t>
            </a:r>
            <a:r>
              <a:rPr lang="en-GB" sz="1000" dirty="0">
                <a:solidFill>
                  <a:srgbClr val="42145F"/>
                </a:solidFill>
                <a:latin typeface="Segoe UI" panose="020B0502040204020203" pitchFamily="34" charset="0"/>
                <a:ea typeface="Segoe UI" panose="020B0502040204020203" pitchFamily="34" charset="0"/>
                <a:cs typeface="Segoe UI" panose="020B0502040204020203" pitchFamily="34" charset="0"/>
              </a:rPr>
              <a:t> </a:t>
            </a:r>
          </a:p>
          <a:p>
            <a:pPr marL="195539" indent="-195539">
              <a:spcBef>
                <a:spcPts val="0"/>
              </a:spcBef>
              <a:buFont typeface="Arial" panose="020B0604020202020204" pitchFamily="34" charset="0"/>
              <a:buChar char="•"/>
            </a:pPr>
            <a:r>
              <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rPr>
              <a:t>The outcome from any Bankline accessibility analysis is a summary report </a:t>
            </a:r>
            <a:r>
              <a:rPr lang="en-GB" sz="1000" kern="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on the outcome of the work completed.</a:t>
            </a:r>
            <a:endPar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a:p>
            <a:pPr marL="195539" indent="-195539">
              <a:spcBef>
                <a:spcPts val="0"/>
              </a:spcBef>
              <a:buFont typeface="Arial" panose="020B0604020202020204" pitchFamily="34" charset="0"/>
              <a:buChar char="•"/>
            </a:pPr>
            <a:endParaRPr lang="en-GB" sz="1000" kern="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2" descr="https://confluence.dts.fm.rbsgrp.net/download/attachments/416559431/Pic71.PNG?version=1&amp;modificationDate=155377357300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800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50825" y="207963"/>
            <a:ext cx="68421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2469"/>
                </a:solidFill>
                <a:latin typeface="+mj-lt"/>
                <a:ea typeface="+mj-ea"/>
                <a:cs typeface="+mj-cs"/>
              </a:defRPr>
            </a:lvl1pPr>
            <a:lvl2pPr algn="l" rtl="0" eaLnBrk="0" fontAlgn="base" hangingPunct="0">
              <a:spcBef>
                <a:spcPct val="0"/>
              </a:spcBef>
              <a:spcAft>
                <a:spcPct val="0"/>
              </a:spcAft>
              <a:defRPr sz="2800">
                <a:solidFill>
                  <a:srgbClr val="002469"/>
                </a:solidFill>
                <a:latin typeface="Arial" charset="0"/>
              </a:defRPr>
            </a:lvl2pPr>
            <a:lvl3pPr algn="l" rtl="0" eaLnBrk="0" fontAlgn="base" hangingPunct="0">
              <a:spcBef>
                <a:spcPct val="0"/>
              </a:spcBef>
              <a:spcAft>
                <a:spcPct val="0"/>
              </a:spcAft>
              <a:defRPr sz="2800">
                <a:solidFill>
                  <a:srgbClr val="002469"/>
                </a:solidFill>
                <a:latin typeface="Arial" charset="0"/>
              </a:defRPr>
            </a:lvl3pPr>
            <a:lvl4pPr algn="l" rtl="0" eaLnBrk="0" fontAlgn="base" hangingPunct="0">
              <a:spcBef>
                <a:spcPct val="0"/>
              </a:spcBef>
              <a:spcAft>
                <a:spcPct val="0"/>
              </a:spcAft>
              <a:defRPr sz="2800">
                <a:solidFill>
                  <a:srgbClr val="002469"/>
                </a:solidFill>
                <a:latin typeface="Arial" charset="0"/>
              </a:defRPr>
            </a:lvl4pPr>
            <a:lvl5pPr algn="l" rtl="0" eaLnBrk="0" fontAlgn="base" hangingPunct="0">
              <a:spcBef>
                <a:spcPct val="0"/>
              </a:spcBef>
              <a:spcAft>
                <a:spcPct val="0"/>
              </a:spcAft>
              <a:defRPr sz="2800">
                <a:solidFill>
                  <a:srgbClr val="002469"/>
                </a:solidFill>
                <a:latin typeface="Arial" charset="0"/>
              </a:defRPr>
            </a:lvl5pPr>
            <a:lvl6pPr marL="457200" algn="l" rtl="0" fontAlgn="base">
              <a:spcBef>
                <a:spcPct val="0"/>
              </a:spcBef>
              <a:spcAft>
                <a:spcPct val="0"/>
              </a:spcAft>
              <a:defRPr sz="2800">
                <a:solidFill>
                  <a:srgbClr val="002469"/>
                </a:solidFill>
                <a:latin typeface="Arial" charset="0"/>
              </a:defRPr>
            </a:lvl6pPr>
            <a:lvl7pPr marL="914400" algn="l" rtl="0" fontAlgn="base">
              <a:spcBef>
                <a:spcPct val="0"/>
              </a:spcBef>
              <a:spcAft>
                <a:spcPct val="0"/>
              </a:spcAft>
              <a:defRPr sz="2800">
                <a:solidFill>
                  <a:srgbClr val="002469"/>
                </a:solidFill>
                <a:latin typeface="Arial" charset="0"/>
              </a:defRPr>
            </a:lvl7pPr>
            <a:lvl8pPr marL="1371600" algn="l" rtl="0" fontAlgn="base">
              <a:spcBef>
                <a:spcPct val="0"/>
              </a:spcBef>
              <a:spcAft>
                <a:spcPct val="0"/>
              </a:spcAft>
              <a:defRPr sz="2800">
                <a:solidFill>
                  <a:srgbClr val="002469"/>
                </a:solidFill>
                <a:latin typeface="Arial" charset="0"/>
              </a:defRPr>
            </a:lvl8pPr>
            <a:lvl9pPr marL="1828800" algn="l" rtl="0" fontAlgn="base">
              <a:spcBef>
                <a:spcPct val="0"/>
              </a:spcBef>
              <a:spcAft>
                <a:spcPct val="0"/>
              </a:spcAft>
              <a:defRPr sz="2800">
                <a:solidFill>
                  <a:srgbClr val="002469"/>
                </a:solidFill>
                <a:latin typeface="Arial" charset="0"/>
              </a:defRPr>
            </a:lvl9pPr>
          </a:lstStyle>
          <a:p>
            <a:r>
              <a:rPr lang="en-GB" sz="24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Appendix – Approva</a:t>
            </a:r>
            <a:r>
              <a:rPr lang="en-GB" sz="24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l Emails</a:t>
            </a:r>
            <a:endPar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2" descr="https://confluence.dts.fm.rbsgrp.net/download/attachments/416559431/Pic71.PNG?version=1&amp;modificationDate=1553773573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01" y="5517149"/>
            <a:ext cx="1293214" cy="1040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noChangeAspect="1"/>
          </p:cNvGraphicFramePr>
          <p:nvPr>
            <p:extLst>
              <p:ext uri="{D42A27DB-BD31-4B8C-83A1-F6EECF244321}">
                <p14:modId xmlns:p14="http://schemas.microsoft.com/office/powerpoint/2010/main" val="2521367395"/>
              </p:ext>
            </p:extLst>
          </p:nvPr>
        </p:nvGraphicFramePr>
        <p:xfrm>
          <a:off x="250825" y="810732"/>
          <a:ext cx="3711575" cy="685800"/>
        </p:xfrm>
        <a:graphic>
          <a:graphicData uri="http://schemas.openxmlformats.org/presentationml/2006/ole">
            <mc:AlternateContent xmlns:mc="http://schemas.openxmlformats.org/markup-compatibility/2006">
              <mc:Choice xmlns:v="urn:schemas-microsoft-com:vml" Requires="v">
                <p:oleObj spid="_x0000_s19506" name="Packager Shell Object" showAsIcon="1" r:id="rId4" imgW="3711960" imgH="685440" progId="Package">
                  <p:embed/>
                </p:oleObj>
              </mc:Choice>
              <mc:Fallback>
                <p:oleObj name="Packager Shell Object" showAsIcon="1" r:id="rId4" imgW="3711960" imgH="685440" progId="Package">
                  <p:embed/>
                  <p:pic>
                    <p:nvPicPr>
                      <p:cNvPr id="0" name=""/>
                      <p:cNvPicPr/>
                      <p:nvPr/>
                    </p:nvPicPr>
                    <p:blipFill>
                      <a:blip r:embed="rId5"/>
                      <a:stretch>
                        <a:fillRect/>
                      </a:stretch>
                    </p:blipFill>
                    <p:spPr>
                      <a:xfrm>
                        <a:off x="250825" y="810732"/>
                        <a:ext cx="3711575" cy="6858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29652915"/>
              </p:ext>
            </p:extLst>
          </p:nvPr>
        </p:nvGraphicFramePr>
        <p:xfrm>
          <a:off x="250825" y="1523114"/>
          <a:ext cx="3635375" cy="685800"/>
        </p:xfrm>
        <a:graphic>
          <a:graphicData uri="http://schemas.openxmlformats.org/presentationml/2006/ole">
            <mc:AlternateContent xmlns:mc="http://schemas.openxmlformats.org/markup-compatibility/2006">
              <mc:Choice xmlns:v="urn:schemas-microsoft-com:vml" Requires="v">
                <p:oleObj spid="_x0000_s19507" name="Packager Shell Object" showAsIcon="1" r:id="rId6" imgW="3635640" imgH="685440" progId="Package">
                  <p:embed/>
                </p:oleObj>
              </mc:Choice>
              <mc:Fallback>
                <p:oleObj name="Packager Shell Object" showAsIcon="1" r:id="rId6" imgW="3635640" imgH="685440" progId="Package">
                  <p:embed/>
                  <p:pic>
                    <p:nvPicPr>
                      <p:cNvPr id="0" name=""/>
                      <p:cNvPicPr/>
                      <p:nvPr/>
                    </p:nvPicPr>
                    <p:blipFill>
                      <a:blip r:embed="rId7"/>
                      <a:stretch>
                        <a:fillRect/>
                      </a:stretch>
                    </p:blipFill>
                    <p:spPr>
                      <a:xfrm>
                        <a:off x="250825" y="1523114"/>
                        <a:ext cx="3635375" cy="685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87255538"/>
              </p:ext>
            </p:extLst>
          </p:nvPr>
        </p:nvGraphicFramePr>
        <p:xfrm>
          <a:off x="250825" y="2267393"/>
          <a:ext cx="3813175" cy="685800"/>
        </p:xfrm>
        <a:graphic>
          <a:graphicData uri="http://schemas.openxmlformats.org/presentationml/2006/ole">
            <mc:AlternateContent xmlns:mc="http://schemas.openxmlformats.org/markup-compatibility/2006">
              <mc:Choice xmlns:v="urn:schemas-microsoft-com:vml" Requires="v">
                <p:oleObj spid="_x0000_s19508" name="Packager Shell Object" showAsIcon="1" r:id="rId8" imgW="3813840" imgH="685440" progId="Package">
                  <p:embed/>
                </p:oleObj>
              </mc:Choice>
              <mc:Fallback>
                <p:oleObj name="Packager Shell Object" showAsIcon="1" r:id="rId8" imgW="3813840" imgH="685440" progId="Package">
                  <p:embed/>
                  <p:pic>
                    <p:nvPicPr>
                      <p:cNvPr id="0" name=""/>
                      <p:cNvPicPr/>
                      <p:nvPr/>
                    </p:nvPicPr>
                    <p:blipFill>
                      <a:blip r:embed="rId9"/>
                      <a:stretch>
                        <a:fillRect/>
                      </a:stretch>
                    </p:blipFill>
                    <p:spPr>
                      <a:xfrm>
                        <a:off x="250825" y="2267393"/>
                        <a:ext cx="3813175" cy="6858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497521"/>
              </p:ext>
            </p:extLst>
          </p:nvPr>
        </p:nvGraphicFramePr>
        <p:xfrm>
          <a:off x="-76126" y="3107365"/>
          <a:ext cx="4297363" cy="685800"/>
        </p:xfrm>
        <a:graphic>
          <a:graphicData uri="http://schemas.openxmlformats.org/presentationml/2006/ole">
            <mc:AlternateContent xmlns:mc="http://schemas.openxmlformats.org/markup-compatibility/2006">
              <mc:Choice xmlns:v="urn:schemas-microsoft-com:vml" Requires="v">
                <p:oleObj spid="_x0000_s19509" name="Packager Shell Object" showAsIcon="1" r:id="rId10" imgW="4296960" imgH="685440" progId="Package">
                  <p:embed/>
                </p:oleObj>
              </mc:Choice>
              <mc:Fallback>
                <p:oleObj name="Packager Shell Object" showAsIcon="1" r:id="rId10" imgW="4296960" imgH="685440" progId="Package">
                  <p:embed/>
                  <p:pic>
                    <p:nvPicPr>
                      <p:cNvPr id="0" name=""/>
                      <p:cNvPicPr/>
                      <p:nvPr/>
                    </p:nvPicPr>
                    <p:blipFill>
                      <a:blip r:embed="rId11"/>
                      <a:stretch>
                        <a:fillRect/>
                      </a:stretch>
                    </p:blipFill>
                    <p:spPr>
                      <a:xfrm>
                        <a:off x="-76126" y="3107365"/>
                        <a:ext cx="4297363" cy="685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54048461"/>
              </p:ext>
            </p:extLst>
          </p:nvPr>
        </p:nvGraphicFramePr>
        <p:xfrm>
          <a:off x="250825" y="3883542"/>
          <a:ext cx="3559175" cy="685800"/>
        </p:xfrm>
        <a:graphic>
          <a:graphicData uri="http://schemas.openxmlformats.org/presentationml/2006/ole">
            <mc:AlternateContent xmlns:mc="http://schemas.openxmlformats.org/markup-compatibility/2006">
              <mc:Choice xmlns:v="urn:schemas-microsoft-com:vml" Requires="v">
                <p:oleObj spid="_x0000_s19510" name="Packager Shell Object" showAsIcon="1" r:id="rId12" imgW="3559680" imgH="685440" progId="Package">
                  <p:embed/>
                </p:oleObj>
              </mc:Choice>
              <mc:Fallback>
                <p:oleObj name="Packager Shell Object" showAsIcon="1" r:id="rId12" imgW="3559680" imgH="685440" progId="Package">
                  <p:embed/>
                  <p:pic>
                    <p:nvPicPr>
                      <p:cNvPr id="0" name=""/>
                      <p:cNvPicPr/>
                      <p:nvPr/>
                    </p:nvPicPr>
                    <p:blipFill>
                      <a:blip r:embed="rId13"/>
                      <a:stretch>
                        <a:fillRect/>
                      </a:stretch>
                    </p:blipFill>
                    <p:spPr>
                      <a:xfrm>
                        <a:off x="250825" y="3883542"/>
                        <a:ext cx="3559175" cy="685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407471274"/>
              </p:ext>
            </p:extLst>
          </p:nvPr>
        </p:nvGraphicFramePr>
        <p:xfrm>
          <a:off x="250825" y="4831349"/>
          <a:ext cx="3813175" cy="685800"/>
        </p:xfrm>
        <a:graphic>
          <a:graphicData uri="http://schemas.openxmlformats.org/presentationml/2006/ole">
            <mc:AlternateContent xmlns:mc="http://schemas.openxmlformats.org/markup-compatibility/2006">
              <mc:Choice xmlns:v="urn:schemas-microsoft-com:vml" Requires="v">
                <p:oleObj spid="_x0000_s19511" name="Packager Shell Object" showAsIcon="1" r:id="rId14" imgW="3813840" imgH="685440" progId="Package">
                  <p:embed/>
                </p:oleObj>
              </mc:Choice>
              <mc:Fallback>
                <p:oleObj name="Packager Shell Object" showAsIcon="1" r:id="rId14" imgW="3813840" imgH="685440" progId="Package">
                  <p:embed/>
                  <p:pic>
                    <p:nvPicPr>
                      <p:cNvPr id="0" name=""/>
                      <p:cNvPicPr/>
                      <p:nvPr/>
                    </p:nvPicPr>
                    <p:blipFill>
                      <a:blip r:embed="rId15"/>
                      <a:stretch>
                        <a:fillRect/>
                      </a:stretch>
                    </p:blipFill>
                    <p:spPr>
                      <a:xfrm>
                        <a:off x="250825" y="4831349"/>
                        <a:ext cx="3813175" cy="6858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43514273"/>
              </p:ext>
            </p:extLst>
          </p:nvPr>
        </p:nvGraphicFramePr>
        <p:xfrm>
          <a:off x="4411367" y="831998"/>
          <a:ext cx="3851275" cy="685800"/>
        </p:xfrm>
        <a:graphic>
          <a:graphicData uri="http://schemas.openxmlformats.org/presentationml/2006/ole">
            <mc:AlternateContent xmlns:mc="http://schemas.openxmlformats.org/markup-compatibility/2006">
              <mc:Choice xmlns:v="urn:schemas-microsoft-com:vml" Requires="v">
                <p:oleObj spid="_x0000_s19512" name="Packager Shell Object" showAsIcon="1" r:id="rId16" imgW="3852000" imgH="685440" progId="Package">
                  <p:embed/>
                </p:oleObj>
              </mc:Choice>
              <mc:Fallback>
                <p:oleObj name="Packager Shell Object" showAsIcon="1" r:id="rId16" imgW="3852000" imgH="685440" progId="Package">
                  <p:embed/>
                  <p:pic>
                    <p:nvPicPr>
                      <p:cNvPr id="0" name=""/>
                      <p:cNvPicPr/>
                      <p:nvPr/>
                    </p:nvPicPr>
                    <p:blipFill>
                      <a:blip r:embed="rId17"/>
                      <a:stretch>
                        <a:fillRect/>
                      </a:stretch>
                    </p:blipFill>
                    <p:spPr>
                      <a:xfrm>
                        <a:off x="4411367" y="831998"/>
                        <a:ext cx="3851275" cy="6858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5207450"/>
              </p:ext>
            </p:extLst>
          </p:nvPr>
        </p:nvGraphicFramePr>
        <p:xfrm>
          <a:off x="4225630" y="1725132"/>
          <a:ext cx="4221163" cy="685800"/>
        </p:xfrm>
        <a:graphic>
          <a:graphicData uri="http://schemas.openxmlformats.org/presentationml/2006/ole">
            <mc:AlternateContent xmlns:mc="http://schemas.openxmlformats.org/markup-compatibility/2006">
              <mc:Choice xmlns:v="urn:schemas-microsoft-com:vml" Requires="v">
                <p:oleObj spid="_x0000_s19513" name="Packager Shell Object" showAsIcon="1" r:id="rId18" imgW="4220640" imgH="685440" progId="Package">
                  <p:embed/>
                </p:oleObj>
              </mc:Choice>
              <mc:Fallback>
                <p:oleObj name="Packager Shell Object" showAsIcon="1" r:id="rId18" imgW="4220640" imgH="685440" progId="Package">
                  <p:embed/>
                  <p:pic>
                    <p:nvPicPr>
                      <p:cNvPr id="0" name=""/>
                      <p:cNvPicPr/>
                      <p:nvPr/>
                    </p:nvPicPr>
                    <p:blipFill>
                      <a:blip r:embed="rId19"/>
                      <a:stretch>
                        <a:fillRect/>
                      </a:stretch>
                    </p:blipFill>
                    <p:spPr>
                      <a:xfrm>
                        <a:off x="4225630" y="1725132"/>
                        <a:ext cx="4221163" cy="685800"/>
                      </a:xfrm>
                      <a:prstGeom prst="rect">
                        <a:avLst/>
                      </a:prstGeom>
                    </p:spPr>
                  </p:pic>
                </p:oleObj>
              </mc:Fallback>
            </mc:AlternateContent>
          </a:graphicData>
        </a:graphic>
      </p:graphicFrame>
    </p:spTree>
    <p:extLst>
      <p:ext uri="{BB962C8B-B14F-4D97-AF65-F5344CB8AC3E}">
        <p14:creationId xmlns:p14="http://schemas.microsoft.com/office/powerpoint/2010/main" val="1019306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Governance Model</a:t>
            </a:r>
            <a:endParaRPr lang="en-GB" sz="24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Date Placeholder 3"/>
          <p:cNvSpPr>
            <a:spLocks noGrp="1"/>
          </p:cNvSpPr>
          <p:nvPr>
            <p:ph type="dt" sz="half" idx="10"/>
          </p:nvPr>
        </p:nvSpPr>
        <p:spPr/>
        <p:txBody>
          <a:bodyPr/>
          <a:lstStyle/>
          <a:p>
            <a:pPr>
              <a:defRPr/>
            </a:pPr>
            <a:fld id="{1032F848-1E47-445B-A035-94C32E55F4BA}" type="datetime5">
              <a:rPr lang="en-US" smtClean="0"/>
              <a:pPr>
                <a:defRPr/>
              </a:pPr>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5</a:t>
            </a:fld>
            <a:endParaRPr lang="en-GB"/>
          </a:p>
        </p:txBody>
      </p:sp>
      <p:pic>
        <p:nvPicPr>
          <p:cNvPr id="8" name="Picture 2" descr="\\GBMLVFILFS06N02\HOME4$\SUBRAMG\Profile\Desktop\Pi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2190439"/>
            <a:ext cx="1333842" cy="2006363"/>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934" y="757706"/>
            <a:ext cx="4797632" cy="553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0723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smtClean="0">
                <a:solidFill>
                  <a:srgbClr val="7030A0"/>
                </a:solidFill>
                <a:latin typeface="Segoe UI" panose="020B0502040204020203" pitchFamily="34" charset="0"/>
                <a:ea typeface="Segoe UI" panose="020B0502040204020203" pitchFamily="34" charset="0"/>
                <a:cs typeface="Segoe UI" panose="020B0502040204020203" pitchFamily="34" charset="0"/>
              </a:rPr>
              <a:t>Document Distribution</a:t>
            </a:r>
            <a:endPar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6</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2551797818"/>
              </p:ext>
            </p:extLst>
          </p:nvPr>
        </p:nvGraphicFramePr>
        <p:xfrm>
          <a:off x="263094" y="813143"/>
          <a:ext cx="8309405" cy="1505844"/>
        </p:xfrm>
        <a:graphic>
          <a:graphicData uri="http://schemas.openxmlformats.org/drawingml/2006/table">
            <a:tbl>
              <a:tblPr firstRow="1" bandRow="1">
                <a:tableStyleId>{5C22544A-7EE6-4342-B048-85BDC9FD1C3A}</a:tableStyleId>
              </a:tblPr>
              <a:tblGrid>
                <a:gridCol w="924967"/>
                <a:gridCol w="1245248"/>
                <a:gridCol w="2632824"/>
                <a:gridCol w="711319"/>
                <a:gridCol w="1073491"/>
                <a:gridCol w="1721556"/>
              </a:tblGrid>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Issue Date</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Author</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Updates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Version</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Status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To</a:t>
                      </a:r>
                      <a:r>
                        <a:rPr lang="en-GB" sz="900" baseline="0" dirty="0" smtClean="0">
                          <a:latin typeface="Segoe UI" panose="020B0502040204020203" pitchFamily="34" charset="0"/>
                          <a:ea typeface="Segoe UI" panose="020B0502040204020203" pitchFamily="34" charset="0"/>
                          <a:cs typeface="Segoe UI" panose="020B0502040204020203" pitchFamily="34" charset="0"/>
                        </a:rPr>
                        <a:t> Whom</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r>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17/07/2019</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Shazia</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latin typeface="Segoe UI" panose="020B0502040204020203" pitchFamily="34" charset="0"/>
                          <a:ea typeface="Segoe UI" panose="020B0502040204020203" pitchFamily="34" charset="0"/>
                          <a:cs typeface="Segoe UI" panose="020B0502040204020203" pitchFamily="34" charset="0"/>
                        </a:rPr>
                        <a:t>Draft Document</a:t>
                      </a: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0.1</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Draft</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Rob Hornett</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r>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30/07/2019</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Shazia</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latin typeface="Segoe UI" panose="020B0502040204020203" pitchFamily="34" charset="0"/>
                          <a:ea typeface="Segoe UI" panose="020B0502040204020203" pitchFamily="34" charset="0"/>
                          <a:cs typeface="Segoe UI" panose="020B0502040204020203" pitchFamily="34" charset="0"/>
                        </a:rPr>
                        <a:t>Reviewed from Rob</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0.5</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Reviewed</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Rob Hornett</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r>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13/08/2019</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Guna Subramanian</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Enhanced the slides to fit for Ulster</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0.6</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Reviewed </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Delivery Approvers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r>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16/08/2019</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Guna Subramanian</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Reviewed</a:t>
                      </a:r>
                      <a:r>
                        <a:rPr lang="en-GB" sz="900" baseline="0" dirty="0" smtClean="0">
                          <a:latin typeface="Segoe UI" panose="020B0502040204020203" pitchFamily="34" charset="0"/>
                          <a:ea typeface="Segoe UI" panose="020B0502040204020203" pitchFamily="34" charset="0"/>
                          <a:cs typeface="Segoe UI" panose="020B0502040204020203" pitchFamily="34" charset="0"/>
                        </a:rPr>
                        <a:t> the slides with Jag</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0.7</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Reviewed</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Delivery Approvers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r>
              <a:tr h="250974">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19/08/2019</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Guna Subramanian</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Updated the OAT Decision</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0.8</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Reviewed</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Governance</a:t>
                      </a:r>
                      <a:r>
                        <a:rPr lang="en-GB" sz="900" baseline="0" dirty="0" smtClean="0">
                          <a:latin typeface="Segoe UI" panose="020B0502040204020203" pitchFamily="34" charset="0"/>
                          <a:ea typeface="Segoe UI" panose="020B0502040204020203" pitchFamily="34" charset="0"/>
                          <a:cs typeface="Segoe UI" panose="020B0502040204020203" pitchFamily="34" charset="0"/>
                        </a:rPr>
                        <a:t> &amp; Final</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4339042"/>
              </p:ext>
            </p:extLst>
          </p:nvPr>
        </p:nvGraphicFramePr>
        <p:xfrm>
          <a:off x="253442" y="2418877"/>
          <a:ext cx="8305103" cy="3477076"/>
        </p:xfrm>
        <a:graphic>
          <a:graphicData uri="http://schemas.openxmlformats.org/drawingml/2006/table">
            <a:tbl>
              <a:tblPr firstRow="1" bandRow="1">
                <a:tableStyleId>{5C22544A-7EE6-4342-B048-85BDC9FD1C3A}</a:tableStyleId>
              </a:tblPr>
              <a:tblGrid>
                <a:gridCol w="1408038"/>
                <a:gridCol w="1857897"/>
                <a:gridCol w="1957274"/>
                <a:gridCol w="3081894"/>
              </a:tblGrid>
              <a:tr h="351742">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a:t>
                      </a:r>
                    </a:p>
                    <a:p>
                      <a:r>
                        <a:rPr lang="en-GB" sz="900" dirty="0" smtClean="0">
                          <a:latin typeface="Segoe UI" panose="020B0502040204020203" pitchFamily="34" charset="0"/>
                          <a:ea typeface="Segoe UI" panose="020B0502040204020203" pitchFamily="34" charset="0"/>
                          <a:cs typeface="Segoe UI" panose="020B0502040204020203" pitchFamily="34" charset="0"/>
                        </a:rPr>
                        <a:t>Approval</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To Whom</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Role</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Status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7030A0"/>
                    </a:solidFill>
                  </a:tcPr>
                </a:tc>
              </a:tr>
              <a:tr h="1055225">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Reviewers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CCFF99"/>
                    </a:solidFill>
                  </a:tcPr>
                </a:tc>
                <a:tc>
                  <a:txBody>
                    <a:bodyPr/>
                    <a:lstStyle/>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Guna Subramanian</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Srikanth Sonti</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Anup Chanchlani</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Sumit Sharma</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Jonathan Coward</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Peter Henham</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Adam Tait</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Rob Hornett</a:t>
                      </a:r>
                    </a:p>
                    <a:p>
                      <a:pPr marL="0" indent="0">
                        <a:buFont typeface="Arial" panose="020B0604020202020204" pitchFamily="34" charset="0"/>
                        <a:buNone/>
                      </a:pP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txBody>
                  <a:tcPr>
                    <a:solidFill>
                      <a:srgbClr val="CCFF99"/>
                    </a:solidFill>
                  </a:tcPr>
                </a:tc>
                <a:tc>
                  <a:txBody>
                    <a:bodyPr/>
                    <a:lstStyle/>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Senior Digital Test Manager</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CPB Design</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Lead Designer</a:t>
                      </a:r>
                    </a:p>
                    <a:p>
                      <a:pPr marL="0" indent="0">
                        <a:buFont typeface="Arial" panose="020B0604020202020204" pitchFamily="34" charset="0"/>
                        <a:buNone/>
                      </a:pP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Scrum</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Master</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Technology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implementation</a:t>
                      </a: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Business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Analyst</a:t>
                      </a: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Project Manager</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Head of Testing</a:t>
                      </a:r>
                    </a:p>
                  </a:txBody>
                  <a:tcPr>
                    <a:solidFill>
                      <a:srgbClr val="CCFF99"/>
                    </a:solidFill>
                  </a:tcPr>
                </a:tc>
                <a:tc>
                  <a:txBody>
                    <a:bodyPr/>
                    <a:lstStyle/>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Rob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Reviewed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incorporated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the changes) </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Guna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Reviewed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Sri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Reviewed</a:t>
                      </a: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Business Team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walkthrough</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provided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a:t>
                      </a:r>
                    </a:p>
                    <a:p>
                      <a:pPr marL="0" indent="0">
                        <a:buFont typeface="Arial" panose="020B0604020202020204" pitchFamily="34" charset="0"/>
                        <a:buNone/>
                      </a:pP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Jag</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Walkthrough</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provided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a:t>
                      </a:r>
                    </a:p>
                  </a:txBody>
                  <a:tcPr>
                    <a:solidFill>
                      <a:srgbClr val="CCFF99"/>
                    </a:solidFill>
                  </a:tcPr>
                </a:tc>
              </a:tr>
              <a:tr h="871036">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Delivery</a:t>
                      </a:r>
                      <a:r>
                        <a:rPr lang="en-GB" sz="900" baseline="0" dirty="0" smtClean="0">
                          <a:latin typeface="Segoe UI" panose="020B0502040204020203" pitchFamily="34" charset="0"/>
                          <a:ea typeface="Segoe UI" panose="020B0502040204020203" pitchFamily="34" charset="0"/>
                          <a:cs typeface="Segoe UI" panose="020B0502040204020203" pitchFamily="34" charset="0"/>
                        </a:rPr>
                        <a:t> </a:t>
                      </a:r>
                      <a:r>
                        <a:rPr lang="en-GB" sz="900" dirty="0" smtClean="0">
                          <a:latin typeface="Segoe UI" panose="020B0502040204020203" pitchFamily="34" charset="0"/>
                          <a:ea typeface="Segoe UI" panose="020B0502040204020203" pitchFamily="34" charset="0"/>
                          <a:cs typeface="Segoe UI" panose="020B0502040204020203" pitchFamily="34" charset="0"/>
                        </a:rPr>
                        <a:t>Approvers</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solidFill>
                      <a:srgbClr val="00B050"/>
                    </a:solidFill>
                  </a:tcPr>
                </a:tc>
                <a:tc>
                  <a:txBody>
                    <a:bodyPr/>
                    <a:lstStyle/>
                    <a:p>
                      <a:pPr marL="0" lvl="0" indent="0" algn="l">
                        <a:buFont typeface="Arial" panose="020B0604020202020204" pitchFamily="34" charset="0"/>
                        <a:buNone/>
                      </a:pPr>
                      <a:r>
                        <a:rPr lang="fr-FR" sz="900" dirty="0" err="1" smtClean="0">
                          <a:latin typeface="Segoe UI" panose="020B0502040204020203" pitchFamily="34" charset="0"/>
                          <a:ea typeface="Segoe UI" panose="020B0502040204020203" pitchFamily="34" charset="0"/>
                          <a:cs typeface="Segoe UI" panose="020B0502040204020203" pitchFamily="34" charset="0"/>
                        </a:rPr>
                        <a:t>Jayanthi</a:t>
                      </a:r>
                      <a:r>
                        <a:rPr lang="fr-FR" sz="900" dirty="0" smtClean="0">
                          <a:latin typeface="Segoe UI" panose="020B0502040204020203" pitchFamily="34" charset="0"/>
                          <a:ea typeface="Segoe UI" panose="020B0502040204020203" pitchFamily="34" charset="0"/>
                          <a:cs typeface="Segoe UI" panose="020B0502040204020203" pitchFamily="34" charset="0"/>
                        </a:rPr>
                        <a:t> </a:t>
                      </a:r>
                      <a:r>
                        <a:rPr lang="fr-FR" sz="900" dirty="0" err="1" smtClean="0">
                          <a:latin typeface="Segoe UI" panose="020B0502040204020203" pitchFamily="34" charset="0"/>
                          <a:ea typeface="Segoe UI" panose="020B0502040204020203" pitchFamily="34" charset="0"/>
                          <a:cs typeface="Segoe UI" panose="020B0502040204020203" pitchFamily="34" charset="0"/>
                        </a:rPr>
                        <a:t>Manikandan</a:t>
                      </a:r>
                      <a:r>
                        <a:rPr lang="fr-FR" sz="900" dirty="0" smtClean="0">
                          <a:latin typeface="Segoe UI" panose="020B0502040204020203" pitchFamily="34" charset="0"/>
                          <a:ea typeface="Segoe UI" panose="020B0502040204020203" pitchFamily="34" charset="0"/>
                          <a:cs typeface="Segoe UI" panose="020B0502040204020203" pitchFamily="34" charset="0"/>
                        </a:rPr>
                        <a:t> </a:t>
                      </a:r>
                    </a:p>
                    <a:p>
                      <a:pPr marL="0" lvl="0" indent="0" algn="l">
                        <a:buFont typeface="Arial" panose="020B0604020202020204" pitchFamily="34" charset="0"/>
                        <a:buNone/>
                      </a:pPr>
                      <a:r>
                        <a:rPr lang="fr-FR" sz="900" dirty="0" smtClean="0">
                          <a:latin typeface="Segoe UI" panose="020B0502040204020203" pitchFamily="34" charset="0"/>
                          <a:ea typeface="Segoe UI" panose="020B0502040204020203" pitchFamily="34" charset="0"/>
                          <a:cs typeface="Segoe UI" panose="020B0502040204020203" pitchFamily="34" charset="0"/>
                        </a:rPr>
                        <a:t>Susan </a:t>
                      </a:r>
                      <a:r>
                        <a:rPr lang="fr-FR" sz="900" dirty="0" smtClean="0">
                          <a:latin typeface="Segoe UI" panose="020B0502040204020203" pitchFamily="34" charset="0"/>
                          <a:ea typeface="Segoe UI" panose="020B0502040204020203" pitchFamily="34" charset="0"/>
                          <a:cs typeface="Segoe UI" panose="020B0502040204020203" pitchFamily="34" charset="0"/>
                        </a:rPr>
                        <a:t>Meehan / Brain</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Casey</a:t>
                      </a:r>
                      <a:endParaRPr lang="fr-FR" sz="900" dirty="0" smtClean="0">
                        <a:latin typeface="Segoe UI" panose="020B0502040204020203" pitchFamily="34" charset="0"/>
                        <a:ea typeface="Segoe UI" panose="020B0502040204020203" pitchFamily="34" charset="0"/>
                        <a:cs typeface="Segoe UI" panose="020B0502040204020203" pitchFamily="34" charset="0"/>
                      </a:endParaRPr>
                    </a:p>
                    <a:p>
                      <a:pPr marL="0" lvl="0" indent="0" algn="l">
                        <a:buFont typeface="Arial" panose="020B0604020202020204" pitchFamily="34" charset="0"/>
                        <a:buNone/>
                      </a:pPr>
                      <a:r>
                        <a:rPr lang="fr-FR" sz="900" dirty="0" err="1" smtClean="0">
                          <a:latin typeface="Segoe UI" panose="020B0502040204020203" pitchFamily="34" charset="0"/>
                          <a:ea typeface="Segoe UI" panose="020B0502040204020203" pitchFamily="34" charset="0"/>
                          <a:cs typeface="Segoe UI" panose="020B0502040204020203" pitchFamily="34" charset="0"/>
                        </a:rPr>
                        <a:t>Jag</a:t>
                      </a:r>
                      <a:r>
                        <a:rPr lang="fr-FR" sz="900" dirty="0" smtClean="0">
                          <a:latin typeface="Segoe UI" panose="020B0502040204020203" pitchFamily="34" charset="0"/>
                          <a:ea typeface="Segoe UI" panose="020B0502040204020203" pitchFamily="34" charset="0"/>
                          <a:cs typeface="Segoe UI" panose="020B0502040204020203" pitchFamily="34" charset="0"/>
                        </a:rPr>
                        <a:t> Gill </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Rob Hornett</a:t>
                      </a:r>
                    </a:p>
                  </a:txBody>
                  <a:tcPr>
                    <a:solidFill>
                      <a:srgbClr val="00B050"/>
                    </a:solidFill>
                  </a:tcPr>
                </a:tc>
                <a:tc>
                  <a:txBody>
                    <a:bodyPr/>
                    <a:lstStyle/>
                    <a:p>
                      <a:pPr marL="0" indent="0">
                        <a:buFont typeface="Arial" panose="020B0604020202020204" pitchFamily="34" charset="0"/>
                        <a:buNone/>
                      </a:pP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Accredited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Test Manager (ATM)</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Product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Owner</a:t>
                      </a:r>
                      <a:r>
                        <a:rPr lang="fr-FR" sz="900" baseline="0" dirty="0" smtClean="0">
                          <a:latin typeface="Segoe UI" panose="020B0502040204020203" pitchFamily="34" charset="0"/>
                          <a:ea typeface="Segoe UI" panose="020B0502040204020203" pitchFamily="34" charset="0"/>
                          <a:cs typeface="Segoe UI" panose="020B0502040204020203" pitchFamily="34" charset="0"/>
                        </a:rPr>
                        <a:t>(s)</a:t>
                      </a: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Release Manager</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Head of Testing</a:t>
                      </a:r>
                    </a:p>
                  </a:txBody>
                  <a:tcPr>
                    <a:solidFill>
                      <a:srgbClr val="00B050"/>
                    </a:solidFill>
                  </a:tcPr>
                </a:tc>
                <a:tc>
                  <a:txBody>
                    <a:bodyPr/>
                    <a:lstStyle/>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Jayanthi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Signed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Off</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Brain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Signed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Off</a:t>
                      </a: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Jag</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Signed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Off </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Rob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Signed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Off</a:t>
                      </a:r>
                    </a:p>
                  </a:txBody>
                  <a:tcPr>
                    <a:solidFill>
                      <a:srgbClr val="00B050"/>
                    </a:solidFill>
                  </a:tcPr>
                </a:tc>
              </a:tr>
              <a:tr h="871036">
                <a:tc>
                  <a:txBody>
                    <a:bodyPr/>
                    <a:lstStyle/>
                    <a:p>
                      <a:r>
                        <a:rPr lang="en-GB" sz="900" dirty="0" smtClean="0">
                          <a:latin typeface="Segoe UI" panose="020B0502040204020203" pitchFamily="34" charset="0"/>
                          <a:ea typeface="Segoe UI" panose="020B0502040204020203" pitchFamily="34" charset="0"/>
                          <a:cs typeface="Segoe UI" panose="020B0502040204020203" pitchFamily="34" charset="0"/>
                        </a:rPr>
                        <a:t>Governance and final Approval</a:t>
                      </a:r>
                      <a:endParaRPr lang="en-GB" sz="9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b="1" dirty="0" smtClean="0">
                          <a:latin typeface="Segoe UI" panose="020B0502040204020203" pitchFamily="34" charset="0"/>
                          <a:ea typeface="Segoe UI" panose="020B0502040204020203" pitchFamily="34" charset="0"/>
                          <a:cs typeface="Segoe UI" panose="020B0502040204020203" pitchFamily="34" charset="0"/>
                        </a:rPr>
                        <a:t>Governance Forum: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dirty="0" smtClean="0">
                          <a:latin typeface="Segoe UI" panose="020B0502040204020203" pitchFamily="34" charset="0"/>
                          <a:ea typeface="Segoe UI" panose="020B0502040204020203" pitchFamily="34" charset="0"/>
                          <a:cs typeface="Segoe UI" panose="020B0502040204020203" pitchFamily="34" charset="0"/>
                        </a:rPr>
                        <a:t>Susan Meehan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dirty="0" smtClean="0">
                          <a:latin typeface="Segoe UI" panose="020B0502040204020203" pitchFamily="34" charset="0"/>
                          <a:ea typeface="Segoe UI" panose="020B0502040204020203" pitchFamily="34" charset="0"/>
                          <a:cs typeface="Segoe UI" panose="020B0502040204020203" pitchFamily="34" charset="0"/>
                        </a:rPr>
                        <a:t>Dan</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Hill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baseline="0" dirty="0" smtClean="0">
                          <a:latin typeface="Segoe UI" panose="020B0502040204020203" pitchFamily="34" charset="0"/>
                          <a:ea typeface="Segoe UI" panose="020B0502040204020203" pitchFamily="34" charset="0"/>
                          <a:cs typeface="Segoe UI" panose="020B0502040204020203" pitchFamily="34" charset="0"/>
                        </a:rPr>
                        <a:t>John Hickey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baseline="0" dirty="0" smtClean="0">
                          <a:latin typeface="Segoe UI" panose="020B0502040204020203" pitchFamily="34" charset="0"/>
                          <a:ea typeface="Segoe UI" panose="020B0502040204020203" pitchFamily="34" charset="0"/>
                          <a:cs typeface="Segoe UI" panose="020B0502040204020203" pitchFamily="34" charset="0"/>
                        </a:rPr>
                        <a:t>Tony Niven</a:t>
                      </a:r>
                      <a:endParaRPr lang="fr-FR" sz="900" dirty="0" smtClean="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900" baseline="0" dirty="0" smtClean="0">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900" baseline="0" dirty="0" smtClean="0">
                          <a:latin typeface="Segoe UI" panose="020B0502040204020203" pitchFamily="34" charset="0"/>
                          <a:ea typeface="Segoe UI" panose="020B0502040204020203" pitchFamily="34" charset="0"/>
                          <a:cs typeface="Segoe UI" panose="020B0502040204020203" pitchFamily="34" charset="0"/>
                        </a:rPr>
                        <a:t>Ulster CAO</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Head of Lending Change</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Head of Lending Technology</a:t>
                      </a:r>
                    </a:p>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Head of Lending PMO</a:t>
                      </a:r>
                    </a:p>
                  </a:txBody>
                  <a:tcPr/>
                </a:tc>
                <a:tc>
                  <a:txBody>
                    <a:bodyPr/>
                    <a:lstStyle/>
                    <a:p>
                      <a:pPr marL="0" indent="0">
                        <a:buFont typeface="Arial" panose="020B0604020202020204" pitchFamily="34" charset="0"/>
                        <a:buNone/>
                      </a:pPr>
                      <a:r>
                        <a:rPr lang="fr-FR" sz="900" baseline="0" dirty="0" smtClean="0">
                          <a:latin typeface="Segoe UI" panose="020B0502040204020203" pitchFamily="34" charset="0"/>
                          <a:ea typeface="Segoe UI" panose="020B0502040204020203" pitchFamily="34" charset="0"/>
                          <a:cs typeface="Segoe UI" panose="020B0502040204020203" pitchFamily="34" charset="0"/>
                        </a:rPr>
                        <a:t>Dan Hill – </a:t>
                      </a:r>
                      <a:r>
                        <a:rPr lang="fr-FR" sz="900" baseline="0" dirty="0" err="1" smtClean="0">
                          <a:latin typeface="Segoe UI" panose="020B0502040204020203" pitchFamily="34" charset="0"/>
                          <a:ea typeface="Segoe UI" panose="020B0502040204020203" pitchFamily="34" charset="0"/>
                          <a:cs typeface="Segoe UI" panose="020B0502040204020203" pitchFamily="34" charset="0"/>
                        </a:rPr>
                        <a:t>Signed</a:t>
                      </a:r>
                      <a:r>
                        <a:rPr lang="fr-FR" sz="900" baseline="0" dirty="0" smtClean="0">
                          <a:latin typeface="Segoe UI" panose="020B0502040204020203" pitchFamily="34" charset="0"/>
                          <a:ea typeface="Segoe UI" panose="020B0502040204020203" pitchFamily="34" charset="0"/>
                          <a:cs typeface="Segoe UI" panose="020B0502040204020203" pitchFamily="34" charset="0"/>
                        </a:rPr>
                        <a:t> Off </a:t>
                      </a:r>
                    </a:p>
                  </a:txBody>
                  <a:tcPr/>
                </a:tc>
              </a:tr>
            </a:tbl>
          </a:graphicData>
        </a:graphic>
      </p:graphicFrame>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355" y="5705476"/>
            <a:ext cx="1721192"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7538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Document Contextual Overview</a:t>
            </a:r>
          </a:p>
        </p:txBody>
      </p:sp>
      <p:sp>
        <p:nvSpPr>
          <p:cNvPr id="4" name="Date Placeholder 3"/>
          <p:cNvSpPr>
            <a:spLocks noGrp="1"/>
          </p:cNvSpPr>
          <p:nvPr>
            <p:ph type="dt" sz="half" idx="10"/>
          </p:nvPr>
        </p:nvSpPr>
        <p:spPr/>
        <p:txBody>
          <a:bodyPr/>
          <a:lstStyle/>
          <a:p>
            <a:pPr>
              <a:defRPr/>
            </a:pPr>
            <a:fld id="{1032F848-1E47-445B-A035-94C32E55F4BA}" type="datetime5">
              <a:rPr lang="en-US" smtClean="0">
                <a:latin typeface="Segoe UI" panose="020B0502040204020203" pitchFamily="34" charset="0"/>
                <a:ea typeface="Segoe UI" panose="020B0502040204020203" pitchFamily="34" charset="0"/>
                <a:cs typeface="Segoe UI" panose="020B0502040204020203" pitchFamily="34" charset="0"/>
              </a:rPr>
              <a:t>19-Aug-19</a:t>
            </a:fld>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latin typeface="Segoe UI" panose="020B0502040204020203" pitchFamily="34" charset="0"/>
                <a:ea typeface="Segoe UI" panose="020B0502040204020203" pitchFamily="34" charset="0"/>
                <a:cs typeface="Segoe UI" panose="020B0502040204020203" pitchFamily="34" charset="0"/>
              </a:rPr>
              <a:pPr>
                <a:defRPr/>
              </a:pPr>
              <a:t>7</a:t>
            </a:fld>
            <a:endParaRPr lang="en-GB">
              <a:latin typeface="Segoe UI" panose="020B0502040204020203" pitchFamily="34" charset="0"/>
              <a:ea typeface="Segoe UI" panose="020B0502040204020203" pitchFamily="34" charset="0"/>
              <a:cs typeface="Segoe UI" panose="020B0502040204020203" pitchFamily="34" charset="0"/>
            </a:endParaRPr>
          </a:p>
        </p:txBody>
      </p:sp>
      <p:grpSp>
        <p:nvGrpSpPr>
          <p:cNvPr id="46" name="Group 45"/>
          <p:cNvGrpSpPr/>
          <p:nvPr/>
        </p:nvGrpSpPr>
        <p:grpSpPr>
          <a:xfrm>
            <a:off x="-786512" y="1131866"/>
            <a:ext cx="9444737" cy="5085658"/>
            <a:chOff x="-2054456" y="570015"/>
            <a:chExt cx="11091175" cy="5539954"/>
          </a:xfrm>
        </p:grpSpPr>
        <p:graphicFrame>
          <p:nvGraphicFramePr>
            <p:cNvPr id="7" name="Diagram 6"/>
            <p:cNvGraphicFramePr/>
            <p:nvPr>
              <p:extLst>
                <p:ext uri="{D42A27DB-BD31-4B8C-83A1-F6EECF244321}">
                  <p14:modId xmlns:p14="http://schemas.microsoft.com/office/powerpoint/2010/main" val="2381574281"/>
                </p:ext>
              </p:extLst>
            </p:nvPr>
          </p:nvGraphicFramePr>
          <p:xfrm>
            <a:off x="1582316" y="1610833"/>
            <a:ext cx="5004627" cy="3744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4750668" y="1610880"/>
              <a:ext cx="4006244" cy="4391968"/>
              <a:chOff x="7749168" y="1332359"/>
              <a:chExt cx="4006244" cy="5544710"/>
            </a:xfrm>
          </p:grpSpPr>
          <p:grpSp>
            <p:nvGrpSpPr>
              <p:cNvPr id="34" name="Group 33"/>
              <p:cNvGrpSpPr/>
              <p:nvPr/>
            </p:nvGrpSpPr>
            <p:grpSpPr>
              <a:xfrm>
                <a:off x="7749168" y="1332359"/>
                <a:ext cx="4006244" cy="5544710"/>
                <a:chOff x="7362924" y="1548383"/>
                <a:chExt cx="4006244" cy="5544710"/>
              </a:xfrm>
            </p:grpSpPr>
            <p:grpSp>
              <p:nvGrpSpPr>
                <p:cNvPr id="36" name="Group 35"/>
                <p:cNvGrpSpPr/>
                <p:nvPr/>
              </p:nvGrpSpPr>
              <p:grpSpPr>
                <a:xfrm>
                  <a:off x="7362924" y="1548383"/>
                  <a:ext cx="4006244" cy="5544710"/>
                  <a:chOff x="7650956" y="1620391"/>
                  <a:chExt cx="4006244" cy="5544710"/>
                </a:xfrm>
              </p:grpSpPr>
              <p:graphicFrame>
                <p:nvGraphicFramePr>
                  <p:cNvPr id="41" name="Diagram 40"/>
                  <p:cNvGraphicFramePr/>
                  <p:nvPr>
                    <p:extLst>
                      <p:ext uri="{D42A27DB-BD31-4B8C-83A1-F6EECF244321}">
                        <p14:modId xmlns:p14="http://schemas.microsoft.com/office/powerpoint/2010/main" val="2501583888"/>
                      </p:ext>
                    </p:extLst>
                  </p:nvPr>
                </p:nvGraphicFramePr>
                <p:xfrm>
                  <a:off x="7650956" y="1620391"/>
                  <a:ext cx="4006244" cy="55447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2" name="Oval 41"/>
                  <p:cNvSpPr/>
                  <p:nvPr/>
                </p:nvSpPr>
                <p:spPr>
                  <a:xfrm>
                    <a:off x="10084494" y="5265470"/>
                    <a:ext cx="72008" cy="72009"/>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p:cNvSpPr/>
                  <p:nvPr/>
                </p:nvSpPr>
                <p:spPr>
                  <a:xfrm>
                    <a:off x="10037762" y="4457427"/>
                    <a:ext cx="72008" cy="72009"/>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p:cNvSpPr/>
                  <p:nvPr/>
                </p:nvSpPr>
                <p:spPr>
                  <a:xfrm>
                    <a:off x="9949196" y="3640612"/>
                    <a:ext cx="72008" cy="72009"/>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p:cNvSpPr/>
                  <p:nvPr/>
                </p:nvSpPr>
                <p:spPr>
                  <a:xfrm>
                    <a:off x="9819217" y="3015146"/>
                    <a:ext cx="72008" cy="72009"/>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grpSp>
            <p:sp>
              <p:nvSpPr>
                <p:cNvPr id="37" name="TextBox 15"/>
                <p:cNvSpPr txBox="1"/>
                <p:nvPr/>
              </p:nvSpPr>
              <p:spPr>
                <a:xfrm>
                  <a:off x="8785589" y="2821090"/>
                  <a:ext cx="707245" cy="291418"/>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Efficiency</a:t>
                  </a:r>
                  <a:endParaRPr lang="en-GB" sz="9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Box 16"/>
                <p:cNvSpPr txBox="1"/>
                <p:nvPr/>
              </p:nvSpPr>
              <p:spPr>
                <a:xfrm>
                  <a:off x="8759687" y="3457444"/>
                  <a:ext cx="907621" cy="291418"/>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Predictability</a:t>
                  </a:r>
                  <a:endParaRPr lang="en-GB" sz="9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TextBox 17"/>
                <p:cNvSpPr txBox="1"/>
                <p:nvPr/>
              </p:nvSpPr>
              <p:spPr>
                <a:xfrm>
                  <a:off x="8875092" y="4256918"/>
                  <a:ext cx="829073" cy="291418"/>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Consistency</a:t>
                  </a:r>
                  <a:endParaRPr lang="en-GB" sz="9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TextBox 18"/>
                <p:cNvSpPr txBox="1"/>
                <p:nvPr/>
              </p:nvSpPr>
              <p:spPr>
                <a:xfrm>
                  <a:off x="8947100" y="5075087"/>
                  <a:ext cx="817853" cy="291418"/>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Traceability</a:t>
                  </a:r>
                  <a:endParaRPr lang="en-GB" sz="9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5" name="TextBox 20"/>
              <p:cNvSpPr txBox="1"/>
              <p:nvPr/>
            </p:nvSpPr>
            <p:spPr>
              <a:xfrm rot="5400000">
                <a:off x="9412535" y="2459664"/>
                <a:ext cx="1488510" cy="369332"/>
              </a:xfrm>
              <a:prstGeom prst="rect">
                <a:avLst/>
              </a:prstGeom>
              <a:noFill/>
              <a:scene3d>
                <a:camera prst="orthographicFront">
                  <a:rot lat="0" lon="0" rev="1200000"/>
                </a:camera>
                <a:lightRig rig="threePt" dir="t"/>
              </a:scene3d>
            </p:spPr>
            <p:txBody>
              <a:bodyPr wrap="squar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1800" b="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Quality</a:t>
                </a:r>
                <a:endParaRPr lang="en-GB" sz="14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1" name="TextBox 26"/>
            <p:cNvSpPr txBox="1"/>
            <p:nvPr/>
          </p:nvSpPr>
          <p:spPr>
            <a:xfrm rot="20244838">
              <a:off x="3767208" y="3169842"/>
              <a:ext cx="1234762" cy="415498"/>
            </a:xfrm>
            <a:prstGeom prst="rect">
              <a:avLst/>
            </a:prstGeom>
            <a:noFill/>
            <a:scene3d>
              <a:camera prst="orthographicFront">
                <a:rot lat="0" lon="0" rev="0"/>
              </a:camera>
              <a:lightRig rig="threePt" dir="t"/>
            </a:scene3d>
            <a:sp3d/>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b="1" dirty="0" smtClean="0">
                  <a:solidFill>
                    <a:srgbClr val="FF33CC"/>
                  </a:solidFill>
                  <a:latin typeface="Segoe UI" panose="020B0502040204020203" pitchFamily="34" charset="0"/>
                  <a:ea typeface="Segoe UI" panose="020B0502040204020203" pitchFamily="34" charset="0"/>
                  <a:cs typeface="Segoe UI" panose="020B0502040204020203" pitchFamily="34" charset="0"/>
                </a:rPr>
                <a:t>Delivery</a:t>
              </a:r>
              <a:endParaRPr lang="en-GB" b="1" dirty="0">
                <a:solidFill>
                  <a:srgbClr val="FF33CC"/>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4" name="Group 13"/>
            <p:cNvGrpSpPr/>
            <p:nvPr/>
          </p:nvGrpSpPr>
          <p:grpSpPr>
            <a:xfrm>
              <a:off x="-2054456" y="1429449"/>
              <a:ext cx="4323170" cy="4680520"/>
              <a:chOff x="5786650" y="1141084"/>
              <a:chExt cx="4227883" cy="5544710"/>
            </a:xfrm>
          </p:grpSpPr>
          <p:grpSp>
            <p:nvGrpSpPr>
              <p:cNvPr id="22" name="Group 21"/>
              <p:cNvGrpSpPr/>
              <p:nvPr/>
            </p:nvGrpSpPr>
            <p:grpSpPr>
              <a:xfrm>
                <a:off x="5786650" y="1141084"/>
                <a:ext cx="4227883" cy="5544710"/>
                <a:chOff x="5400406" y="1357108"/>
                <a:chExt cx="4227883" cy="5544710"/>
              </a:xfrm>
            </p:grpSpPr>
            <p:grpSp>
              <p:nvGrpSpPr>
                <p:cNvPr id="24" name="Group 23"/>
                <p:cNvGrpSpPr/>
                <p:nvPr/>
              </p:nvGrpSpPr>
              <p:grpSpPr>
                <a:xfrm>
                  <a:off x="5400406" y="1357108"/>
                  <a:ext cx="4006244" cy="5544710"/>
                  <a:chOff x="5688438" y="1429116"/>
                  <a:chExt cx="4006244" cy="5544710"/>
                </a:xfrm>
              </p:grpSpPr>
              <p:graphicFrame>
                <p:nvGraphicFramePr>
                  <p:cNvPr id="29" name="Diagram 28"/>
                  <p:cNvGraphicFramePr/>
                  <p:nvPr>
                    <p:extLst>
                      <p:ext uri="{D42A27DB-BD31-4B8C-83A1-F6EECF244321}">
                        <p14:modId xmlns:p14="http://schemas.microsoft.com/office/powerpoint/2010/main" val="2096133723"/>
                      </p:ext>
                    </p:extLst>
                  </p:nvPr>
                </p:nvGraphicFramePr>
                <p:xfrm>
                  <a:off x="5688438" y="1429116"/>
                  <a:ext cx="4006244" cy="554471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0" name="Oval 29"/>
                  <p:cNvSpPr/>
                  <p:nvPr/>
                </p:nvSpPr>
                <p:spPr>
                  <a:xfrm>
                    <a:off x="9146796" y="5220791"/>
                    <a:ext cx="72008" cy="72008"/>
                  </a:xfrm>
                  <a:prstGeom prst="ellips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p:cNvSpPr/>
                  <p:nvPr/>
                </p:nvSpPr>
                <p:spPr>
                  <a:xfrm>
                    <a:off x="9179452" y="4428703"/>
                    <a:ext cx="72008" cy="72008"/>
                  </a:xfrm>
                  <a:prstGeom prst="ellips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p:cNvSpPr/>
                  <p:nvPr/>
                </p:nvSpPr>
                <p:spPr>
                  <a:xfrm>
                    <a:off x="9290812" y="3636615"/>
                    <a:ext cx="72008" cy="72008"/>
                  </a:xfrm>
                  <a:prstGeom prst="ellips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p:cNvSpPr/>
                  <p:nvPr/>
                </p:nvSpPr>
                <p:spPr>
                  <a:xfrm>
                    <a:off x="9424952" y="2994893"/>
                    <a:ext cx="72008" cy="72008"/>
                  </a:xfrm>
                  <a:prstGeom prst="ellips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43056" rtl="0" eaLnBrk="1" latinLnBrk="0" hangingPunct="1">
                      <a:defRPr sz="2100" kern="1200">
                        <a:solidFill>
                          <a:schemeClr val="lt1"/>
                        </a:solidFill>
                        <a:latin typeface="+mn-lt"/>
                        <a:ea typeface="+mn-ea"/>
                        <a:cs typeface="+mn-cs"/>
                      </a:defRPr>
                    </a:lvl1pPr>
                    <a:lvl2pPr marL="521528" algn="l" defTabSz="1043056" rtl="0" eaLnBrk="1" latinLnBrk="0" hangingPunct="1">
                      <a:defRPr sz="2100" kern="1200">
                        <a:solidFill>
                          <a:schemeClr val="lt1"/>
                        </a:solidFill>
                        <a:latin typeface="+mn-lt"/>
                        <a:ea typeface="+mn-ea"/>
                        <a:cs typeface="+mn-cs"/>
                      </a:defRPr>
                    </a:lvl2pPr>
                    <a:lvl3pPr marL="1043056" algn="l" defTabSz="1043056" rtl="0" eaLnBrk="1" latinLnBrk="0" hangingPunct="1">
                      <a:defRPr sz="2100" kern="1200">
                        <a:solidFill>
                          <a:schemeClr val="lt1"/>
                        </a:solidFill>
                        <a:latin typeface="+mn-lt"/>
                        <a:ea typeface="+mn-ea"/>
                        <a:cs typeface="+mn-cs"/>
                      </a:defRPr>
                    </a:lvl3pPr>
                    <a:lvl4pPr marL="1564584" algn="l" defTabSz="1043056" rtl="0" eaLnBrk="1" latinLnBrk="0" hangingPunct="1">
                      <a:defRPr sz="2100" kern="1200">
                        <a:solidFill>
                          <a:schemeClr val="lt1"/>
                        </a:solidFill>
                        <a:latin typeface="+mn-lt"/>
                        <a:ea typeface="+mn-ea"/>
                        <a:cs typeface="+mn-cs"/>
                      </a:defRPr>
                    </a:lvl4pPr>
                    <a:lvl5pPr marL="2086112" algn="l" defTabSz="1043056" rtl="0" eaLnBrk="1" latinLnBrk="0" hangingPunct="1">
                      <a:defRPr sz="2100" kern="1200">
                        <a:solidFill>
                          <a:schemeClr val="lt1"/>
                        </a:solidFill>
                        <a:latin typeface="+mn-lt"/>
                        <a:ea typeface="+mn-ea"/>
                        <a:cs typeface="+mn-cs"/>
                      </a:defRPr>
                    </a:lvl5pPr>
                    <a:lvl6pPr marL="2607640" algn="l" defTabSz="1043056" rtl="0" eaLnBrk="1" latinLnBrk="0" hangingPunct="1">
                      <a:defRPr sz="2100" kern="1200">
                        <a:solidFill>
                          <a:schemeClr val="lt1"/>
                        </a:solidFill>
                        <a:latin typeface="+mn-lt"/>
                        <a:ea typeface="+mn-ea"/>
                        <a:cs typeface="+mn-cs"/>
                      </a:defRPr>
                    </a:lvl6pPr>
                    <a:lvl7pPr marL="3129168" algn="l" defTabSz="1043056" rtl="0" eaLnBrk="1" latinLnBrk="0" hangingPunct="1">
                      <a:defRPr sz="2100" kern="1200">
                        <a:solidFill>
                          <a:schemeClr val="lt1"/>
                        </a:solidFill>
                        <a:latin typeface="+mn-lt"/>
                        <a:ea typeface="+mn-ea"/>
                        <a:cs typeface="+mn-cs"/>
                      </a:defRPr>
                    </a:lvl7pPr>
                    <a:lvl8pPr marL="3650696" algn="l" defTabSz="1043056" rtl="0" eaLnBrk="1" latinLnBrk="0" hangingPunct="1">
                      <a:defRPr sz="2100" kern="1200">
                        <a:solidFill>
                          <a:schemeClr val="lt1"/>
                        </a:solidFill>
                        <a:latin typeface="+mn-lt"/>
                        <a:ea typeface="+mn-ea"/>
                        <a:cs typeface="+mn-cs"/>
                      </a:defRPr>
                    </a:lvl8pPr>
                    <a:lvl9pPr marL="4172224" algn="l" defTabSz="1043056" rtl="0" eaLnBrk="1" latinLnBrk="0" hangingPunct="1">
                      <a:defRPr sz="2100" kern="1200">
                        <a:solidFill>
                          <a:schemeClr val="lt1"/>
                        </a:solidFill>
                        <a:latin typeface="+mn-lt"/>
                        <a:ea typeface="+mn-ea"/>
                        <a:cs typeface="+mn-cs"/>
                      </a:defRPr>
                    </a:lvl9pPr>
                  </a:lstStyle>
                  <a:p>
                    <a:pPr algn="ctr"/>
                    <a:endParaRPr lang="en-GB" dirty="0">
                      <a:latin typeface="Segoe UI" panose="020B0502040204020203" pitchFamily="34" charset="0"/>
                      <a:ea typeface="Segoe UI" panose="020B0502040204020203" pitchFamily="34" charset="0"/>
                      <a:cs typeface="Segoe UI" panose="020B0502040204020203" pitchFamily="34" charset="0"/>
                    </a:endParaRPr>
                  </a:p>
                </p:txBody>
              </p:sp>
            </p:grpSp>
            <p:sp>
              <p:nvSpPr>
                <p:cNvPr id="25" name="TextBox 34"/>
                <p:cNvSpPr txBox="1"/>
                <p:nvPr/>
              </p:nvSpPr>
              <p:spPr>
                <a:xfrm>
                  <a:off x="8989638" y="2833681"/>
                  <a:ext cx="611065" cy="273452"/>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Identify</a:t>
                  </a:r>
                  <a:endParaRPr lang="en-GB" sz="9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TextBox 35"/>
                <p:cNvSpPr txBox="1"/>
                <p:nvPr/>
              </p:nvSpPr>
              <p:spPr>
                <a:xfrm>
                  <a:off x="8914501" y="3478511"/>
                  <a:ext cx="583814" cy="273452"/>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Reduce</a:t>
                  </a:r>
                  <a:endParaRPr lang="en-GB" sz="9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TextBox 36"/>
                <p:cNvSpPr txBox="1"/>
                <p:nvPr/>
              </p:nvSpPr>
              <p:spPr>
                <a:xfrm>
                  <a:off x="8880969" y="4267781"/>
                  <a:ext cx="747320" cy="273452"/>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Compliant</a:t>
                  </a:r>
                  <a:endParaRPr lang="en-GB" sz="9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TextBox 37"/>
                <p:cNvSpPr txBox="1"/>
                <p:nvPr/>
              </p:nvSpPr>
              <p:spPr>
                <a:xfrm>
                  <a:off x="8891420" y="5084065"/>
                  <a:ext cx="630301" cy="273452"/>
                </a:xfrm>
                <a:prstGeom prst="rect">
                  <a:avLst/>
                </a:prstGeom>
                <a:noFill/>
              </p:spPr>
              <p:txBody>
                <a:bodyPr wrap="non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9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Monitor</a:t>
                  </a:r>
                  <a:endParaRPr lang="en-GB" sz="9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3" name="TextBox 32"/>
              <p:cNvSpPr txBox="1"/>
              <p:nvPr/>
            </p:nvSpPr>
            <p:spPr>
              <a:xfrm rot="18809052">
                <a:off x="8687449" y="1941403"/>
                <a:ext cx="1159529" cy="369332"/>
              </a:xfrm>
              <a:prstGeom prst="rect">
                <a:avLst/>
              </a:prstGeom>
              <a:noFill/>
              <a:scene3d>
                <a:camera prst="orthographicFront">
                  <a:rot lat="0" lon="0" rev="1200000"/>
                </a:camera>
                <a:lightRig rig="threePt" dir="t"/>
              </a:scene3d>
            </p:spPr>
            <p:txBody>
              <a:bodyPr wrap="squar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18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Risk</a:t>
                </a:r>
                <a:endParaRPr lang="en-GB"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graphicFrame>
          <p:nvGraphicFramePr>
            <p:cNvPr id="15" name="Diagram 14"/>
            <p:cNvGraphicFramePr/>
            <p:nvPr>
              <p:extLst>
                <p:ext uri="{D42A27DB-BD31-4B8C-83A1-F6EECF244321}">
                  <p14:modId xmlns:p14="http://schemas.microsoft.com/office/powerpoint/2010/main" val="3468952432"/>
                </p:ext>
              </p:extLst>
            </p:nvPr>
          </p:nvGraphicFramePr>
          <p:xfrm>
            <a:off x="7011203" y="689444"/>
            <a:ext cx="2025516" cy="10801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8" name="TextBox 50"/>
            <p:cNvSpPr txBox="1"/>
            <p:nvPr/>
          </p:nvSpPr>
          <p:spPr>
            <a:xfrm rot="16200000">
              <a:off x="2620919" y="1066496"/>
              <a:ext cx="1224136" cy="276999"/>
            </a:xfrm>
            <a:prstGeom prst="rect">
              <a:avLst/>
            </a:prstGeom>
            <a:noFill/>
          </p:spPr>
          <p:txBody>
            <a:bodyPr wrap="squar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algn="ctr"/>
              <a:r>
                <a:rPr lang="en-GB" sz="1200" b="1" dirty="0" smtClean="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rPr>
                <a:t>Projects</a:t>
              </a:r>
              <a:endParaRPr lang="en-GB" sz="1200" b="1" dirty="0">
                <a:solidFill>
                  <a:schemeClr val="accent5">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3" name="Diagram 2"/>
            <p:cNvGraphicFramePr/>
            <p:nvPr>
              <p:extLst>
                <p:ext uri="{D42A27DB-BD31-4B8C-83A1-F6EECF244321}">
                  <p14:modId xmlns:p14="http://schemas.microsoft.com/office/powerpoint/2010/main" val="1754474698"/>
                </p:ext>
              </p:extLst>
            </p:nvPr>
          </p:nvGraphicFramePr>
          <p:xfrm>
            <a:off x="3118238" y="570015"/>
            <a:ext cx="1967327" cy="157782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48" name="TextBox 43"/>
          <p:cNvSpPr txBox="1"/>
          <p:nvPr/>
        </p:nvSpPr>
        <p:spPr>
          <a:xfrm>
            <a:off x="191114" y="762582"/>
            <a:ext cx="8717757" cy="600164"/>
          </a:xfrm>
          <a:prstGeom prst="rect">
            <a:avLst/>
          </a:prstGeom>
          <a:noFill/>
        </p:spPr>
        <p:txBody>
          <a:bodyPr wrap="square" rtlCol="0">
            <a:sp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GB" sz="11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This diagram symbolises that quality </a:t>
            </a:r>
            <a:r>
              <a:rPr lang="en-GB" sz="1100" dirty="0">
                <a:solidFill>
                  <a:srgbClr val="42145F"/>
                </a:solidFill>
                <a:latin typeface="Segoe UI" panose="020B0502040204020203" pitchFamily="34" charset="0"/>
                <a:ea typeface="Segoe UI" panose="020B0502040204020203" pitchFamily="34" charset="0"/>
                <a:cs typeface="Segoe UI" panose="020B0502040204020203" pitchFamily="34" charset="0"/>
              </a:rPr>
              <a:t>and risk are </a:t>
            </a:r>
            <a:r>
              <a:rPr lang="en-GB" sz="1100" dirty="0" smtClean="0">
                <a:solidFill>
                  <a:srgbClr val="42145F"/>
                </a:solidFill>
                <a:latin typeface="Segoe UI" panose="020B0502040204020203" pitchFamily="34" charset="0"/>
                <a:ea typeface="Segoe UI" panose="020B0502040204020203" pitchFamily="34" charset="0"/>
                <a:cs typeface="Segoe UI" panose="020B0502040204020203" pitchFamily="34" charset="0"/>
              </a:rPr>
              <a:t>addressed from conception to delivery</a:t>
            </a:r>
            <a:r>
              <a:rPr lang="en-GB" sz="1100" dirty="0">
                <a:solidFill>
                  <a:srgbClr val="42145F"/>
                </a:solidFill>
                <a:latin typeface="Segoe UI" panose="020B0502040204020203" pitchFamily="34" charset="0"/>
                <a:ea typeface="Segoe UI" panose="020B0502040204020203" pitchFamily="34" charset="0"/>
                <a:cs typeface="Segoe UI" panose="020B0502040204020203" pitchFamily="34" charset="0"/>
              </a:rPr>
              <a:t>. Overall goal is to focus on optimisation and removal of waste to increase quality &amp; reduce risk </a:t>
            </a:r>
          </a:p>
          <a:p>
            <a:endParaRPr lang="en-GB" sz="1100" dirty="0">
              <a:solidFill>
                <a:srgbClr val="42145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0" name="Picture 4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2570304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Team Structure</a:t>
            </a:r>
            <a:endPar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09" y="990603"/>
            <a:ext cx="8671108" cy="3555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solidFill>
                  <a:srgbClr val="7030A0"/>
                </a:solidFill>
                <a:latin typeface="Segoe UI" panose="020B0502040204020203" pitchFamily="34" charset="0"/>
                <a:ea typeface="Segoe UI" panose="020B0502040204020203" pitchFamily="34" charset="0"/>
                <a:cs typeface="Segoe UI" panose="020B0502040204020203" pitchFamily="34" charset="0"/>
              </a:rPr>
              <a:t>Scrum Test Approach – High Level</a:t>
            </a:r>
          </a:p>
        </p:txBody>
      </p:sp>
      <p:sp>
        <p:nvSpPr>
          <p:cNvPr id="4" name="Date Placeholder 3"/>
          <p:cNvSpPr>
            <a:spLocks noGrp="1"/>
          </p:cNvSpPr>
          <p:nvPr>
            <p:ph type="dt" sz="half" idx="10"/>
          </p:nvPr>
        </p:nvSpPr>
        <p:spPr/>
        <p:txBody>
          <a:bodyPr/>
          <a:lstStyle/>
          <a:p>
            <a:pPr>
              <a:defRPr/>
            </a:pPr>
            <a:fld id="{1032F848-1E47-445B-A035-94C32E55F4BA}" type="datetime5">
              <a:rPr lang="en-US" smtClean="0"/>
              <a:t>19-Aug-19</a:t>
            </a:fld>
            <a:endParaRPr lang="en-GB"/>
          </a:p>
        </p:txBody>
      </p:sp>
      <p:sp>
        <p:nvSpPr>
          <p:cNvPr id="5" name="Slide Number Placeholder 4"/>
          <p:cNvSpPr>
            <a:spLocks noGrp="1"/>
          </p:cNvSpPr>
          <p:nvPr>
            <p:ph type="sldNum" sz="quarter" idx="12"/>
          </p:nvPr>
        </p:nvSpPr>
        <p:spPr/>
        <p:txBody>
          <a:bodyPr/>
          <a:lstStyle/>
          <a:p>
            <a:pPr>
              <a:defRPr/>
            </a:pPr>
            <a:fld id="{093E40A2-9A02-48E9-A438-2CCDC6D7CB08}" type="slidenum">
              <a:rPr lang="en-GB" smtClean="0"/>
              <a:pPr>
                <a:defRPr/>
              </a:pPr>
              <a:t>9</a:t>
            </a:fld>
            <a:endParaRPr lang="en-GB"/>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40" b="100000" l="305" r="99797">
                        <a14:foregroundMark x1="4065" y1="54622" x2="29370" y2="54622"/>
                        <a14:foregroundMark x1="3760" y1="55182" x2="3557" y2="75070"/>
                        <a14:foregroundMark x1="3659" y1="75070" x2="29167" y2="74370"/>
                        <a14:foregroundMark x1="29167" y1="55462" x2="28760" y2="73249"/>
                        <a14:foregroundMark x1="34451" y1="52381" x2="94715" y2="51681"/>
                        <a14:foregroundMark x1="32927" y1="97759" x2="95122" y2="96359"/>
                        <a14:foregroundMark x1="94512" y1="52381" x2="94512" y2="94958"/>
                        <a14:foregroundMark x1="33232" y1="54482" x2="33232" y2="97479"/>
                        <a14:foregroundMark x1="35366" y1="57983" x2="94309" y2="58123"/>
                        <a14:foregroundMark x1="93801" y1="57983" x2="93801" y2="94538"/>
                        <a14:foregroundMark x1="93293" y1="95518" x2="33943" y2="95378"/>
                        <a14:foregroundMark x1="36179" y1="70448" x2="47358" y2="69328"/>
                        <a14:foregroundMark x1="34858" y1="78151" x2="34858" y2="78151"/>
                        <a14:foregroundMark x1="35772" y1="75070" x2="47663" y2="75350"/>
                        <a14:foregroundMark x1="49085" y1="65406" x2="48780" y2="90476"/>
                        <a14:foregroundMark x1="35976" y1="70448" x2="35976" y2="75070"/>
                        <a14:foregroundMark x1="52134" y1="69328" x2="66057" y2="68207"/>
                        <a14:foregroundMark x1="48374" y1="89076" x2="66870" y2="89916"/>
                        <a14:foregroundMark x1="66565" y1="68207" x2="67073" y2="90616"/>
                        <a14:foregroundMark x1="51728" y1="69328" x2="48374" y2="68768"/>
                        <a14:foregroundMark x1="61280" y1="65826" x2="74797" y2="64846"/>
                        <a14:foregroundMark x1="63211" y1="70728" x2="75305" y2="71148"/>
                        <a14:foregroundMark x1="76220" y1="64286" x2="93496" y2="66387"/>
                        <a14:foregroundMark x1="76016" y1="79132" x2="93293" y2="78571"/>
                        <a14:foregroundMark x1="88211" y1="80532" x2="89024" y2="94818"/>
                        <a14:foregroundMark x1="67378" y1="80532" x2="87805" y2="80112"/>
                        <a14:foregroundMark x1="55793" y1="73810" x2="61687" y2="74790"/>
                        <a14:foregroundMark x1="53862" y1="85574" x2="62805" y2="84594"/>
                        <a14:foregroundMark x1="61382" y1="74650" x2="62195" y2="84454"/>
                        <a14:foregroundMark x1="52134" y1="74230" x2="53049" y2="85154"/>
                        <a14:foregroundMark x1="67175" y1="91036" x2="89126" y2="91597"/>
                        <a14:foregroundMark x1="80894" y1="70168" x2="93699" y2="69888"/>
                        <a14:foregroundMark x1="81199" y1="74370" x2="93394" y2="76331"/>
                        <a14:foregroundMark x1="80285" y1="65406" x2="79776" y2="79692"/>
                        <a14:foregroundMark x1="68394" y1="82633" x2="87602" y2="82073"/>
                        <a14:foregroundMark x1="82520" y1="28291" x2="75305" y2="27451"/>
                        <a14:foregroundMark x1="90041" y1="27871" x2="98171" y2="27871"/>
                        <a14:foregroundMark x1="90041" y1="17087" x2="98780" y2="17087"/>
                        <a14:foregroundMark x1="35976" y1="79132" x2="47154" y2="78711"/>
                        <a14:backgroundMark x1="39126" y1="36835" x2="75000" y2="36835"/>
                        <a14:backgroundMark x1="38821" y1="37395" x2="38720" y2="48179"/>
                        <a14:backgroundMark x1="34350" y1="52661" x2="95122" y2="51681"/>
                        <a14:backgroundMark x1="94309" y1="52381" x2="95224" y2="96359"/>
                        <a14:backgroundMark x1="93902" y1="98039" x2="32927" y2="97759"/>
                        <a14:backgroundMark x1="32114" y1="98039" x2="32114" y2="98039"/>
                        <a14:backgroundMark x1="55386" y1="77591" x2="59146" y2="77171"/>
                        <a14:backgroundMark x1="83232" y1="54062" x2="94411" y2="53501"/>
                        <a14:backgroundMark x1="33435" y1="98319" x2="97561" y2="97759"/>
                        <a14:backgroundMark x1="94715" y1="53081" x2="95224" y2="96919"/>
                        <a14:backgroundMark x1="35163" y1="56022" x2="94207" y2="55042"/>
                        <a14:backgroundMark x1="64024" y1="97479" x2="96646" y2="97339"/>
                        <a14:backgroundMark x1="64024" y1="97479" x2="65244" y2="97339"/>
                      </a14:backgroundRemoval>
                    </a14:imgEffect>
                  </a14:imgLayer>
                </a14:imgProps>
              </a:ext>
              <a:ext uri="{28A0092B-C50C-407E-A947-70E740481C1C}">
                <a14:useLocalDpi xmlns:a14="http://schemas.microsoft.com/office/drawing/2010/main" val="0"/>
              </a:ext>
            </a:extLst>
          </a:blip>
          <a:srcRect/>
          <a:stretch>
            <a:fillRect/>
          </a:stretch>
        </p:blipFill>
        <p:spPr bwMode="auto">
          <a:xfrm>
            <a:off x="399478" y="856229"/>
            <a:ext cx="8247112" cy="543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0850" y="5200361"/>
            <a:ext cx="691147" cy="1207438"/>
          </a:xfrm>
          <a:prstGeom prst="rect">
            <a:avLst/>
          </a:prstGeom>
        </p:spPr>
      </p:pic>
    </p:spTree>
    <p:extLst>
      <p:ext uri="{BB962C8B-B14F-4D97-AF65-F5344CB8AC3E}">
        <p14:creationId xmlns:p14="http://schemas.microsoft.com/office/powerpoint/2010/main" val="36834464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Design">
  <a:themeElements>
    <a:clrScheme name="Custom 2">
      <a:dk1>
        <a:srgbClr val="002469"/>
      </a:dk1>
      <a:lt1>
        <a:srgbClr val="FFFFFF"/>
      </a:lt1>
      <a:dk2>
        <a:srgbClr val="002469"/>
      </a:dk2>
      <a:lt2>
        <a:srgbClr val="808080"/>
      </a:lt2>
      <a:accent1>
        <a:srgbClr val="ABB8C2"/>
      </a:accent1>
      <a:accent2>
        <a:srgbClr val="CC8F94"/>
      </a:accent2>
      <a:accent3>
        <a:srgbClr val="FFFFFF"/>
      </a:accent3>
      <a:accent4>
        <a:srgbClr val="001D59"/>
      </a:accent4>
      <a:accent5>
        <a:srgbClr val="D2D8DD"/>
      </a:accent5>
      <a:accent6>
        <a:srgbClr val="B98186"/>
      </a:accent6>
      <a:hlink>
        <a:srgbClr val="002469"/>
      </a:hlink>
      <a:folHlink>
        <a:srgbClr val="5D94F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9FD4D7"/>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lgn="l">
          <a:defRPr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2469"/>
        </a:dk2>
        <a:lt2>
          <a:srgbClr val="808080"/>
        </a:lt2>
        <a:accent1>
          <a:srgbClr val="ABB8C2"/>
        </a:accent1>
        <a:accent2>
          <a:srgbClr val="333399"/>
        </a:accent2>
        <a:accent3>
          <a:srgbClr val="FFFFFF"/>
        </a:accent3>
        <a:accent4>
          <a:srgbClr val="000000"/>
        </a:accent4>
        <a:accent5>
          <a:srgbClr val="D2D8D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2469"/>
        </a:dk2>
        <a:lt2>
          <a:srgbClr val="808080"/>
        </a:lt2>
        <a:accent1>
          <a:srgbClr val="ABB8C2"/>
        </a:accent1>
        <a:accent2>
          <a:srgbClr val="ABB8C2"/>
        </a:accent2>
        <a:accent3>
          <a:srgbClr val="FFFFFF"/>
        </a:accent3>
        <a:accent4>
          <a:srgbClr val="000000"/>
        </a:accent4>
        <a:accent5>
          <a:srgbClr val="D2D8DD"/>
        </a:accent5>
        <a:accent6>
          <a:srgbClr val="9BA6B0"/>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2469"/>
        </a:dk2>
        <a:lt2>
          <a:srgbClr val="808080"/>
        </a:lt2>
        <a:accent1>
          <a:srgbClr val="ABB8C2"/>
        </a:accent1>
        <a:accent2>
          <a:srgbClr val="CC8F94"/>
        </a:accent2>
        <a:accent3>
          <a:srgbClr val="FFFFFF"/>
        </a:accent3>
        <a:accent4>
          <a:srgbClr val="000000"/>
        </a:accent4>
        <a:accent5>
          <a:srgbClr val="D2D8DD"/>
        </a:accent5>
        <a:accent6>
          <a:srgbClr val="B98186"/>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2469"/>
        </a:dk2>
        <a:lt2>
          <a:srgbClr val="808080"/>
        </a:lt2>
        <a:accent1>
          <a:srgbClr val="ABB8C2"/>
        </a:accent1>
        <a:accent2>
          <a:srgbClr val="CC8F94"/>
        </a:accent2>
        <a:accent3>
          <a:srgbClr val="FFFFFF"/>
        </a:accent3>
        <a:accent4>
          <a:srgbClr val="000000"/>
        </a:accent4>
        <a:accent5>
          <a:srgbClr val="D2D8DD"/>
        </a:accent5>
        <a:accent6>
          <a:srgbClr val="B98186"/>
        </a:accent6>
        <a:hlink>
          <a:srgbClr val="A19EE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owerpoint FULL Template">
  <a:themeElements>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fontScheme name="RBS_Internal_A4L_Pr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owerpoint FULL Template">
  <a:themeElements>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fontScheme name="RBS_Internal_A4L_Pr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Powerpoint FULL Template">
  <a:themeElements>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fontScheme name="RBS_Internal_A4L_Pr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RBS_Internal_A4L_Print_Template">
  <a:themeElements>
    <a:clrScheme name="RBS IR">
      <a:dk1>
        <a:srgbClr val="002469"/>
      </a:dk1>
      <a:lt1>
        <a:srgbClr val="FFFFFF"/>
      </a:lt1>
      <a:dk2>
        <a:srgbClr val="8D7579"/>
      </a:dk2>
      <a:lt2>
        <a:srgbClr val="000000"/>
      </a:lt2>
      <a:accent1>
        <a:srgbClr val="002469"/>
      </a:accent1>
      <a:accent2>
        <a:srgbClr val="93B1CC"/>
      </a:accent2>
      <a:accent3>
        <a:srgbClr val="FFFFFF"/>
      </a:accent3>
      <a:accent4>
        <a:srgbClr val="001D59"/>
      </a:accent4>
      <a:accent5>
        <a:srgbClr val="AAACB9"/>
      </a:accent5>
      <a:accent6>
        <a:srgbClr val="85A0B9"/>
      </a:accent6>
      <a:hlink>
        <a:srgbClr val="C0BFCF"/>
      </a:hlink>
      <a:folHlink>
        <a:srgbClr val="D1C99D"/>
      </a:folHlink>
    </a:clrScheme>
    <a:fontScheme name="RBS_Internal_A4L_Print_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74725" rtl="0" eaLnBrk="0" fontAlgn="base" latinLnBrk="0" hangingPunct="0">
          <a:lnSpc>
            <a:spcPct val="100000"/>
          </a:lnSpc>
          <a:spcBef>
            <a:spcPct val="50000"/>
          </a:spcBef>
          <a:spcAft>
            <a:spcPct val="0"/>
          </a:spcAft>
          <a:buClr>
            <a:schemeClr val="accent1"/>
          </a:buClr>
          <a:buSzPct val="95000"/>
          <a:buFont typeface="Arial" charset="0"/>
          <a:buNone/>
          <a:tabLst/>
          <a:defRPr kumimoji="0" lang="en-GB" sz="1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RBS_Internal_A4L_Print_Template 1">
        <a:dk1>
          <a:srgbClr val="000000"/>
        </a:dk1>
        <a:lt1>
          <a:srgbClr val="FFFFFF"/>
        </a:lt1>
        <a:dk2>
          <a:srgbClr val="002469"/>
        </a:dk2>
        <a:lt2>
          <a:srgbClr val="9EA2A2"/>
        </a:lt2>
        <a:accent1>
          <a:srgbClr val="A4C8E1"/>
        </a:accent1>
        <a:accent2>
          <a:srgbClr val="00A9CE"/>
        </a:accent2>
        <a:accent3>
          <a:srgbClr val="FFFFFF"/>
        </a:accent3>
        <a:accent4>
          <a:srgbClr val="000000"/>
        </a:accent4>
        <a:accent5>
          <a:srgbClr val="CFE0EE"/>
        </a:accent5>
        <a:accent6>
          <a:srgbClr val="0099BA"/>
        </a:accent6>
        <a:hlink>
          <a:srgbClr val="F0B323"/>
        </a:hlink>
        <a:folHlink>
          <a:srgbClr val="CE00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rgbClr val="002469"/>
    </a:dk1>
    <a:lt1>
      <a:srgbClr val="FFFFFF"/>
    </a:lt1>
    <a:dk2>
      <a:srgbClr val="002469"/>
    </a:dk2>
    <a:lt2>
      <a:srgbClr val="808080"/>
    </a:lt2>
    <a:accent1>
      <a:srgbClr val="ABB8C2"/>
    </a:accent1>
    <a:accent2>
      <a:srgbClr val="CC8F94"/>
    </a:accent2>
    <a:accent3>
      <a:srgbClr val="FFFFFF"/>
    </a:accent3>
    <a:accent4>
      <a:srgbClr val="001D59"/>
    </a:accent4>
    <a:accent5>
      <a:srgbClr val="D2D8DD"/>
    </a:accent5>
    <a:accent6>
      <a:srgbClr val="B98186"/>
    </a:accent6>
    <a:hlink>
      <a:srgbClr val="002469"/>
    </a:hlink>
    <a:folHlink>
      <a:srgbClr val="5D94FF"/>
    </a:folHlink>
  </a:clrScheme>
</a:themeOverride>
</file>

<file path=docProps/app.xml><?xml version="1.0" encoding="utf-8"?>
<Properties xmlns="http://schemas.openxmlformats.org/officeDocument/2006/extended-properties" xmlns:vt="http://schemas.openxmlformats.org/officeDocument/2006/docPropsVTypes">
  <TotalTime>40175</TotalTime>
  <Words>7598</Words>
  <Application>Microsoft Office PowerPoint</Application>
  <PresentationFormat>On-screen Show (4:3)</PresentationFormat>
  <Paragraphs>1704</Paragraphs>
  <Slides>49</Slides>
  <Notes>3</Notes>
  <HiddenSlides>0</HiddenSlides>
  <MMClips>0</MMClips>
  <ScaleCrop>false</ScaleCrop>
  <HeadingPairs>
    <vt:vector size="6" baseType="variant">
      <vt:variant>
        <vt:lpstr>Theme</vt:lpstr>
      </vt:variant>
      <vt:variant>
        <vt:i4>5</vt:i4>
      </vt:variant>
      <vt:variant>
        <vt:lpstr>Embedded OLE Servers</vt:lpstr>
      </vt:variant>
      <vt:variant>
        <vt:i4>3</vt:i4>
      </vt:variant>
      <vt:variant>
        <vt:lpstr>Slide Titles</vt:lpstr>
      </vt:variant>
      <vt:variant>
        <vt:i4>49</vt:i4>
      </vt:variant>
    </vt:vector>
  </HeadingPairs>
  <TitlesOfParts>
    <vt:vector size="57" baseType="lpstr">
      <vt:lpstr>Default Design</vt:lpstr>
      <vt:lpstr>Powerpoint FULL Template</vt:lpstr>
      <vt:lpstr>1_Powerpoint FULL Template</vt:lpstr>
      <vt:lpstr>2_Powerpoint FULL Template</vt:lpstr>
      <vt:lpstr>RBS_Internal_A4L_Print_Template</vt:lpstr>
      <vt:lpstr>think-cell Slide</vt:lpstr>
      <vt:lpstr>Worksheet</vt:lpstr>
      <vt:lpstr>Package</vt:lpstr>
      <vt:lpstr>PowerPoint Presentation</vt:lpstr>
      <vt:lpstr>Contents</vt:lpstr>
      <vt:lpstr>PowerPoint Presentation</vt:lpstr>
      <vt:lpstr>Introduction</vt:lpstr>
      <vt:lpstr>Governance Model</vt:lpstr>
      <vt:lpstr>Document Distribution</vt:lpstr>
      <vt:lpstr>Document Contextual Overview</vt:lpstr>
      <vt:lpstr>Team Structure</vt:lpstr>
      <vt:lpstr>Scrum Test Approach – High Level</vt:lpstr>
      <vt:lpstr>Roles &amp; Responsibilities of AGILE Team</vt:lpstr>
      <vt:lpstr>PowerPoint Presentation</vt:lpstr>
      <vt:lpstr>Platform Introduction</vt:lpstr>
      <vt:lpstr>Logical Solution Design</vt:lpstr>
      <vt:lpstr>Business Risk Assessment Profile – Ulster UBR 1 (1of 3)</vt:lpstr>
      <vt:lpstr>Business Risk Assessment Profile – Ulster UBR 1 (2of 3)</vt:lpstr>
      <vt:lpstr>Business Risk Assessment Profile – Ulster UBR 1 (3 of 3)</vt:lpstr>
      <vt:lpstr>PowerPoint Presentation</vt:lpstr>
      <vt:lpstr>PowerPoint Presentation</vt:lpstr>
      <vt:lpstr>PowerPoint Presentation</vt:lpstr>
      <vt:lpstr>PowerPoint Presentation</vt:lpstr>
      <vt:lpstr>Regression Test-architectural view 1</vt:lpstr>
      <vt:lpstr>Regression Test-architectural view 2</vt:lpstr>
      <vt:lpstr>Regression Test-architectural view 3</vt:lpstr>
      <vt:lpstr>Test Phase Strategy</vt:lpstr>
      <vt:lpstr>Test Environments Requirements</vt:lpstr>
      <vt:lpstr>Test Timelines</vt:lpstr>
      <vt:lpstr>Test Basis</vt:lpstr>
      <vt:lpstr>PowerPoint Presentation</vt:lpstr>
      <vt:lpstr>Testing Governance Documentations</vt:lpstr>
      <vt:lpstr>Risk Management</vt:lpstr>
      <vt:lpstr>Requirement Quality Assurance Through Life Cycle</vt:lpstr>
      <vt:lpstr>Release &amp; Story Standards </vt:lpstr>
      <vt:lpstr>Testing Tools</vt:lpstr>
      <vt:lpstr>Test Data Mining Process</vt:lpstr>
      <vt:lpstr>Defect Management Process</vt:lpstr>
      <vt:lpstr>PowerPoint Presentation</vt:lpstr>
      <vt:lpstr>Digital Testing Approach</vt:lpstr>
      <vt:lpstr>Functional Test Automation Approach</vt:lpstr>
      <vt:lpstr>Functional Test Automation Approach</vt:lpstr>
      <vt:lpstr>Scrum Test Approach - Detail</vt:lpstr>
      <vt:lpstr>Test Environments – Deployments Process</vt:lpstr>
      <vt:lpstr>UAT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Royal Bank of Scotland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jennigb</dc:creator>
  <cp:lastModifiedBy>subramg</cp:lastModifiedBy>
  <cp:revision>2508</cp:revision>
  <cp:lastPrinted>2019-05-17T08:49:52Z</cp:lastPrinted>
  <dcterms:created xsi:type="dcterms:W3CDTF">2010-05-20T10:03:44Z</dcterms:created>
  <dcterms:modified xsi:type="dcterms:W3CDTF">2019-08-19T14:42:53Z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-989923567</vt:i4>
  </property>
  <property fmtid="{D5CDD505-2E9C-101B-9397-08002B2CF9AE}" pid="3" name="_NewReviewCycle">
    <vt:lpwstr/>
  </property>
  <property fmtid="{D5CDD505-2E9C-101B-9397-08002B2CF9AE}" pid="4" name="_EmailSubject">
    <vt:lpwstr>UBR1 Test Strategy - Reviewed / Approved by Delivery Owners - Version V0.8 : Governance approvals Required </vt:lpwstr>
  </property>
  <property fmtid="{D5CDD505-2E9C-101B-9397-08002B2CF9AE}" pid="5" name="_AuthorEmail">
    <vt:lpwstr>Guna.Subramanian@rbs.co.uk</vt:lpwstr>
  </property>
  <property fmtid="{D5CDD505-2E9C-101B-9397-08002B2CF9AE}" pid="6" name="_AuthorEmailDisplayName">
    <vt:lpwstr>Subramanian, Guna (Design &amp; Change, CPB Services)</vt:lpwstr>
  </property>
  <property fmtid="{D5CDD505-2E9C-101B-9397-08002B2CF9AE}" pid="7" name="_PreviousAdHocReviewCycleID">
    <vt:i4>458302503</vt:i4>
  </property>
</Properties>
</file>